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3"/>
    <p:sldMasterId id="2147483653" r:id="rId4"/>
    <p:sldMasterId id="2147483654" r:id="rId5"/>
    <p:sldMasterId id="214748365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Roboto Serif"/>
      <p:regular r:id="rId19"/>
      <p:bold r:id="rId20"/>
      <p:italic r:id="rId21"/>
      <p:boldItalic r:id="rId22"/>
    </p:embeddedFont>
    <p:embeddedFont>
      <p:font typeface="Actor"/>
      <p:regular r:id="rId23"/>
    </p:embeddedFont>
    <p:embeddedFont>
      <p:font typeface="Noto Sans Symbols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erif-bold.fntdata"/><Relationship Id="rId22" Type="http://schemas.openxmlformats.org/officeDocument/2006/relationships/font" Target="fonts/RobotoSerif-boldItalic.fntdata"/><Relationship Id="rId21" Type="http://schemas.openxmlformats.org/officeDocument/2006/relationships/font" Target="fonts/RobotoSerif-italic.fntdata"/><Relationship Id="rId24" Type="http://schemas.openxmlformats.org/officeDocument/2006/relationships/font" Target="fonts/NotoSansSymbols-regular.fntdata"/><Relationship Id="rId23" Type="http://schemas.openxmlformats.org/officeDocument/2006/relationships/font" Target="fonts/Actor-regular.fntdata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5" Type="http://schemas.openxmlformats.org/officeDocument/2006/relationships/font" Target="fonts/NotoSansSymbols-bold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RobotoSerif-regular.fntdata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3d6d96de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43d6d96de4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_1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4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6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3.xml"/><Relationship Id="rId6" Type="http://schemas.openxmlformats.org/officeDocument/2006/relationships/theme" Target="../theme/theme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1844" t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2">
            <a:alphaModFix amt="60000"/>
          </a:blip>
          <a:srcRect b="1680" l="0" r="0" t="0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8;p1"/>
          <p:cNvGrpSpPr/>
          <p:nvPr/>
        </p:nvGrpSpPr>
        <p:grpSpPr>
          <a:xfrm>
            <a:off x="-2166229" y="-2744481"/>
            <a:ext cx="13379558" cy="9877927"/>
            <a:chOff x="-2166229" y="-2744481"/>
            <a:chExt cx="13379558" cy="9877927"/>
          </a:xfrm>
        </p:grpSpPr>
        <p:pic>
          <p:nvPicPr>
            <p:cNvPr id="9" name="Google Shape;9;p1"/>
            <p:cNvPicPr preferRelativeResize="0"/>
            <p:nvPr/>
          </p:nvPicPr>
          <p:blipFill rotWithShape="1">
            <a:blip r:embed="rId3">
              <a:alphaModFix amt="50000"/>
            </a:blip>
            <a:srcRect b="0" l="0" r="0" t="0"/>
            <a:stretch/>
          </p:blipFill>
          <p:spPr>
            <a:xfrm rot="7507200">
              <a:off x="7163280" y="3111480"/>
              <a:ext cx="3409920" cy="333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10;p1"/>
            <p:cNvPicPr preferRelativeResize="0"/>
            <p:nvPr/>
          </p:nvPicPr>
          <p:blipFill rotWithShape="1">
            <a:blip r:embed="rId3">
              <a:alphaModFix amt="50000"/>
            </a:blip>
            <a:srcRect b="0" l="0" r="0" t="0"/>
            <a:stretch/>
          </p:blipFill>
          <p:spPr>
            <a:xfrm rot="3138600">
              <a:off x="-1483560" y="-2016360"/>
              <a:ext cx="3541680" cy="34646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"/>
          <p:cNvSpPr txBox="1"/>
          <p:nvPr>
            <p:ph type="title"/>
          </p:nvPr>
        </p:nvSpPr>
        <p:spPr>
          <a:xfrm>
            <a:off x="2007720" y="1080720"/>
            <a:ext cx="6719400" cy="14968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1">
            <a:alphaModFix/>
          </a:blip>
          <a:srcRect b="0" l="0" r="1844" t="1844"/>
          <a:stretch/>
        </p:blipFill>
        <p:spPr>
          <a:xfrm flipH="1" rot="10800000"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45431" l="7208" r="48305" t="0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 rot="4362600">
            <a:off x="6965280" y="2439360"/>
            <a:ext cx="3541680" cy="34646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20;p3"/>
          <p:cNvGrpSpPr/>
          <p:nvPr/>
        </p:nvGrpSpPr>
        <p:grpSpPr>
          <a:xfrm>
            <a:off x="-1080360" y="-464040"/>
            <a:ext cx="1963080" cy="2007000"/>
            <a:chOff x="-1080360" y="-464040"/>
            <a:chExt cx="1963080" cy="2007000"/>
          </a:xfrm>
        </p:grpSpPr>
        <p:pic>
          <p:nvPicPr>
            <p:cNvPr id="21" name="Google Shape;21;p3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flipH="1" rot="5400000">
              <a:off x="-1102320" y="-442080"/>
              <a:ext cx="2007000" cy="19630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" name="Google Shape;22;p3"/>
            <p:cNvGrpSpPr/>
            <p:nvPr/>
          </p:nvGrpSpPr>
          <p:grpSpPr>
            <a:xfrm>
              <a:off x="180360" y="344160"/>
              <a:ext cx="314280" cy="314640"/>
              <a:chOff x="180360" y="344160"/>
              <a:chExt cx="314280" cy="314640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219600" y="374040"/>
                <a:ext cx="185760" cy="186480"/>
              </a:xfrm>
              <a:custGeom>
                <a:rect b="b" l="l" r="r" t="t"/>
                <a:pathLst>
                  <a:path extrusionOk="0" h="307" w="306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180360" y="344160"/>
                <a:ext cx="314280" cy="314640"/>
              </a:xfrm>
              <a:custGeom>
                <a:rect b="b" l="l" r="r" t="t"/>
                <a:pathLst>
                  <a:path extrusionOk="0" h="517" w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</p:grpSp>
        <p:grpSp>
          <p:nvGrpSpPr>
            <p:cNvPr id="25" name="Google Shape;25;p3"/>
            <p:cNvGrpSpPr/>
            <p:nvPr/>
          </p:nvGrpSpPr>
          <p:grpSpPr>
            <a:xfrm>
              <a:off x="149760" y="954360"/>
              <a:ext cx="375480" cy="388080"/>
              <a:chOff x="149760" y="954360"/>
              <a:chExt cx="375480" cy="388080"/>
            </a:xfrm>
          </p:grpSpPr>
          <p:sp>
            <p:nvSpPr>
              <p:cNvPr id="26" name="Google Shape;26;p3"/>
              <p:cNvSpPr/>
              <p:nvPr/>
            </p:nvSpPr>
            <p:spPr>
              <a:xfrm>
                <a:off x="149760" y="954360"/>
                <a:ext cx="375480" cy="245160"/>
              </a:xfrm>
              <a:custGeom>
                <a:rect b="b" l="l" r="r" t="t"/>
                <a:pathLst>
                  <a:path extrusionOk="0" h="334" w="511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412560" y="1293480"/>
                <a:ext cx="46800" cy="48960"/>
              </a:xfrm>
              <a:custGeom>
                <a:rect b="b" l="l" r="r" t="t"/>
                <a:pathLst>
                  <a:path extrusionOk="0" h="67" w="64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t" bIns="24475" lIns="91425" spcFirstLastPara="1" rIns="91425" wrap="square" tIns="244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352800" y="1218240"/>
                <a:ext cx="142920" cy="51480"/>
              </a:xfrm>
              <a:custGeom>
                <a:rect b="b" l="l" r="r" t="t"/>
                <a:pathLst>
                  <a:path extrusionOk="0" h="70" w="195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t" bIns="25900" lIns="91425" spcFirstLastPara="1" rIns="91425" wrap="square" tIns="25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</p:grpSp>
      </p:grpSp>
      <p:sp>
        <p:nvSpPr>
          <p:cNvPr id="29" name="Google Shape;29;p3"/>
          <p:cNvSpPr txBox="1"/>
          <p:nvPr>
            <p:ph type="title"/>
          </p:nvPr>
        </p:nvSpPr>
        <p:spPr>
          <a:xfrm>
            <a:off x="713160" y="878760"/>
            <a:ext cx="3983400" cy="1027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5009760" y="0"/>
            <a:ext cx="4133880" cy="514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"/>
          <p:cNvPicPr preferRelativeResize="0"/>
          <p:nvPr/>
        </p:nvPicPr>
        <p:blipFill rotWithShape="1">
          <a:blip r:embed="rId1">
            <a:alphaModFix/>
          </a:blip>
          <a:srcRect b="0" l="0" r="1844" t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5"/>
          <p:cNvPicPr preferRelativeResize="0"/>
          <p:nvPr/>
        </p:nvPicPr>
        <p:blipFill rotWithShape="1">
          <a:blip r:embed="rId2">
            <a:alphaModFix amt="60000"/>
          </a:blip>
          <a:srcRect b="1680" l="0" r="0" t="0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5"/>
          <p:cNvGrpSpPr/>
          <p:nvPr/>
        </p:nvGrpSpPr>
        <p:grpSpPr>
          <a:xfrm>
            <a:off x="-1317204" y="-1764354"/>
            <a:ext cx="12139191" cy="8643715"/>
            <a:chOff x="-1317204" y="-1764354"/>
            <a:chExt cx="12139191" cy="8643715"/>
          </a:xfrm>
        </p:grpSpPr>
        <p:pic>
          <p:nvPicPr>
            <p:cNvPr id="36" name="Google Shape;36;p5"/>
            <p:cNvPicPr preferRelativeResize="0"/>
            <p:nvPr/>
          </p:nvPicPr>
          <p:blipFill rotWithShape="1">
            <a:blip r:embed="rId3">
              <a:alphaModFix amt="50000"/>
            </a:blip>
            <a:srcRect b="0" l="0" r="0" t="0"/>
            <a:stretch/>
          </p:blipFill>
          <p:spPr>
            <a:xfrm rot="1120800">
              <a:off x="6818760" y="-1288440"/>
              <a:ext cx="3541680" cy="34646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5"/>
            <p:cNvPicPr preferRelativeResize="0"/>
            <p:nvPr/>
          </p:nvPicPr>
          <p:blipFill rotWithShape="1">
            <a:blip r:embed="rId3">
              <a:alphaModFix amt="50000"/>
            </a:blip>
            <a:srcRect b="0" l="0" r="0" t="0"/>
            <a:stretch/>
          </p:blipFill>
          <p:spPr>
            <a:xfrm rot="4680600">
              <a:off x="-1025640" y="3054960"/>
              <a:ext cx="3541680" cy="34646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" name="Google Shape;38;p5"/>
          <p:cNvGrpSpPr/>
          <p:nvPr/>
        </p:nvGrpSpPr>
        <p:grpSpPr>
          <a:xfrm>
            <a:off x="-812520" y="-464040"/>
            <a:ext cx="10246680" cy="6233040"/>
            <a:chOff x="-812520" y="-464040"/>
            <a:chExt cx="10246680" cy="6233040"/>
          </a:xfrm>
        </p:grpSpPr>
        <p:grpSp>
          <p:nvGrpSpPr>
            <p:cNvPr id="39" name="Google Shape;39;p5"/>
            <p:cNvGrpSpPr/>
            <p:nvPr/>
          </p:nvGrpSpPr>
          <p:grpSpPr>
            <a:xfrm>
              <a:off x="-812520" y="-464040"/>
              <a:ext cx="1963080" cy="2007000"/>
              <a:chOff x="-812520" y="-464040"/>
              <a:chExt cx="1963080" cy="2007000"/>
            </a:xfrm>
          </p:grpSpPr>
          <p:pic>
            <p:nvPicPr>
              <p:cNvPr id="40" name="Google Shape;40;p5"/>
              <p:cNvPicPr preferRelativeResize="0"/>
              <p:nvPr/>
            </p:nvPicPr>
            <p:blipFill rotWithShape="1">
              <a:blip r:embed="rId4">
                <a:alphaModFix amt="50000"/>
              </a:blip>
              <a:srcRect b="0" l="0" r="0" t="0"/>
              <a:stretch/>
            </p:blipFill>
            <p:spPr>
              <a:xfrm rot="5400000">
                <a:off x="-834480" y="-442080"/>
                <a:ext cx="2007000" cy="196308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41" name="Google Shape;41;p5"/>
              <p:cNvGrpSpPr/>
              <p:nvPr/>
            </p:nvGrpSpPr>
            <p:grpSpPr>
              <a:xfrm>
                <a:off x="432360" y="425520"/>
                <a:ext cx="326880" cy="318240"/>
                <a:chOff x="432360" y="425520"/>
                <a:chExt cx="326880" cy="318240"/>
              </a:xfrm>
            </p:grpSpPr>
            <p:sp>
              <p:nvSpPr>
                <p:cNvPr id="42" name="Google Shape;42;p5"/>
                <p:cNvSpPr/>
                <p:nvPr/>
              </p:nvSpPr>
              <p:spPr>
                <a:xfrm>
                  <a:off x="558720" y="722160"/>
                  <a:ext cx="115920" cy="21600"/>
                </a:xfrm>
                <a:custGeom>
                  <a:rect b="b" l="l" r="r" t="t"/>
                  <a:pathLst>
                    <a:path extrusionOk="0" h="36" w="190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10800" lIns="91425" spcFirstLastPara="1" rIns="91425" wrap="square" tIns="108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43" name="Google Shape;43;p5"/>
                <p:cNvSpPr/>
                <p:nvPr/>
              </p:nvSpPr>
              <p:spPr>
                <a:xfrm>
                  <a:off x="432360" y="543960"/>
                  <a:ext cx="155880" cy="181080"/>
                </a:xfrm>
                <a:custGeom>
                  <a:rect b="b" l="l" r="r" t="t"/>
                  <a:pathLst>
                    <a:path extrusionOk="0" h="296" w="255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44" name="Google Shape;44;p5"/>
                <p:cNvSpPr/>
                <p:nvPr/>
              </p:nvSpPr>
              <p:spPr>
                <a:xfrm>
                  <a:off x="570240" y="678240"/>
                  <a:ext cx="156960" cy="23040"/>
                </a:xfrm>
                <a:custGeom>
                  <a:rect b="b" l="l" r="r" t="t"/>
                  <a:pathLst>
                    <a:path extrusionOk="0" h="38" w="257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11500" lIns="91425" spcFirstLastPara="1" rIns="91425" wrap="square" tIns="115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45" name="Google Shape;45;p5"/>
                <p:cNvSpPr/>
                <p:nvPr/>
              </p:nvSpPr>
              <p:spPr>
                <a:xfrm>
                  <a:off x="457560" y="425520"/>
                  <a:ext cx="134280" cy="141480"/>
                </a:xfrm>
                <a:custGeom>
                  <a:rect b="b" l="l" r="r" t="t"/>
                  <a:pathLst>
                    <a:path extrusionOk="0" h="231" w="220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46" name="Google Shape;46;p5"/>
                <p:cNvSpPr/>
                <p:nvPr/>
              </p:nvSpPr>
              <p:spPr>
                <a:xfrm>
                  <a:off x="586080" y="635760"/>
                  <a:ext cx="164160" cy="21240"/>
                </a:xfrm>
                <a:custGeom>
                  <a:rect b="b" l="l" r="r" t="t"/>
                  <a:pathLst>
                    <a:path extrusionOk="0" h="35" w="268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10800" lIns="91425" spcFirstLastPara="1" rIns="91425" wrap="square" tIns="108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47" name="Google Shape;47;p5"/>
                <p:cNvSpPr/>
                <p:nvPr/>
              </p:nvSpPr>
              <p:spPr>
                <a:xfrm>
                  <a:off x="601560" y="592920"/>
                  <a:ext cx="157680" cy="21600"/>
                </a:xfrm>
                <a:custGeom>
                  <a:rect b="b" l="l" r="r" t="t"/>
                  <a:pathLst>
                    <a:path extrusionOk="0" h="36" w="258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10800" lIns="91425" spcFirstLastPara="1" rIns="91425" wrap="square" tIns="108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48" name="Google Shape;48;p5"/>
                <p:cNvSpPr/>
                <p:nvPr/>
              </p:nvSpPr>
              <p:spPr>
                <a:xfrm>
                  <a:off x="631080" y="501120"/>
                  <a:ext cx="18360" cy="54720"/>
                </a:xfrm>
                <a:custGeom>
                  <a:rect b="b" l="l" r="r" t="t"/>
                  <a:pathLst>
                    <a:path extrusionOk="0" h="90" w="31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27350" lIns="91425" spcFirstLastPara="1" rIns="91425" wrap="square" tIns="273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49" name="Google Shape;49;p5"/>
                <p:cNvSpPr/>
                <p:nvPr/>
              </p:nvSpPr>
              <p:spPr>
                <a:xfrm>
                  <a:off x="668520" y="480240"/>
                  <a:ext cx="18000" cy="75600"/>
                </a:xfrm>
                <a:custGeom>
                  <a:rect b="b" l="l" r="r" t="t"/>
                  <a:pathLst>
                    <a:path extrusionOk="0" h="124" w="30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37800" lIns="91425" spcFirstLastPara="1" rIns="91425" wrap="square" tIns="378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50" name="Google Shape;50;p5"/>
                <p:cNvSpPr/>
                <p:nvPr/>
              </p:nvSpPr>
              <p:spPr>
                <a:xfrm>
                  <a:off x="705600" y="451080"/>
                  <a:ext cx="18360" cy="104400"/>
                </a:xfrm>
                <a:custGeom>
                  <a:rect b="b" l="l" r="r" t="t"/>
                  <a:pathLst>
                    <a:path extrusionOk="0" h="171" w="30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</p:grpSp>
          <p:grpSp>
            <p:nvGrpSpPr>
              <p:cNvPr id="51" name="Google Shape;51;p5"/>
              <p:cNvGrpSpPr/>
              <p:nvPr/>
            </p:nvGrpSpPr>
            <p:grpSpPr>
              <a:xfrm>
                <a:off x="475920" y="1088640"/>
                <a:ext cx="268200" cy="268560"/>
                <a:chOff x="475920" y="1088640"/>
                <a:chExt cx="268200" cy="268560"/>
              </a:xfrm>
            </p:grpSpPr>
            <p:sp>
              <p:nvSpPr>
                <p:cNvPr id="52" name="Google Shape;52;p5"/>
                <p:cNvSpPr/>
                <p:nvPr/>
              </p:nvSpPr>
              <p:spPr>
                <a:xfrm>
                  <a:off x="534240" y="1247040"/>
                  <a:ext cx="51480" cy="51480"/>
                </a:xfrm>
                <a:custGeom>
                  <a:rect b="b" l="l" r="r" t="t"/>
                  <a:pathLst>
                    <a:path extrusionOk="0" h="99" w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25900" lIns="91425" spcFirstLastPara="1" rIns="91425" wrap="square" tIns="25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53" name="Google Shape;53;p5"/>
                <p:cNvSpPr/>
                <p:nvPr/>
              </p:nvSpPr>
              <p:spPr>
                <a:xfrm>
                  <a:off x="633600" y="1247760"/>
                  <a:ext cx="50760" cy="50760"/>
                </a:xfrm>
                <a:custGeom>
                  <a:rect b="b" l="l" r="r" t="t"/>
                  <a:pathLst>
                    <a:path extrusionOk="0" h="98" w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25550" lIns="91425" spcFirstLastPara="1" rIns="91425" wrap="square" tIns="25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54" name="Google Shape;54;p5"/>
                <p:cNvSpPr/>
                <p:nvPr/>
              </p:nvSpPr>
              <p:spPr>
                <a:xfrm>
                  <a:off x="534240" y="1148400"/>
                  <a:ext cx="50400" cy="50760"/>
                </a:xfrm>
                <a:custGeom>
                  <a:rect b="b" l="l" r="r" t="t"/>
                  <a:pathLst>
                    <a:path extrusionOk="0" h="98" w="97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25550" lIns="91425" spcFirstLastPara="1" rIns="91425" wrap="square" tIns="25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55" name="Google Shape;55;p5"/>
                <p:cNvSpPr/>
                <p:nvPr/>
              </p:nvSpPr>
              <p:spPr>
                <a:xfrm>
                  <a:off x="632520" y="1148400"/>
                  <a:ext cx="51840" cy="51840"/>
                </a:xfrm>
                <a:custGeom>
                  <a:rect b="b" l="l" r="r" t="t"/>
                  <a:pathLst>
                    <a:path extrusionOk="0" h="100" w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25900" lIns="91425" spcFirstLastPara="1" rIns="91425" wrap="square" tIns="25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56" name="Google Shape;56;p5"/>
                <p:cNvSpPr/>
                <p:nvPr/>
              </p:nvSpPr>
              <p:spPr>
                <a:xfrm>
                  <a:off x="595440" y="1211040"/>
                  <a:ext cx="27000" cy="26640"/>
                </a:xfrm>
                <a:custGeom>
                  <a:rect b="b" l="l" r="r" t="t"/>
                  <a:pathLst>
                    <a:path extrusionOk="0" h="51" w="53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13300" lIns="91425" spcFirstLastPara="1" rIns="91425" wrap="square" tIns="133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57" name="Google Shape;57;p5"/>
                <p:cNvSpPr/>
                <p:nvPr/>
              </p:nvSpPr>
              <p:spPr>
                <a:xfrm>
                  <a:off x="530280" y="1144800"/>
                  <a:ext cx="157680" cy="157680"/>
                </a:xfrm>
                <a:custGeom>
                  <a:rect b="b" l="l" r="r" t="t"/>
                  <a:pathLst>
                    <a:path extrusionOk="0" h="303" w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58" name="Google Shape;58;p5"/>
                <p:cNvSpPr/>
                <p:nvPr/>
              </p:nvSpPr>
              <p:spPr>
                <a:xfrm>
                  <a:off x="475920" y="1088640"/>
                  <a:ext cx="268200" cy="268560"/>
                </a:xfrm>
                <a:custGeom>
                  <a:rect b="b" l="l" r="r" t="t"/>
                  <a:pathLst>
                    <a:path extrusionOk="0" h="515" w="514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</p:grpSp>
          <p:grpSp>
            <p:nvGrpSpPr>
              <p:cNvPr id="59" name="Google Shape;59;p5"/>
              <p:cNvGrpSpPr/>
              <p:nvPr/>
            </p:nvGrpSpPr>
            <p:grpSpPr>
              <a:xfrm>
                <a:off x="-163800" y="693720"/>
                <a:ext cx="399240" cy="412560"/>
                <a:chOff x="-163800" y="693720"/>
                <a:chExt cx="399240" cy="412560"/>
              </a:xfrm>
            </p:grpSpPr>
            <p:sp>
              <p:nvSpPr>
                <p:cNvPr id="60" name="Google Shape;60;p5"/>
                <p:cNvSpPr/>
                <p:nvPr/>
              </p:nvSpPr>
              <p:spPr>
                <a:xfrm>
                  <a:off x="-163800" y="693720"/>
                  <a:ext cx="399240" cy="261000"/>
                </a:xfrm>
                <a:custGeom>
                  <a:rect b="b" l="l" r="r" t="t"/>
                  <a:pathLst>
                    <a:path extrusionOk="0" h="334" w="511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61" name="Google Shape;61;p5"/>
                <p:cNvSpPr/>
                <p:nvPr/>
              </p:nvSpPr>
              <p:spPr>
                <a:xfrm>
                  <a:off x="115560" y="1054440"/>
                  <a:ext cx="49680" cy="51840"/>
                </a:xfrm>
                <a:custGeom>
                  <a:rect b="b" l="l" r="r" t="t"/>
                  <a:pathLst>
                    <a:path extrusionOk="0" h="67" w="64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25900" lIns="91425" spcFirstLastPara="1" rIns="91425" wrap="square" tIns="25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62" name="Google Shape;62;p5"/>
                <p:cNvSpPr/>
                <p:nvPr/>
              </p:nvSpPr>
              <p:spPr>
                <a:xfrm>
                  <a:off x="51840" y="974520"/>
                  <a:ext cx="152280" cy="54720"/>
                </a:xfrm>
                <a:custGeom>
                  <a:rect b="b" l="l" r="r" t="t"/>
                  <a:pathLst>
                    <a:path extrusionOk="0" h="70" w="195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27350" lIns="91425" spcFirstLastPara="1" rIns="91425" wrap="square" tIns="273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</p:grpSp>
        </p:grpSp>
        <p:grpSp>
          <p:nvGrpSpPr>
            <p:cNvPr id="63" name="Google Shape;63;p5"/>
            <p:cNvGrpSpPr/>
            <p:nvPr/>
          </p:nvGrpSpPr>
          <p:grpSpPr>
            <a:xfrm>
              <a:off x="7427160" y="3805920"/>
              <a:ext cx="2007000" cy="1963080"/>
              <a:chOff x="7427160" y="3805920"/>
              <a:chExt cx="2007000" cy="1963080"/>
            </a:xfrm>
          </p:grpSpPr>
          <p:pic>
            <p:nvPicPr>
              <p:cNvPr id="64" name="Google Shape;64;p5"/>
              <p:cNvPicPr preferRelativeResize="0"/>
              <p:nvPr/>
            </p:nvPicPr>
            <p:blipFill rotWithShape="1">
              <a:blip r:embed="rId4">
                <a:alphaModFix amt="50000"/>
              </a:blip>
              <a:srcRect b="0" l="0" r="0" t="0"/>
              <a:stretch/>
            </p:blipFill>
            <p:spPr>
              <a:xfrm>
                <a:off x="7427160" y="3805920"/>
                <a:ext cx="2007000" cy="196308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65" name="Google Shape;65;p5"/>
              <p:cNvGrpSpPr/>
              <p:nvPr/>
            </p:nvGrpSpPr>
            <p:grpSpPr>
              <a:xfrm>
                <a:off x="7684560" y="4187160"/>
                <a:ext cx="344160" cy="317160"/>
                <a:chOff x="7684560" y="4187160"/>
                <a:chExt cx="344160" cy="317160"/>
              </a:xfrm>
            </p:grpSpPr>
            <p:sp>
              <p:nvSpPr>
                <p:cNvPr id="66" name="Google Shape;66;p5"/>
                <p:cNvSpPr/>
                <p:nvPr/>
              </p:nvSpPr>
              <p:spPr>
                <a:xfrm>
                  <a:off x="7799400" y="4240800"/>
                  <a:ext cx="148320" cy="149040"/>
                </a:xfrm>
                <a:custGeom>
                  <a:rect b="b" l="l" r="r" t="t"/>
                  <a:pathLst>
                    <a:path extrusionOk="0" h="252" w="251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67" name="Google Shape;67;p5"/>
                <p:cNvSpPr/>
                <p:nvPr/>
              </p:nvSpPr>
              <p:spPr>
                <a:xfrm>
                  <a:off x="7684560" y="4425840"/>
                  <a:ext cx="77760" cy="78480"/>
                </a:xfrm>
                <a:custGeom>
                  <a:rect b="b" l="l" r="r" t="t"/>
                  <a:pathLst>
                    <a:path extrusionOk="0" h="133" w="132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39225" lIns="91425" spcFirstLastPara="1" rIns="91425" wrap="square" tIns="392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68" name="Google Shape;68;p5"/>
                <p:cNvSpPr/>
                <p:nvPr/>
              </p:nvSpPr>
              <p:spPr>
                <a:xfrm>
                  <a:off x="7717680" y="4187160"/>
                  <a:ext cx="311040" cy="245520"/>
                </a:xfrm>
                <a:custGeom>
                  <a:rect b="b" l="l" r="r" t="t"/>
                  <a:pathLst>
                    <a:path extrusionOk="0" h="415" w="526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69" name="Google Shape;69;p5"/>
                <p:cNvSpPr/>
                <p:nvPr/>
              </p:nvSpPr>
              <p:spPr>
                <a:xfrm>
                  <a:off x="7742520" y="4393080"/>
                  <a:ext cx="52560" cy="52560"/>
                </a:xfrm>
                <a:custGeom>
                  <a:rect b="b" l="l" r="r" t="t"/>
                  <a:pathLst>
                    <a:path extrusionOk="0" h="89" w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26275" lIns="91425" spcFirstLastPara="1" rIns="91425" wrap="square" tIns="26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</p:grpSp>
          <p:grpSp>
            <p:nvGrpSpPr>
              <p:cNvPr id="70" name="Google Shape;70;p5"/>
              <p:cNvGrpSpPr/>
              <p:nvPr/>
            </p:nvGrpSpPr>
            <p:grpSpPr>
              <a:xfrm>
                <a:off x="8322120" y="4188240"/>
                <a:ext cx="314280" cy="314640"/>
                <a:chOff x="8322120" y="4188240"/>
                <a:chExt cx="314280" cy="314640"/>
              </a:xfrm>
            </p:grpSpPr>
            <p:sp>
              <p:nvSpPr>
                <p:cNvPr id="71" name="Google Shape;71;p5"/>
                <p:cNvSpPr/>
                <p:nvPr/>
              </p:nvSpPr>
              <p:spPr>
                <a:xfrm>
                  <a:off x="8361720" y="4218480"/>
                  <a:ext cx="185760" cy="186480"/>
                </a:xfrm>
                <a:custGeom>
                  <a:rect b="b" l="l" r="r" t="t"/>
                  <a:pathLst>
                    <a:path extrusionOk="0" h="307" w="306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72" name="Google Shape;72;p5"/>
                <p:cNvSpPr/>
                <p:nvPr/>
              </p:nvSpPr>
              <p:spPr>
                <a:xfrm>
                  <a:off x="8322120" y="4188240"/>
                  <a:ext cx="314280" cy="314640"/>
                </a:xfrm>
                <a:custGeom>
                  <a:rect b="b" l="l" r="r" t="t"/>
                  <a:pathLst>
                    <a:path extrusionOk="0" h="517" w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</p:grpSp>
          <p:grpSp>
            <p:nvGrpSpPr>
              <p:cNvPr id="73" name="Google Shape;73;p5"/>
              <p:cNvGrpSpPr/>
              <p:nvPr/>
            </p:nvGrpSpPr>
            <p:grpSpPr>
              <a:xfrm>
                <a:off x="7958160" y="4710240"/>
                <a:ext cx="405360" cy="405000"/>
                <a:chOff x="7958160" y="4710240"/>
                <a:chExt cx="405360" cy="405000"/>
              </a:xfrm>
            </p:grpSpPr>
            <p:sp>
              <p:nvSpPr>
                <p:cNvPr id="74" name="Google Shape;74;p5"/>
                <p:cNvSpPr/>
                <p:nvPr/>
              </p:nvSpPr>
              <p:spPr>
                <a:xfrm>
                  <a:off x="8060400" y="4710240"/>
                  <a:ext cx="201240" cy="204480"/>
                </a:xfrm>
                <a:custGeom>
                  <a:rect b="b" l="l" r="r" t="t"/>
                  <a:pathLst>
                    <a:path extrusionOk="0" h="259" w="255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75" name="Google Shape;75;p5"/>
                <p:cNvSpPr/>
                <p:nvPr/>
              </p:nvSpPr>
              <p:spPr>
                <a:xfrm>
                  <a:off x="8150760" y="4802760"/>
                  <a:ext cx="20160" cy="22680"/>
                </a:xfrm>
                <a:custGeom>
                  <a:rect b="b" l="l" r="r" t="t"/>
                  <a:pathLst>
                    <a:path extrusionOk="0" h="29" w="26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11500" lIns="91425" spcFirstLastPara="1" rIns="91425" wrap="square" tIns="115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76" name="Google Shape;76;p5"/>
                <p:cNvSpPr/>
                <p:nvPr/>
              </p:nvSpPr>
              <p:spPr>
                <a:xfrm>
                  <a:off x="8119080" y="4937760"/>
                  <a:ext cx="82440" cy="177480"/>
                </a:xfrm>
                <a:custGeom>
                  <a:rect b="b" l="l" r="r" t="t"/>
                  <a:pathLst>
                    <a:path extrusionOk="0" h="225" w="10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77" name="Google Shape;77;p5"/>
                <p:cNvSpPr/>
                <p:nvPr/>
              </p:nvSpPr>
              <p:spPr>
                <a:xfrm>
                  <a:off x="7958160" y="4897440"/>
                  <a:ext cx="163440" cy="102240"/>
                </a:xfrm>
                <a:custGeom>
                  <a:rect b="b" l="l" r="r" t="t"/>
                  <a:pathLst>
                    <a:path extrusionOk="0" h="130" w="208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78" name="Google Shape;78;p5"/>
                <p:cNvSpPr/>
                <p:nvPr/>
              </p:nvSpPr>
              <p:spPr>
                <a:xfrm>
                  <a:off x="8199720" y="4893480"/>
                  <a:ext cx="163800" cy="106560"/>
                </a:xfrm>
                <a:custGeom>
                  <a:rect b="b" l="l" r="r" t="t"/>
                  <a:pathLst>
                    <a:path extrusionOk="0" h="135" w="208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</p:grpSp>
        </p:grpSp>
      </p:grpSp>
      <p:sp>
        <p:nvSpPr>
          <p:cNvPr id="79" name="Google Shape;79;p5"/>
          <p:cNvSpPr txBox="1"/>
          <p:nvPr>
            <p:ph type="title"/>
          </p:nvPr>
        </p:nvSpPr>
        <p:spPr>
          <a:xfrm>
            <a:off x="1864800" y="2179440"/>
            <a:ext cx="5413680" cy="1626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5"/>
          <p:cNvSpPr txBox="1"/>
          <p:nvPr>
            <p:ph idx="2" type="title"/>
          </p:nvPr>
        </p:nvSpPr>
        <p:spPr>
          <a:xfrm>
            <a:off x="1864800" y="1337400"/>
            <a:ext cx="1474200" cy="841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5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7"/>
          <p:cNvPicPr preferRelativeResize="0"/>
          <p:nvPr/>
        </p:nvPicPr>
        <p:blipFill rotWithShape="1">
          <a:blip r:embed="rId1">
            <a:alphaModFix/>
          </a:blip>
          <a:srcRect b="0" l="0" r="1844" t="1844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7"/>
          <p:cNvPicPr preferRelativeResize="0"/>
          <p:nvPr/>
        </p:nvPicPr>
        <p:blipFill rotWithShape="1">
          <a:blip r:embed="rId2">
            <a:alphaModFix amt="60000"/>
          </a:blip>
          <a:srcRect b="1680" l="0" r="0" t="0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7"/>
          <p:cNvGrpSpPr/>
          <p:nvPr/>
        </p:nvGrpSpPr>
        <p:grpSpPr>
          <a:xfrm>
            <a:off x="-1880244" y="-2238601"/>
            <a:ext cx="12745508" cy="9193568"/>
            <a:chOff x="-1880244" y="-2238601"/>
            <a:chExt cx="12745508" cy="9193568"/>
          </a:xfrm>
        </p:grpSpPr>
        <p:pic>
          <p:nvPicPr>
            <p:cNvPr id="87" name="Google Shape;87;p7"/>
            <p:cNvPicPr preferRelativeResize="0"/>
            <p:nvPr/>
          </p:nvPicPr>
          <p:blipFill rotWithShape="1">
            <a:blip r:embed="rId3">
              <a:alphaModFix amt="50000"/>
            </a:blip>
            <a:srcRect b="0" l="0" r="0" t="0"/>
            <a:stretch/>
          </p:blipFill>
          <p:spPr>
            <a:xfrm flipH="1" rot="-6622200">
              <a:off x="6854040" y="2959560"/>
              <a:ext cx="3541680" cy="34646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7"/>
            <p:cNvPicPr preferRelativeResize="0"/>
            <p:nvPr/>
          </p:nvPicPr>
          <p:blipFill rotWithShape="1">
            <a:blip r:embed="rId3">
              <a:alphaModFix amt="50000"/>
            </a:blip>
            <a:srcRect b="0" l="0" r="0" t="0"/>
            <a:stretch/>
          </p:blipFill>
          <p:spPr>
            <a:xfrm flipH="1" rot="-4680600">
              <a:off x="-1588680" y="-1878840"/>
              <a:ext cx="3541680" cy="34646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" name="Google Shape;89;p7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90" name="Google Shape;90;p7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rot="-5400000">
              <a:off x="7726320" y="-727920"/>
              <a:ext cx="2007000" cy="19630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1" name="Google Shape;91;p7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92" name="Google Shape;92;p7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rect b="b" l="l" r="r" t="t"/>
                <a:pathLst>
                  <a:path extrusionOk="0" h="252" w="251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93" name="Google Shape;93;p7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rect b="b" l="l" r="r" t="t"/>
                <a:pathLst>
                  <a:path extrusionOk="0" h="133" w="132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t" bIns="39225" lIns="91425" spcFirstLastPara="1" rIns="91425" wrap="square" tIns="392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94" name="Google Shape;94;p7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rect b="b" l="l" r="r" t="t"/>
                <a:pathLst>
                  <a:path extrusionOk="0" h="415" w="526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95" name="Google Shape;95;p7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rect b="b" l="l" r="r" t="t"/>
                <a:pathLst>
                  <a:path extrusionOk="0" h="89" w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t" bIns="26275" lIns="91425" spcFirstLastPara="1" rIns="91425" wrap="square" tIns="26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</p:grpSp>
        <p:grpSp>
          <p:nvGrpSpPr>
            <p:cNvPr id="96" name="Google Shape;96;p7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97" name="Google Shape;97;p7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rect b="b" l="l" r="r" t="t"/>
                <a:pathLst>
                  <a:path extrusionOk="0" h="99" w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t" bIns="34200" lIns="91425" spcFirstLastPara="1" rIns="91425" wrap="square" tIns="342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98" name="Google Shape;98;p7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rect b="b" l="l" r="r" t="t"/>
                <a:pathLst>
                  <a:path extrusionOk="0" h="98" w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t" bIns="33825" lIns="91425" spcFirstLastPara="1" rIns="91425" wrap="square" tIns="338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99" name="Google Shape;99;p7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rect b="b" l="l" r="r" t="t"/>
                <a:pathLst>
                  <a:path extrusionOk="0" h="98" w="97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t" bIns="33825" lIns="91425" spcFirstLastPara="1" rIns="91425" wrap="square" tIns="338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100" name="Google Shape;100;p7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rect b="b" l="l" r="r" t="t"/>
                <a:pathLst>
                  <a:path extrusionOk="0" h="100" w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t" bIns="34550" lIns="91425" spcFirstLastPara="1" rIns="91425" wrap="square" tIns="34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101" name="Google Shape;101;p7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rect b="b" l="l" r="r" t="t"/>
                <a:pathLst>
                  <a:path extrusionOk="0" h="51" w="53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t" bIns="17625" lIns="91425" spcFirstLastPara="1" rIns="91425" wrap="square" tIns="176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102" name="Google Shape;102;p7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rect b="b" l="l" r="r" t="t"/>
                <a:pathLst>
                  <a:path extrusionOk="0" h="303" w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103" name="Google Shape;103;p7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rect b="b" l="l" r="r" t="t"/>
                <a:pathLst>
                  <a:path extrusionOk="0" h="515" w="514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</p:grpSp>
        <p:grpSp>
          <p:nvGrpSpPr>
            <p:cNvPr id="104" name="Google Shape;104;p7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105" name="Google Shape;105;p7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rect b="b" l="l" r="r" t="t"/>
                <a:pathLst>
                  <a:path extrusionOk="0" h="334" w="511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106" name="Google Shape;106;p7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rect b="b" l="l" r="r" t="t"/>
                <a:pathLst>
                  <a:path extrusionOk="0" h="67" w="64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t" bIns="23025" lIns="91425" spcFirstLastPara="1" rIns="91425" wrap="square" tIns="230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rect b="b" l="l" r="r" t="t"/>
                <a:pathLst>
                  <a:path extrusionOk="0" h="70" w="195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t" bIns="24475" lIns="91425" spcFirstLastPara="1" rIns="91425" wrap="square" tIns="244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</p:grpSp>
      </p:grpSp>
      <p:sp>
        <p:nvSpPr>
          <p:cNvPr id="108" name="Google Shape;108;p7"/>
          <p:cNvSpPr txBox="1"/>
          <p:nvPr>
            <p:ph type="title"/>
          </p:nvPr>
        </p:nvSpPr>
        <p:spPr>
          <a:xfrm>
            <a:off x="1651680" y="974520"/>
            <a:ext cx="5415120" cy="1055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9" name="Google Shape;109;p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jpg"/><Relationship Id="rId5" Type="http://schemas.openxmlformats.org/officeDocument/2006/relationships/image" Target="../media/image14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type="title"/>
          </p:nvPr>
        </p:nvSpPr>
        <p:spPr>
          <a:xfrm>
            <a:off x="874700" y="1682100"/>
            <a:ext cx="73488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</a:pPr>
            <a:r>
              <a:rPr b="1" lang="en" sz="3200">
                <a:latin typeface="Roboto Serif"/>
                <a:ea typeface="Roboto Serif"/>
                <a:cs typeface="Roboto Serif"/>
                <a:sym typeface="Roboto Serif"/>
              </a:rPr>
              <a:t>AI Driven Entity &amp; Risk Analysis</a:t>
            </a:r>
            <a:endParaRPr b="1" sz="32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16" name="Google Shape;116;p9"/>
          <p:cNvSpPr txBox="1"/>
          <p:nvPr>
            <p:ph idx="1" type="subTitle"/>
          </p:nvPr>
        </p:nvSpPr>
        <p:spPr>
          <a:xfrm>
            <a:off x="5199851" y="2446800"/>
            <a:ext cx="27471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ctor"/>
              <a:buNone/>
            </a:pPr>
            <a:r>
              <a:rPr i="0" lang="en" sz="2400" u="none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Team - Closed AI</a:t>
            </a:r>
            <a:br>
              <a:rPr i="0" lang="en" sz="2400" u="none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</a:br>
            <a:r>
              <a:rPr i="0" lang="en" sz="2400" u="none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Wells Fargo</a:t>
            </a:r>
            <a:endParaRPr i="0" sz="2400" u="none" cap="none" strike="noStrike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cxnSp>
        <p:nvCxnSpPr>
          <p:cNvPr id="117" name="Google Shape;117;p9"/>
          <p:cNvCxnSpPr/>
          <p:nvPr/>
        </p:nvCxnSpPr>
        <p:spPr>
          <a:xfrm>
            <a:off x="949450" y="2444650"/>
            <a:ext cx="6997500" cy="22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p9"/>
          <p:cNvSpPr txBox="1"/>
          <p:nvPr>
            <p:ph type="title"/>
          </p:nvPr>
        </p:nvSpPr>
        <p:spPr>
          <a:xfrm>
            <a:off x="5609648" y="3421800"/>
            <a:ext cx="2337300" cy="16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</a:pPr>
            <a:r>
              <a:rPr lang="en" sz="14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Kapu Tirumala Sai Teja</a:t>
            </a:r>
            <a:br>
              <a:rPr lang="en" sz="1400">
                <a:latin typeface="Actor"/>
                <a:ea typeface="Actor"/>
                <a:cs typeface="Actor"/>
                <a:sym typeface="Actor"/>
              </a:rPr>
            </a:br>
            <a:r>
              <a:rPr lang="en" sz="14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Sivakumar T</a:t>
            </a:r>
            <a:br>
              <a:rPr lang="en" sz="1400">
                <a:latin typeface="Actor"/>
                <a:ea typeface="Actor"/>
                <a:cs typeface="Actor"/>
                <a:sym typeface="Actor"/>
              </a:rPr>
            </a:br>
            <a:r>
              <a:rPr lang="en" sz="14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Durgam Aditya</a:t>
            </a:r>
            <a:br>
              <a:rPr lang="en" sz="1400">
                <a:latin typeface="Actor"/>
                <a:ea typeface="Actor"/>
                <a:cs typeface="Actor"/>
                <a:sym typeface="Actor"/>
              </a:rPr>
            </a:br>
            <a:r>
              <a:rPr lang="en" sz="14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Anjali A</a:t>
            </a:r>
            <a:br>
              <a:rPr lang="en" sz="1400">
                <a:latin typeface="Actor"/>
                <a:ea typeface="Actor"/>
                <a:cs typeface="Actor"/>
                <a:sym typeface="Actor"/>
              </a:rPr>
            </a:br>
            <a:r>
              <a:rPr lang="en" sz="14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Vijayasanan A k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idx="4294967295" type="title"/>
          </p:nvPr>
        </p:nvSpPr>
        <p:spPr>
          <a:xfrm>
            <a:off x="1172975" y="638025"/>
            <a:ext cx="34473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b="1" i="0" lang="en" sz="3100" u="none" cap="none" strike="noStrike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Conclusions</a:t>
            </a:r>
            <a:endParaRPr i="0" sz="3100" u="none" cap="none" strike="noStrike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1212000" y="1390550"/>
            <a:ext cx="5419500" cy="13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❏"/>
            </a:pPr>
            <a:r>
              <a:rPr i="0" lang="en" sz="1400" u="none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Automated entity extraction, enrichment, and risk scoring, reducing manual effort by ~70%(est.).</a:t>
            </a:r>
            <a:endParaRPr>
              <a:latin typeface="Actor"/>
              <a:ea typeface="Actor"/>
              <a:cs typeface="Actor"/>
              <a:sym typeface="Actor"/>
            </a:endParaRPr>
          </a:p>
          <a:p>
            <a:pPr indent="-2857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❏"/>
            </a:pPr>
            <a:r>
              <a:rPr i="0" lang="en" sz="1400" u="none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Addresses naming inconsistencies, shell company detection, and fraud patterns</a:t>
            </a:r>
            <a:endParaRPr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1242273" y="2571871"/>
            <a:ext cx="5419500" cy="21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FFFFFF"/>
                </a:solidFill>
                <a:latin typeface="Roboto Serif"/>
                <a:ea typeface="Roboto Serif"/>
                <a:cs typeface="Roboto Serif"/>
                <a:sym typeface="Roboto Serif"/>
              </a:rPr>
              <a:t>Key Innovations</a:t>
            </a:r>
            <a:r>
              <a:rPr i="0" lang="en" sz="1400" u="none" cap="none" strike="noStrike">
                <a:solidFill>
                  <a:srgbClr val="FFFFFF"/>
                </a:solidFill>
                <a:latin typeface="Roboto Serif"/>
                <a:ea typeface="Roboto Serif"/>
                <a:cs typeface="Roboto Serif"/>
                <a:sym typeface="Roboto Serif"/>
              </a:rPr>
              <a:t> :</a:t>
            </a:r>
            <a:endParaRPr>
              <a:latin typeface="Roboto Serif"/>
              <a:ea typeface="Roboto Serif"/>
              <a:cs typeface="Roboto Serif"/>
              <a:sym typeface="Roboto Serif"/>
            </a:endParaRPr>
          </a:p>
          <a:p>
            <a:pPr indent="-2857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ctor"/>
              <a:buChar char="❏"/>
            </a:pPr>
            <a:r>
              <a:rPr i="0" lang="en" sz="1400" u="none" cap="none" strike="noStrike">
                <a:solidFill>
                  <a:srgbClr val="FFFFFF"/>
                </a:solidFill>
                <a:latin typeface="Actor"/>
                <a:ea typeface="Actor"/>
                <a:cs typeface="Actor"/>
                <a:sym typeface="Actor"/>
              </a:rPr>
              <a:t>Multi-Source Intelligence: Combines Wikipedia, </a:t>
            </a:r>
            <a:r>
              <a:rPr lang="en">
                <a:solidFill>
                  <a:srgbClr val="FFFFFF"/>
                </a:solidFill>
                <a:latin typeface="Actor"/>
                <a:ea typeface="Actor"/>
                <a:cs typeface="Actor"/>
                <a:sym typeface="Actor"/>
              </a:rPr>
              <a:t>Real time search</a:t>
            </a:r>
            <a:r>
              <a:rPr i="0" lang="en" sz="1400" u="none" cap="none" strike="noStrike">
                <a:solidFill>
                  <a:srgbClr val="FFFFFF"/>
                </a:solidFill>
                <a:latin typeface="Actor"/>
                <a:ea typeface="Actor"/>
                <a:cs typeface="Actor"/>
                <a:sym typeface="Actor"/>
              </a:rPr>
              <a:t> and public repos for evidence-backing scoring.</a:t>
            </a:r>
            <a:endParaRPr>
              <a:latin typeface="Actor"/>
              <a:ea typeface="Actor"/>
              <a:cs typeface="Actor"/>
              <a:sym typeface="Actor"/>
            </a:endParaRPr>
          </a:p>
          <a:p>
            <a:pPr indent="-2857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ctor"/>
              <a:buChar char="❏"/>
            </a:pPr>
            <a:r>
              <a:rPr i="0" lang="en" sz="1400" u="none" cap="none" strike="noStrike">
                <a:solidFill>
                  <a:srgbClr val="FFFFFF"/>
                </a:solidFill>
                <a:latin typeface="Actor"/>
                <a:ea typeface="Actor"/>
                <a:cs typeface="Actor"/>
                <a:sym typeface="Actor"/>
              </a:rPr>
              <a:t>Dynamic Risk Model: Weighted scoring for controversies, location, news sentiment, and network ties.</a:t>
            </a:r>
            <a:endParaRPr>
              <a:latin typeface="Actor"/>
              <a:ea typeface="Actor"/>
              <a:cs typeface="Actor"/>
              <a:sym typeface="Actor"/>
            </a:endParaRPr>
          </a:p>
          <a:p>
            <a:pPr indent="-285750" lvl="0" marL="5143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ctor"/>
              <a:buChar char="❏"/>
            </a:pPr>
            <a:r>
              <a:rPr i="0" lang="en" sz="1400" u="none" cap="none" strike="noStrike">
                <a:solidFill>
                  <a:srgbClr val="FFFFFF"/>
                </a:solidFill>
                <a:latin typeface="Actor"/>
                <a:ea typeface="Actor"/>
                <a:cs typeface="Actor"/>
                <a:sym typeface="Actor"/>
              </a:rPr>
              <a:t>Explainable AI: Clear risk breakdowns and evidence</a:t>
            </a:r>
            <a:endParaRPr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/>
        </p:nvSpPr>
        <p:spPr>
          <a:xfrm>
            <a:off x="2442780" y="1633107"/>
            <a:ext cx="4258440" cy="11152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25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b="1" i="0" lang="en" sz="5500" u="none" cap="none" strike="noStrike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Thank you!</a:t>
            </a:r>
            <a:endParaRPr i="0" sz="5500" u="none" cap="none" strike="noStrike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 txBox="1"/>
          <p:nvPr>
            <p:ph idx="4294967295" type="title"/>
          </p:nvPr>
        </p:nvSpPr>
        <p:spPr>
          <a:xfrm>
            <a:off x="560700" y="538275"/>
            <a:ext cx="28143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b="1" i="0" lang="en" sz="3000" u="none" cap="none" strike="noStrike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Introduction</a:t>
            </a:r>
            <a:endParaRPr i="0" sz="3000" u="none" cap="none" strike="noStrike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24" name="Google Shape;124;p10"/>
          <p:cNvSpPr txBox="1"/>
          <p:nvPr>
            <p:ph idx="4294967295" type="subTitle"/>
          </p:nvPr>
        </p:nvSpPr>
        <p:spPr>
          <a:xfrm>
            <a:off x="560700" y="1471375"/>
            <a:ext cx="4358100" cy="3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207">
                <a:latin typeface="Actor"/>
                <a:ea typeface="Actor"/>
                <a:cs typeface="Actor"/>
                <a:sym typeface="Actor"/>
              </a:rPr>
              <a:t>Extracting Entity Risk is Challenging!</a:t>
            </a:r>
            <a:endParaRPr b="1" sz="3207">
              <a:latin typeface="Actor"/>
              <a:ea typeface="Actor"/>
              <a:cs typeface="Actor"/>
              <a:sym typeface="Actor"/>
            </a:endParaRPr>
          </a:p>
          <a:p>
            <a:pPr indent="-294798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b="1" lang="en" sz="3207">
                <a:latin typeface="Actor"/>
                <a:ea typeface="Actor"/>
                <a:cs typeface="Actor"/>
                <a:sym typeface="Actor"/>
              </a:rPr>
              <a:t>Massive Data Sources:</a:t>
            </a:r>
            <a:r>
              <a:rPr lang="en" sz="3207">
                <a:latin typeface="Actor"/>
                <a:ea typeface="Actor"/>
                <a:cs typeface="Actor"/>
                <a:sym typeface="Actor"/>
              </a:rPr>
              <a:t> Risk data is spread across offshore leaks, sanctions lists, Wikidata, and public records.</a:t>
            </a:r>
            <a:br>
              <a:rPr lang="en" sz="3207">
                <a:latin typeface="Actor"/>
                <a:ea typeface="Actor"/>
                <a:cs typeface="Actor"/>
                <a:sym typeface="Actor"/>
              </a:rPr>
            </a:br>
            <a:endParaRPr sz="3207">
              <a:latin typeface="Actor"/>
              <a:ea typeface="Actor"/>
              <a:cs typeface="Actor"/>
              <a:sym typeface="Actor"/>
            </a:endParaRPr>
          </a:p>
          <a:p>
            <a:pPr indent="-29479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b="1" lang="en" sz="3207">
                <a:latin typeface="Actor"/>
                <a:ea typeface="Actor"/>
                <a:cs typeface="Actor"/>
                <a:sym typeface="Actor"/>
              </a:rPr>
              <a:t>Entity Name Variations:</a:t>
            </a:r>
            <a:r>
              <a:rPr lang="en" sz="3207">
                <a:latin typeface="Actor"/>
                <a:ea typeface="Actor"/>
                <a:cs typeface="Actor"/>
                <a:sym typeface="Actor"/>
              </a:rPr>
              <a:t> "John Doe Ltd." ≠ "J. Doe Limited" – Matching is complex needs enrichment.</a:t>
            </a:r>
            <a:br>
              <a:rPr lang="en" sz="3207">
                <a:latin typeface="Actor"/>
                <a:ea typeface="Actor"/>
                <a:cs typeface="Actor"/>
                <a:sym typeface="Actor"/>
              </a:rPr>
            </a:br>
            <a:endParaRPr sz="3207">
              <a:latin typeface="Actor"/>
              <a:ea typeface="Actor"/>
              <a:cs typeface="Actor"/>
              <a:sym typeface="Actor"/>
            </a:endParaRPr>
          </a:p>
          <a:p>
            <a:pPr indent="-29479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b="1" lang="en" sz="3207">
                <a:latin typeface="Actor"/>
                <a:ea typeface="Actor"/>
                <a:cs typeface="Actor"/>
                <a:sym typeface="Actor"/>
              </a:rPr>
              <a:t>Complex Relationships:</a:t>
            </a:r>
            <a:r>
              <a:rPr lang="en" sz="3207">
                <a:latin typeface="Actor"/>
                <a:ea typeface="Actor"/>
                <a:cs typeface="Actor"/>
                <a:sym typeface="Actor"/>
              </a:rPr>
              <a:t> Risk isn’t just in an entity but its </a:t>
            </a:r>
            <a:r>
              <a:rPr b="1" lang="en" sz="3207">
                <a:latin typeface="Actor"/>
                <a:ea typeface="Actor"/>
                <a:cs typeface="Actor"/>
                <a:sym typeface="Actor"/>
              </a:rPr>
              <a:t>connections</a:t>
            </a:r>
            <a:r>
              <a:rPr lang="en" sz="3207">
                <a:latin typeface="Actor"/>
                <a:ea typeface="Actor"/>
                <a:cs typeface="Actor"/>
                <a:sym typeface="Actor"/>
              </a:rPr>
              <a:t> (officers, addresses, transactions).</a:t>
            </a:r>
            <a:br>
              <a:rPr lang="en" sz="3207">
                <a:latin typeface="Actor"/>
                <a:ea typeface="Actor"/>
                <a:cs typeface="Actor"/>
                <a:sym typeface="Actor"/>
              </a:rPr>
            </a:br>
            <a:endParaRPr sz="3207">
              <a:latin typeface="Actor"/>
              <a:ea typeface="Actor"/>
              <a:cs typeface="Actor"/>
              <a:sym typeface="Actor"/>
            </a:endParaRPr>
          </a:p>
          <a:p>
            <a:pPr indent="-29479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b="1" lang="en" sz="3207">
                <a:latin typeface="Actor"/>
                <a:ea typeface="Actor"/>
                <a:cs typeface="Actor"/>
                <a:sym typeface="Actor"/>
              </a:rPr>
              <a:t>False Positives &amp; Negatives:</a:t>
            </a:r>
            <a:r>
              <a:rPr lang="en" sz="3207">
                <a:latin typeface="Actor"/>
                <a:ea typeface="Actor"/>
                <a:cs typeface="Actor"/>
                <a:sym typeface="Actor"/>
              </a:rPr>
              <a:t> Standard rules miss risky entities or flag harmless ones.</a:t>
            </a:r>
            <a:br>
              <a:rPr lang="en" sz="3207">
                <a:latin typeface="Actor"/>
                <a:ea typeface="Actor"/>
                <a:cs typeface="Actor"/>
                <a:sym typeface="Actor"/>
              </a:rPr>
            </a:br>
            <a:endParaRPr sz="3207">
              <a:latin typeface="Actor"/>
              <a:ea typeface="Actor"/>
              <a:cs typeface="Actor"/>
              <a:sym typeface="Actor"/>
            </a:endParaRPr>
          </a:p>
          <a:p>
            <a:pPr indent="-29479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b="1" lang="en" sz="3207">
                <a:latin typeface="Actor"/>
                <a:ea typeface="Actor"/>
                <a:cs typeface="Actor"/>
                <a:sym typeface="Actor"/>
              </a:rPr>
              <a:t>Unstructured Data:</a:t>
            </a:r>
            <a:r>
              <a:rPr lang="en" sz="3207">
                <a:latin typeface="Actor"/>
                <a:ea typeface="Actor"/>
                <a:cs typeface="Actor"/>
                <a:sym typeface="Actor"/>
              </a:rPr>
              <a:t> Risk signals hide in messy </a:t>
            </a:r>
            <a:r>
              <a:rPr b="1" lang="en" sz="3207">
                <a:latin typeface="Actor"/>
                <a:ea typeface="Actor"/>
                <a:cs typeface="Actor"/>
                <a:sym typeface="Actor"/>
              </a:rPr>
              <a:t>transaction notes, contracts, and reports</a:t>
            </a:r>
            <a:r>
              <a:rPr lang="en" sz="3207">
                <a:latin typeface="Actor"/>
                <a:ea typeface="Actor"/>
                <a:cs typeface="Actor"/>
                <a:sym typeface="Actor"/>
              </a:rPr>
              <a:t>.</a:t>
            </a:r>
            <a:endParaRPr sz="3207">
              <a:latin typeface="Actor"/>
              <a:ea typeface="Actor"/>
              <a:cs typeface="Actor"/>
              <a:sym typeface="Actor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pic>
        <p:nvPicPr>
          <p:cNvPr id="125" name="Google Shape;125;p10"/>
          <p:cNvPicPr preferRelativeResize="0"/>
          <p:nvPr/>
        </p:nvPicPr>
        <p:blipFill rotWithShape="1">
          <a:blip r:embed="rId3">
            <a:alphaModFix/>
          </a:blip>
          <a:srcRect b="15166" l="0" r="0" t="15166"/>
          <a:stretch/>
        </p:blipFill>
        <p:spPr>
          <a:xfrm>
            <a:off x="5009760" y="0"/>
            <a:ext cx="4133880" cy="5143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diagram of a computer&#10;&#10;AI-generated content may be incorrect." id="130" name="Google Shape;13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675" y="1325875"/>
            <a:ext cx="7702575" cy="2673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1"/>
          <p:cNvSpPr txBox="1"/>
          <p:nvPr/>
        </p:nvSpPr>
        <p:spPr>
          <a:xfrm>
            <a:off x="3280575" y="443149"/>
            <a:ext cx="25815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6282"/>
              <a:buFont typeface="Montserrat"/>
              <a:buNone/>
            </a:pPr>
            <a:r>
              <a:rPr b="1" i="0" lang="en" sz="2908" u="none" cap="none" strike="noStrike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Architecture</a:t>
            </a:r>
            <a:endParaRPr i="0" sz="2908" u="none" cap="none" strike="noStrike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 txBox="1"/>
          <p:nvPr>
            <p:ph idx="4294967295" type="title"/>
          </p:nvPr>
        </p:nvSpPr>
        <p:spPr>
          <a:xfrm>
            <a:off x="1285875" y="971650"/>
            <a:ext cx="63024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b="1" i="0" lang="en" sz="3000" u="none" cap="none" strike="noStrike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Structured and </a:t>
            </a:r>
            <a:r>
              <a:rPr b="1" lang="en" sz="3000">
                <a:latin typeface="Roboto Serif"/>
                <a:ea typeface="Roboto Serif"/>
                <a:cs typeface="Roboto Serif"/>
                <a:sym typeface="Roboto Serif"/>
              </a:rPr>
              <a:t>U</a:t>
            </a:r>
            <a:r>
              <a:rPr b="1" i="0" lang="en" sz="3000" u="none" cap="none" strike="noStrike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nstructured Data</a:t>
            </a:r>
            <a:endParaRPr i="0" sz="3000" u="none" cap="none" strike="noStrike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37" name="Google Shape;137;p12"/>
          <p:cNvSpPr txBox="1"/>
          <p:nvPr>
            <p:ph idx="4294967295" type="subTitle"/>
          </p:nvPr>
        </p:nvSpPr>
        <p:spPr>
          <a:xfrm>
            <a:off x="1113900" y="2134300"/>
            <a:ext cx="5823900" cy="1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8275" lvl="0" marL="400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ctor"/>
              <a:buChar char="❏"/>
            </a:pPr>
            <a:r>
              <a:rPr i="0" lang="en" sz="1350" u="none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The approach accommodates both structured data (such as CSV files) and unstructured data (containing detailed transaction information). </a:t>
            </a:r>
            <a:endParaRPr sz="1350">
              <a:latin typeface="Actor"/>
              <a:ea typeface="Actor"/>
              <a:cs typeface="Actor"/>
              <a:sym typeface="Actor"/>
            </a:endParaRPr>
          </a:p>
          <a:p>
            <a:pPr indent="-168275" lvl="0" marL="4000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ctor"/>
              <a:buChar char="❏"/>
            </a:pPr>
            <a:r>
              <a:rPr i="0" lang="en" sz="1350" u="none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This flexibility enables the system to extract valuable insights from diverse sources, enhancing the data analyst's ability to generate actionable conclusions.</a:t>
            </a:r>
            <a:endParaRPr i="0" sz="1350" u="none" cap="none" strike="noStrike">
              <a:solidFill>
                <a:srgbClr val="FFFFFF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 txBox="1"/>
          <p:nvPr>
            <p:ph idx="4294967295" type="title"/>
          </p:nvPr>
        </p:nvSpPr>
        <p:spPr>
          <a:xfrm>
            <a:off x="995000" y="1166254"/>
            <a:ext cx="63915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b="1" i="0" lang="en" sz="3100" u="none" cap="none" strike="noStrike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Entity extraction using LLM</a:t>
            </a:r>
            <a:endParaRPr i="0" sz="3100" u="none" cap="none" strike="noStrike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43" name="Google Shape;143;p13"/>
          <p:cNvSpPr txBox="1"/>
          <p:nvPr>
            <p:ph idx="4294967295" type="subTitle"/>
          </p:nvPr>
        </p:nvSpPr>
        <p:spPr>
          <a:xfrm>
            <a:off x="853050" y="1843125"/>
            <a:ext cx="6795000" cy="21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Utilizing large language models (LLMs), the system auto-extracts entities from transaction data. This advanced processing technique ensures accuracy and efficiency in identifying relevant entities. </a:t>
            </a:r>
            <a:endParaRPr/>
          </a:p>
          <a:p>
            <a:pPr indent="-171450" lvl="0" marL="4000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❏"/>
            </a:pPr>
            <a:r>
              <a:rPr b="0" i="0" lang="en" sz="1400" u="none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LLM Processes transaction data to extract key entities</a:t>
            </a:r>
            <a:endParaRPr/>
          </a:p>
          <a:p>
            <a:pPr indent="-171450" lvl="0" marL="4000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❏"/>
            </a:pPr>
            <a:r>
              <a:rPr b="0" i="0" lang="en" sz="1400" u="none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Key Entities include Sender, Receiver, Amount, Transaction Type</a:t>
            </a:r>
            <a:endParaRPr/>
          </a:p>
          <a:p>
            <a:pPr indent="-171450" lvl="0" marL="4000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❏"/>
            </a:pPr>
            <a:r>
              <a:rPr b="0" i="0" lang="en" sz="1400" u="none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These Entities are used for Risk Analysis</a:t>
            </a:r>
            <a:endParaRPr b="0" i="0" sz="1400" u="none" cap="none" strike="noStrike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"/>
          <p:cNvSpPr txBox="1"/>
          <p:nvPr>
            <p:ph idx="4294967295" type="title"/>
          </p:nvPr>
        </p:nvSpPr>
        <p:spPr>
          <a:xfrm>
            <a:off x="1047375" y="1001750"/>
            <a:ext cx="44775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</a:pPr>
            <a:r>
              <a:rPr b="1" i="0" lang="en" sz="3100" u="none" cap="none" strike="noStrike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Entity </a:t>
            </a:r>
            <a:r>
              <a:rPr b="1" lang="en" sz="3100">
                <a:latin typeface="Roboto Serif"/>
                <a:ea typeface="Roboto Serif"/>
                <a:cs typeface="Roboto Serif"/>
                <a:sym typeface="Roboto Serif"/>
              </a:rPr>
              <a:t>Enrichment</a:t>
            </a:r>
            <a:endParaRPr i="0" sz="3100" u="none" cap="none" strike="noStrike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49" name="Google Shape;149;p14"/>
          <p:cNvSpPr txBox="1"/>
          <p:nvPr>
            <p:ph idx="4294967295" type="subTitle"/>
          </p:nvPr>
        </p:nvSpPr>
        <p:spPr>
          <a:xfrm>
            <a:off x="1047375" y="1693550"/>
            <a:ext cx="7011900" cy="19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Actor"/>
                <a:ea typeface="Actor"/>
                <a:cs typeface="Actor"/>
                <a:sym typeface="Actor"/>
              </a:rPr>
              <a:t>AI cross-references extracted entities with </a:t>
            </a:r>
            <a:r>
              <a:rPr b="1" lang="en" sz="1400">
                <a:latin typeface="Actor"/>
                <a:ea typeface="Actor"/>
                <a:cs typeface="Actor"/>
                <a:sym typeface="Actor"/>
              </a:rPr>
              <a:t>trusted databases</a:t>
            </a:r>
            <a:r>
              <a:rPr lang="en" sz="1400">
                <a:latin typeface="Actor"/>
                <a:ea typeface="Actor"/>
                <a:cs typeface="Actor"/>
                <a:sym typeface="Actor"/>
              </a:rPr>
              <a:t> to assess risk:</a:t>
            </a:r>
            <a:endParaRPr sz="1400"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Actor"/>
                <a:ea typeface="Actor"/>
                <a:cs typeface="Actor"/>
                <a:sym typeface="Actor"/>
              </a:rPr>
              <a:t>🌍 </a:t>
            </a:r>
            <a:r>
              <a:rPr b="1" lang="en" sz="1400">
                <a:latin typeface="Actor"/>
                <a:ea typeface="Actor"/>
                <a:cs typeface="Actor"/>
                <a:sym typeface="Actor"/>
              </a:rPr>
              <a:t>Offshore Leaks Database</a:t>
            </a:r>
            <a:r>
              <a:rPr lang="en" sz="1400">
                <a:latin typeface="Actor"/>
                <a:ea typeface="Actor"/>
                <a:cs typeface="Actor"/>
                <a:sym typeface="Actor"/>
              </a:rPr>
              <a:t> – Detects shell companies, tax havens, and offshore networks.</a:t>
            </a:r>
            <a:endParaRPr sz="1400"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Actor"/>
                <a:ea typeface="Actor"/>
                <a:cs typeface="Actor"/>
                <a:sym typeface="Actor"/>
              </a:rPr>
              <a:t>⚖️ </a:t>
            </a:r>
            <a:r>
              <a:rPr b="1" lang="en" sz="1400">
                <a:latin typeface="Actor"/>
                <a:ea typeface="Actor"/>
                <a:cs typeface="Actor"/>
                <a:sym typeface="Actor"/>
              </a:rPr>
              <a:t>OFAC Sanctions List</a:t>
            </a:r>
            <a:r>
              <a:rPr lang="en" sz="1400">
                <a:latin typeface="Actor"/>
                <a:ea typeface="Actor"/>
                <a:cs typeface="Actor"/>
                <a:sym typeface="Actor"/>
              </a:rPr>
              <a:t> – Flags entities involved in money laundering, terrorism, or fraud.</a:t>
            </a:r>
            <a:endParaRPr sz="1400">
              <a:latin typeface="Actor"/>
              <a:ea typeface="Actor"/>
              <a:cs typeface="Actor"/>
              <a:sym typeface="Acto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latin typeface="Actor"/>
                <a:ea typeface="Actor"/>
                <a:cs typeface="Actor"/>
                <a:sym typeface="Actor"/>
              </a:rPr>
              <a:t>📊 </a:t>
            </a:r>
            <a:r>
              <a:rPr b="1" lang="en" sz="1400">
                <a:latin typeface="Actor"/>
                <a:ea typeface="Actor"/>
                <a:cs typeface="Actor"/>
                <a:sym typeface="Actor"/>
              </a:rPr>
              <a:t>Wikidata &amp; News Sources</a:t>
            </a:r>
            <a:r>
              <a:rPr lang="en" sz="1400">
                <a:latin typeface="Actor"/>
                <a:ea typeface="Actor"/>
                <a:cs typeface="Actor"/>
                <a:sym typeface="Actor"/>
              </a:rPr>
              <a:t> – Evaluates reputation, controversies, an</a:t>
            </a:r>
            <a:r>
              <a:rPr lang="en" sz="1300">
                <a:latin typeface="Actor"/>
                <a:ea typeface="Actor"/>
                <a:cs typeface="Actor"/>
                <a:sym typeface="Actor"/>
              </a:rPr>
              <a:t>d legal disputes.</a:t>
            </a:r>
            <a:endParaRPr sz="1600"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>
            <p:ph idx="4294967295" type="title"/>
          </p:nvPr>
        </p:nvSpPr>
        <p:spPr>
          <a:xfrm>
            <a:off x="714251" y="741675"/>
            <a:ext cx="46011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Neo4J </a:t>
            </a:r>
            <a:r>
              <a:rPr b="1" lang="en" sz="2400">
                <a:latin typeface="Roboto Serif"/>
                <a:ea typeface="Roboto Serif"/>
                <a:cs typeface="Roboto Serif"/>
                <a:sym typeface="Roboto Serif"/>
              </a:rPr>
              <a:t>G</a:t>
            </a:r>
            <a:r>
              <a:rPr b="1" i="0" lang="en" sz="2400" u="none" cap="none" strike="noStrike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raph </a:t>
            </a:r>
            <a:r>
              <a:rPr b="1" lang="en" sz="2400">
                <a:latin typeface="Roboto Serif"/>
                <a:ea typeface="Roboto Serif"/>
                <a:cs typeface="Roboto Serif"/>
                <a:sym typeface="Roboto Serif"/>
              </a:rPr>
              <a:t>DB I</a:t>
            </a:r>
            <a:r>
              <a:rPr b="1" i="0" lang="en" sz="2400" u="none" cap="none" strike="noStrike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ntegration</a:t>
            </a:r>
            <a:endParaRPr i="0" sz="2400" u="none" cap="none" strike="noStrike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pic>
        <p:nvPicPr>
          <p:cNvPr descr="A black and white logo&#10;&#10;AI-generated content may be incorrect." id="155" name="Google Shape;15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9175" y="1338025"/>
            <a:ext cx="1729075" cy="68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5"/>
          <p:cNvSpPr txBox="1"/>
          <p:nvPr>
            <p:ph idx="4294967295" type="title"/>
          </p:nvPr>
        </p:nvSpPr>
        <p:spPr>
          <a:xfrm>
            <a:off x="714250" y="2378813"/>
            <a:ext cx="46011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</a:pPr>
            <a:r>
              <a:rPr b="1" lang="en" sz="2400">
                <a:latin typeface="Roboto Serif"/>
                <a:ea typeface="Roboto Serif"/>
                <a:cs typeface="Roboto Serif"/>
                <a:sym typeface="Roboto Serif"/>
              </a:rPr>
              <a:t>Sentiment Analysis</a:t>
            </a:r>
            <a:endParaRPr i="0" sz="2400" u="none" cap="none" strike="noStrike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57" name="Google Shape;157;p15"/>
          <p:cNvSpPr txBox="1"/>
          <p:nvPr>
            <p:ph idx="4294967295" type="title"/>
          </p:nvPr>
        </p:nvSpPr>
        <p:spPr>
          <a:xfrm>
            <a:off x="714250" y="3537763"/>
            <a:ext cx="3200400" cy="60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</a:pPr>
            <a:r>
              <a:rPr b="1" lang="en" sz="2400">
                <a:latin typeface="Roboto Serif"/>
                <a:ea typeface="Roboto Serif"/>
                <a:cs typeface="Roboto Serif"/>
                <a:sym typeface="Roboto Serif"/>
              </a:rPr>
              <a:t>Agentic Search</a:t>
            </a:r>
            <a:endParaRPr i="0" sz="2400" u="none" cap="none" strike="noStrike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pic>
        <p:nvPicPr>
          <p:cNvPr id="158" name="Google Shape;158;p15" title="sentiment-analysis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7588" y="2426775"/>
            <a:ext cx="1285162" cy="7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6975" y="3370225"/>
            <a:ext cx="1413325" cy="94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5" title="duckduckgo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1200" y="2429850"/>
            <a:ext cx="1285150" cy="71595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5"/>
          <p:cNvSpPr txBox="1"/>
          <p:nvPr/>
        </p:nvSpPr>
        <p:spPr>
          <a:xfrm>
            <a:off x="667325" y="1770075"/>
            <a:ext cx="4306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Font typeface="Actor"/>
              <a:buChar char="-"/>
            </a:pPr>
            <a:r>
              <a:rPr b="1" i="1" lang="en" sz="1000">
                <a:solidFill>
                  <a:srgbClr val="CCCCCC"/>
                </a:solidFill>
                <a:latin typeface="Actor"/>
                <a:ea typeface="Actor"/>
                <a:cs typeface="Actor"/>
                <a:sym typeface="Actor"/>
              </a:rPr>
              <a:t>Graph-Based Relationship Analysis – Finds hidden links between companies &amp; people.</a:t>
            </a:r>
            <a:endParaRPr b="1" i="1" sz="1000">
              <a:solidFill>
                <a:srgbClr val="CCCCCC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Font typeface="Actor"/>
              <a:buChar char="-"/>
            </a:pPr>
            <a:r>
              <a:rPr b="1" i="1" lang="en" sz="1000">
                <a:solidFill>
                  <a:srgbClr val="CCCCCC"/>
                </a:solidFill>
                <a:latin typeface="Actor"/>
                <a:ea typeface="Actor"/>
                <a:cs typeface="Actor"/>
                <a:sym typeface="Actor"/>
              </a:rPr>
              <a:t>Traces indirect risks through multiple degrees of separation.</a:t>
            </a:r>
            <a:endParaRPr b="1" i="1" sz="1000">
              <a:solidFill>
                <a:srgbClr val="CCCCCC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62" name="Google Shape;162;p15"/>
          <p:cNvSpPr txBox="1"/>
          <p:nvPr/>
        </p:nvSpPr>
        <p:spPr>
          <a:xfrm>
            <a:off x="667325" y="2957925"/>
            <a:ext cx="4048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Font typeface="Actor"/>
              <a:buChar char="-"/>
            </a:pPr>
            <a:r>
              <a:rPr b="1" i="1" lang="en" sz="1000">
                <a:solidFill>
                  <a:srgbClr val="CCCCCC"/>
                </a:solidFill>
                <a:latin typeface="Actor"/>
                <a:ea typeface="Actor"/>
                <a:cs typeface="Actor"/>
                <a:sym typeface="Actor"/>
              </a:rPr>
              <a:t>Quantifies public perception (Positive, Neutral, Negative).</a:t>
            </a:r>
            <a:endParaRPr b="1" i="1" sz="1000">
              <a:solidFill>
                <a:srgbClr val="CCCCCC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900"/>
              <a:buFont typeface="Actor"/>
              <a:buChar char="-"/>
            </a:pPr>
            <a:r>
              <a:rPr b="1" i="1" lang="en" sz="1000">
                <a:solidFill>
                  <a:srgbClr val="CCCCCC"/>
                </a:solidFill>
                <a:latin typeface="Actor"/>
                <a:ea typeface="Actor"/>
                <a:cs typeface="Actor"/>
                <a:sym typeface="Actor"/>
              </a:rPr>
              <a:t>Wikidata &amp; Wikipedia – Checks history, industry, and past controversies.</a:t>
            </a:r>
            <a:endParaRPr b="1" i="1" sz="900">
              <a:solidFill>
                <a:srgbClr val="CCCCCC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667325" y="4071000"/>
            <a:ext cx="4048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Font typeface="Actor"/>
              <a:buChar char="-"/>
            </a:pPr>
            <a:r>
              <a:rPr b="1" i="1" lang="en" sz="1000">
                <a:solidFill>
                  <a:srgbClr val="CCCCCC"/>
                </a:solidFill>
                <a:latin typeface="Actor"/>
                <a:ea typeface="Actor"/>
                <a:cs typeface="Actor"/>
                <a:sym typeface="Actor"/>
              </a:rPr>
              <a:t>Agentic search uncovers risks beyond static datasets.</a:t>
            </a:r>
            <a:endParaRPr b="1" i="1" sz="1000">
              <a:solidFill>
                <a:srgbClr val="CCCCCC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800"/>
              <a:buFont typeface="Actor"/>
              <a:buChar char="-"/>
            </a:pPr>
            <a:r>
              <a:rPr b="1" i="1" lang="en" sz="1000">
                <a:solidFill>
                  <a:srgbClr val="CCCCCC"/>
                </a:solidFill>
                <a:latin typeface="Actor"/>
                <a:ea typeface="Actor"/>
                <a:cs typeface="Actor"/>
                <a:sym typeface="Actor"/>
              </a:rPr>
              <a:t>Recursive Entity Expansion – Searches for aliases, subsidiaries, and hidden links.</a:t>
            </a:r>
            <a:endParaRPr b="1" i="1" sz="800">
              <a:solidFill>
                <a:srgbClr val="CCCCCC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/>
          <p:nvPr>
            <p:ph idx="4294967295" type="title"/>
          </p:nvPr>
        </p:nvSpPr>
        <p:spPr>
          <a:xfrm>
            <a:off x="1647720" y="425353"/>
            <a:ext cx="5419440" cy="1056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</a:pPr>
            <a:r>
              <a:rPr b="1" i="0" lang="en" sz="3000" u="none" cap="none" strike="noStrike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Risk Score</a:t>
            </a:r>
            <a:r>
              <a:rPr b="1" lang="en" sz="3000">
                <a:latin typeface="Roboto Serif"/>
                <a:ea typeface="Roboto Serif"/>
                <a:cs typeface="Roboto Serif"/>
                <a:sym typeface="Roboto Serif"/>
              </a:rPr>
              <a:t> &amp; Reasoning</a:t>
            </a:r>
            <a:endParaRPr i="0" sz="3000" u="none" cap="none" strike="noStrike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169" name="Google Shape;169;p16"/>
          <p:cNvSpPr txBox="1"/>
          <p:nvPr>
            <p:ph idx="4294967295" type="subTitle"/>
          </p:nvPr>
        </p:nvSpPr>
        <p:spPr>
          <a:xfrm>
            <a:off x="1699219" y="1495536"/>
            <a:ext cx="5402700" cy="1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We are taking </a:t>
            </a:r>
            <a:r>
              <a:rPr lang="en" sz="1400">
                <a:latin typeface="Actor"/>
                <a:ea typeface="Actor"/>
                <a:cs typeface="Actor"/>
                <a:sym typeface="Actor"/>
              </a:rPr>
              <a:t>4 </a:t>
            </a:r>
            <a:r>
              <a:rPr b="0" i="0" lang="en" sz="1400" u="none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factors into consideration</a:t>
            </a:r>
            <a:r>
              <a:rPr lang="en" sz="1400">
                <a:latin typeface="Actor"/>
                <a:ea typeface="Actor"/>
                <a:cs typeface="Actor"/>
                <a:sym typeface="Actor"/>
              </a:rPr>
              <a:t>:</a:t>
            </a:r>
            <a:r>
              <a:rPr b="0" i="0" lang="en" sz="1400" u="none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ctor"/>
              <a:buChar char="❏"/>
            </a:pPr>
            <a:r>
              <a:rPr b="0" i="0" lang="en" sz="1400" u="none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Risk score from Neo4</a:t>
            </a:r>
            <a:r>
              <a:rPr lang="en" sz="1400">
                <a:latin typeface="Actor"/>
                <a:ea typeface="Actor"/>
                <a:cs typeface="Actor"/>
                <a:sym typeface="Actor"/>
              </a:rPr>
              <a:t>j + OFAC Sanctions + </a:t>
            </a:r>
            <a:r>
              <a:rPr lang="en" sz="1400">
                <a:latin typeface="Actor"/>
                <a:ea typeface="Actor"/>
                <a:cs typeface="Actor"/>
                <a:sym typeface="Actor"/>
              </a:rPr>
              <a:t>Wiki Data API + Agentic RAG Search</a:t>
            </a:r>
            <a:endParaRPr b="0" i="0" sz="1400" u="none" cap="none" strike="noStrike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-95250" lvl="1" marL="8572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685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1748125" y="2575700"/>
            <a:ext cx="3253200" cy="21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" sz="1800" u="sng" cap="none" strike="noStrike">
                <a:solidFill>
                  <a:schemeClr val="dk1"/>
                </a:solidFill>
                <a:latin typeface="DilleniaUPC"/>
                <a:ea typeface="DilleniaUPC"/>
                <a:cs typeface="DilleniaUPC"/>
                <a:sym typeface="DilleniaUPC"/>
              </a:rPr>
              <a:t>Final Risk Score </a:t>
            </a:r>
            <a:endParaRPr b="0" i="1" sz="1800" u="sng" cap="none" strike="noStrike">
              <a:solidFill>
                <a:schemeClr val="dk1"/>
              </a:solidFill>
              <a:latin typeface="DilleniaUPC"/>
              <a:ea typeface="DilleniaUPC"/>
              <a:cs typeface="DilleniaUPC"/>
              <a:sym typeface="DilleniaUP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chemeClr val="dk1"/>
                </a:solidFill>
                <a:latin typeface="DilleniaUPC"/>
                <a:ea typeface="DilleniaUPC"/>
                <a:cs typeface="DilleniaUPC"/>
                <a:sym typeface="DilleniaUPC"/>
              </a:rPr>
              <a:t>   (0.30 × Network_Score) +</a:t>
            </a:r>
            <a:endParaRPr b="0" i="1" sz="1800" u="none" cap="none" strike="noStrike">
              <a:solidFill>
                <a:schemeClr val="dk1"/>
              </a:solidFill>
              <a:latin typeface="DilleniaUPC"/>
              <a:ea typeface="DilleniaUPC"/>
              <a:cs typeface="DilleniaUPC"/>
              <a:sym typeface="DilleniaUP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chemeClr val="dk1"/>
                </a:solidFill>
                <a:latin typeface="DilleniaUPC"/>
                <a:ea typeface="DilleniaUPC"/>
                <a:cs typeface="DilleniaUPC"/>
                <a:sym typeface="DilleniaUPC"/>
              </a:rPr>
              <a:t>   (0.25 × OFAC_Score) +</a:t>
            </a:r>
            <a:endParaRPr b="0" i="1" sz="1800" u="none" cap="none" strike="noStrike">
              <a:solidFill>
                <a:schemeClr val="dk1"/>
              </a:solidFill>
              <a:latin typeface="DilleniaUPC"/>
              <a:ea typeface="DilleniaUPC"/>
              <a:cs typeface="DilleniaUPC"/>
              <a:sym typeface="DilleniaUP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chemeClr val="dk1"/>
                </a:solidFill>
                <a:latin typeface="DilleniaUPC"/>
                <a:ea typeface="DilleniaUPC"/>
                <a:cs typeface="DilleniaUPC"/>
                <a:sym typeface="DilleniaUPC"/>
              </a:rPr>
              <a:t>   (0.20 × Wiki_Score) +</a:t>
            </a:r>
            <a:endParaRPr b="0" i="1" sz="1800" u="none" cap="none" strike="noStrike">
              <a:solidFill>
                <a:schemeClr val="dk1"/>
              </a:solidFill>
              <a:latin typeface="DilleniaUPC"/>
              <a:ea typeface="DilleniaUPC"/>
              <a:cs typeface="DilleniaUPC"/>
              <a:sym typeface="DilleniaUP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chemeClr val="dk1"/>
                </a:solidFill>
                <a:latin typeface="DilleniaUPC"/>
                <a:ea typeface="DilleniaUPC"/>
                <a:cs typeface="DilleniaUPC"/>
                <a:sym typeface="DilleniaUPC"/>
              </a:rPr>
              <a:t>   (0.25 × </a:t>
            </a:r>
            <a:r>
              <a:rPr i="1" lang="en" sz="1800">
                <a:solidFill>
                  <a:schemeClr val="dk1"/>
                </a:solidFill>
                <a:latin typeface="DilleniaUPC"/>
                <a:ea typeface="DilleniaUPC"/>
                <a:cs typeface="DilleniaUPC"/>
                <a:sym typeface="DilleniaUPC"/>
              </a:rPr>
              <a:t>Agent_Score</a:t>
            </a:r>
            <a:r>
              <a:rPr b="0" i="1" lang="en" sz="1800" u="none" cap="none" strike="noStrike">
                <a:solidFill>
                  <a:schemeClr val="dk1"/>
                </a:solidFill>
                <a:latin typeface="DilleniaUPC"/>
                <a:ea typeface="DilleniaUPC"/>
                <a:cs typeface="DilleniaUPC"/>
                <a:sym typeface="DilleniaUPC"/>
              </a:rPr>
              <a:t>) </a:t>
            </a:r>
            <a:endParaRPr b="0" i="1" sz="1800" u="none" cap="none" strike="noStrike">
              <a:solidFill>
                <a:schemeClr val="dk1"/>
              </a:solidFill>
              <a:latin typeface="DilleniaUPC"/>
              <a:ea typeface="DilleniaUPC"/>
              <a:cs typeface="DilleniaUPC"/>
              <a:sym typeface="DilleniaUPC"/>
            </a:endParaRPr>
          </a:p>
        </p:txBody>
      </p:sp>
      <p:sp>
        <p:nvSpPr>
          <p:cNvPr id="171" name="Google Shape;171;p16"/>
          <p:cNvSpPr txBox="1"/>
          <p:nvPr/>
        </p:nvSpPr>
        <p:spPr>
          <a:xfrm>
            <a:off x="5100250" y="2562625"/>
            <a:ext cx="3253200" cy="10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" sz="1800" u="sng">
                <a:solidFill>
                  <a:schemeClr val="dk1"/>
                </a:solidFill>
                <a:latin typeface="DilleniaUPC"/>
                <a:ea typeface="DilleniaUPC"/>
                <a:cs typeface="DilleniaUPC"/>
                <a:sym typeface="DilleniaUPC"/>
              </a:rPr>
              <a:t>Reasoning</a:t>
            </a:r>
            <a:r>
              <a:rPr b="0" i="1" lang="en" sz="1800" u="sng" cap="none" strike="noStrike">
                <a:solidFill>
                  <a:schemeClr val="dk1"/>
                </a:solidFill>
                <a:latin typeface="DilleniaUPC"/>
                <a:ea typeface="DilleniaUPC"/>
                <a:cs typeface="DilleniaUPC"/>
                <a:sym typeface="DilleniaUPC"/>
              </a:rPr>
              <a:t> </a:t>
            </a:r>
            <a:endParaRPr b="0" i="1" sz="1800" u="sng" cap="none" strike="noStrike">
              <a:solidFill>
                <a:schemeClr val="dk1"/>
              </a:solidFill>
              <a:latin typeface="DilleniaUPC"/>
              <a:ea typeface="DilleniaUPC"/>
              <a:cs typeface="DilleniaUPC"/>
              <a:sym typeface="DilleniaUPC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chemeClr val="dk1"/>
                </a:solidFill>
                <a:latin typeface="DilleniaUPC"/>
                <a:ea typeface="DilleniaUPC"/>
                <a:cs typeface="DilleniaUPC"/>
                <a:sym typeface="DilleniaUPC"/>
              </a:rPr>
              <a:t>   </a:t>
            </a:r>
            <a:r>
              <a:rPr i="1" lang="en" sz="1800">
                <a:solidFill>
                  <a:schemeClr val="dk1"/>
                </a:solidFill>
                <a:latin typeface="DilleniaUPC"/>
                <a:ea typeface="DilleniaUPC"/>
                <a:cs typeface="DilleniaUPC"/>
                <a:sym typeface="DilleniaUPC"/>
              </a:rPr>
              <a:t>LLM (context from all 4 sources)</a:t>
            </a:r>
            <a:endParaRPr b="0" i="1" sz="1800" u="none" cap="none" strike="noStrike">
              <a:solidFill>
                <a:schemeClr val="dk1"/>
              </a:solidFill>
              <a:latin typeface="DilleniaUPC"/>
              <a:ea typeface="DilleniaUPC"/>
              <a:cs typeface="DilleniaUPC"/>
              <a:sym typeface="DilleniaUP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/>
        </p:nvSpPr>
        <p:spPr>
          <a:xfrm>
            <a:off x="1126200" y="1365450"/>
            <a:ext cx="6469500" cy="30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✅ </a:t>
            </a:r>
            <a:r>
              <a:rPr b="1" lang="en" sz="13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Pros:</a:t>
            </a:r>
            <a:endParaRPr b="1" sz="13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b="1" lang="en" sz="11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Comprehensive Entity &amp; Relationship Extraction</a:t>
            </a:r>
            <a:r>
              <a:rPr lang="en" sz="11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– Leverages </a:t>
            </a:r>
            <a:r>
              <a:rPr b="1" lang="en" sz="11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Agentic Retrieval-Augmented Generation (RAG)</a:t>
            </a:r>
            <a:r>
              <a:rPr lang="en" sz="11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for real-time internet searches.</a:t>
            </a:r>
            <a:endParaRPr sz="11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b="1" lang="en" sz="11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Graph-Based Risk Analysis</a:t>
            </a:r>
            <a:r>
              <a:rPr lang="en" sz="11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– Builds </a:t>
            </a:r>
            <a:r>
              <a:rPr b="1" lang="en" sz="11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network graphs</a:t>
            </a:r>
            <a:r>
              <a:rPr lang="en" sz="11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from enriched datasets to uncover hidden connections.</a:t>
            </a:r>
            <a:endParaRPr sz="11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b="1" lang="en" sz="11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Multi-Source Data Aggregation</a:t>
            </a:r>
            <a:r>
              <a:rPr lang="en" sz="11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– Integrates insights from </a:t>
            </a:r>
            <a:r>
              <a:rPr b="1" lang="en" sz="11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Wikidata, OFAC sanctions lists, Offshore Leaks, and real-time searches.</a:t>
            </a:r>
            <a:endParaRPr b="1" sz="11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b="1" lang="en" sz="11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Enhanced Accuracy</a:t>
            </a:r>
            <a:r>
              <a:rPr lang="en" sz="11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– By combining multiple data sources instead of relying on a single dataset, our model ensures </a:t>
            </a:r>
            <a:r>
              <a:rPr b="1" lang="en" sz="11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more reliable risk scoring.</a:t>
            </a:r>
            <a:endParaRPr b="1" sz="11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⚠️ </a:t>
            </a:r>
            <a:r>
              <a:rPr b="1" lang="en" sz="13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Cons:</a:t>
            </a:r>
            <a:endParaRPr b="1" sz="13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❏"/>
            </a:pPr>
            <a:r>
              <a:rPr b="1" lang="en" sz="11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Increased Processing Time</a:t>
            </a:r>
            <a:r>
              <a:rPr lang="en" sz="11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– Since the system retrieves and cross-verifies data from multiple sources, the analysis can take slightly longer.</a:t>
            </a:r>
            <a:endParaRPr sz="11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1126200" y="695275"/>
            <a:ext cx="2947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</a:pPr>
            <a:r>
              <a:rPr b="1" i="0" lang="en" sz="2600" u="none" cap="none" strike="noStrike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PROS / CONS</a:t>
            </a:r>
            <a:endParaRPr sz="1200"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