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1" r:id="rId12"/>
    <p:sldId id="273" r:id="rId13"/>
    <p:sldId id="274" r:id="rId14"/>
    <p:sldId id="275" r:id="rId15"/>
    <p:sldId id="276" r:id="rId16"/>
    <p:sldId id="277" r:id="rId17"/>
    <p:sldId id="280" r:id="rId18"/>
    <p:sldId id="278" r:id="rId19"/>
    <p:sldId id="265" r:id="rId20"/>
    <p:sldId id="266" r:id="rId21"/>
    <p:sldId id="26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83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7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6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2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8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4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5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7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11A9-0E7C-4A19-BDB0-F7C0F8CB993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B37CF-B553-4F72-83C1-714D7399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9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369" y="799369"/>
            <a:ext cx="10569262" cy="287889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83838"/>
                </a:solidFill>
              </a:rPr>
              <a:t>Technology </a:t>
            </a:r>
            <a:r>
              <a:rPr lang="en-GB" dirty="0" err="1">
                <a:solidFill>
                  <a:srgbClr val="F83838"/>
                </a:solidFill>
              </a:rPr>
              <a:t>Hackathon</a:t>
            </a:r>
            <a:r>
              <a:rPr lang="en-GB" dirty="0">
                <a:solidFill>
                  <a:srgbClr val="F83838"/>
                </a:solidFill>
              </a:rPr>
              <a:t> – 2025</a:t>
            </a:r>
            <a:br>
              <a:rPr lang="en-GB" dirty="0">
                <a:solidFill>
                  <a:srgbClr val="F83838"/>
                </a:solidFill>
              </a:rPr>
            </a:br>
            <a:r>
              <a:rPr lang="en-GB" sz="4000" dirty="0">
                <a:solidFill>
                  <a:srgbClr val="F83838"/>
                </a:solidFill>
              </a:rPr>
              <a:t>AI-Driven Entity Intelligence Risk Analysis</a:t>
            </a:r>
            <a:endParaRPr lang="en-IN" dirty="0">
              <a:solidFill>
                <a:srgbClr val="F8383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369" y="4135724"/>
            <a:ext cx="9642610" cy="2036322"/>
          </a:xfrm>
        </p:spPr>
        <p:txBody>
          <a:bodyPr>
            <a:normAutofit/>
          </a:bodyPr>
          <a:lstStyle/>
          <a:p>
            <a:pPr algn="l"/>
            <a:r>
              <a:rPr lang="en-GB" sz="3000" b="1" dirty="0"/>
              <a:t>Team – </a:t>
            </a:r>
            <a:r>
              <a:rPr lang="en-GB" sz="3000" b="1" u="sng" dirty="0"/>
              <a:t>Code-302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Gauri</a:t>
            </a:r>
            <a:r>
              <a:rPr lang="en-GB" sz="2800" dirty="0"/>
              <a:t> </a:t>
            </a:r>
            <a:r>
              <a:rPr lang="en-GB" sz="2800" dirty="0" err="1"/>
              <a:t>Patil</a:t>
            </a:r>
            <a:endParaRPr lang="en-GB" sz="2800" u="sng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Shriharsha Dhobe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err="1"/>
              <a:t>Sampada</a:t>
            </a:r>
            <a:r>
              <a:rPr lang="en-GB" sz="2800" dirty="0"/>
              <a:t> Joshi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0251" y="3754878"/>
            <a:ext cx="113003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200px-Wells_Fargo_Logo_(2020).svg.png (200×2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1" y="67851"/>
            <a:ext cx="1157738" cy="11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5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675"/>
            <a:ext cx="9261143" cy="5209393"/>
          </a:xfrm>
        </p:spPr>
      </p:pic>
    </p:spTree>
    <p:extLst>
      <p:ext uri="{BB962C8B-B14F-4D97-AF65-F5344CB8AC3E}">
        <p14:creationId xmlns:p14="http://schemas.microsoft.com/office/powerpoint/2010/main" val="227838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3082"/>
            <a:ext cx="8967569" cy="5044258"/>
          </a:xfrm>
        </p:spPr>
      </p:pic>
      <p:sp>
        <p:nvSpPr>
          <p:cNvPr id="5" name="Rectangle 4"/>
          <p:cNvSpPr/>
          <p:nvPr/>
        </p:nvSpPr>
        <p:spPr>
          <a:xfrm>
            <a:off x="9976018" y="1636039"/>
            <a:ext cx="21517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Transaction Summary displays the overall status of transactions in a file, categorizing them into high, medium, and low risk.</a:t>
            </a:r>
          </a:p>
        </p:txBody>
      </p:sp>
    </p:spTree>
    <p:extLst>
      <p:ext uri="{BB962C8B-B14F-4D97-AF65-F5344CB8AC3E}">
        <p14:creationId xmlns:p14="http://schemas.microsoft.com/office/powerpoint/2010/main" val="350628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616160" cy="4846590"/>
          </a:xfrm>
        </p:spPr>
      </p:pic>
      <p:sp>
        <p:nvSpPr>
          <p:cNvPr id="6" name="Rectangle 5"/>
          <p:cNvSpPr/>
          <p:nvPr/>
        </p:nvSpPr>
        <p:spPr>
          <a:xfrm>
            <a:off x="9680812" y="1690688"/>
            <a:ext cx="2151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Transactions are color-coded based on their risk level.</a:t>
            </a:r>
          </a:p>
        </p:txBody>
      </p:sp>
    </p:spTree>
    <p:extLst>
      <p:ext uri="{BB962C8B-B14F-4D97-AF65-F5344CB8AC3E}">
        <p14:creationId xmlns:p14="http://schemas.microsoft.com/office/powerpoint/2010/main" val="184782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67634" cy="4819294"/>
          </a:xfrm>
        </p:spPr>
      </p:pic>
      <p:sp>
        <p:nvSpPr>
          <p:cNvPr id="5" name="TextBox 4"/>
          <p:cNvSpPr txBox="1"/>
          <p:nvPr/>
        </p:nvSpPr>
        <p:spPr>
          <a:xfrm>
            <a:off x="9635319" y="1690688"/>
            <a:ext cx="2279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You can look up a specific transaction within a transaction file.</a:t>
            </a:r>
          </a:p>
        </p:txBody>
      </p:sp>
    </p:spTree>
    <p:extLst>
      <p:ext uri="{BB962C8B-B14F-4D97-AF65-F5344CB8AC3E}">
        <p14:creationId xmlns:p14="http://schemas.microsoft.com/office/powerpoint/2010/main" val="126201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612"/>
            <a:ext cx="8594636" cy="4834483"/>
          </a:xfrm>
        </p:spPr>
      </p:pic>
    </p:spTree>
    <p:extLst>
      <p:ext uri="{BB962C8B-B14F-4D97-AF65-F5344CB8AC3E}">
        <p14:creationId xmlns:p14="http://schemas.microsoft.com/office/powerpoint/2010/main" val="722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79965"/>
            <a:ext cx="8643159" cy="4861777"/>
          </a:xfrm>
        </p:spPr>
      </p:pic>
      <p:sp>
        <p:nvSpPr>
          <p:cNvPr id="6" name="TextBox 5"/>
          <p:cNvSpPr txBox="1"/>
          <p:nvPr/>
        </p:nvSpPr>
        <p:spPr>
          <a:xfrm>
            <a:off x="9676263" y="1579965"/>
            <a:ext cx="2279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Transactions can be sorted based on their risk level.</a:t>
            </a:r>
          </a:p>
        </p:txBody>
      </p:sp>
    </p:spTree>
    <p:extLst>
      <p:ext uri="{BB962C8B-B14F-4D97-AF65-F5344CB8AC3E}">
        <p14:creationId xmlns:p14="http://schemas.microsoft.com/office/powerpoint/2010/main" val="281728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79965"/>
            <a:ext cx="8643161" cy="4861778"/>
          </a:xfrm>
        </p:spPr>
      </p:pic>
    </p:spTree>
    <p:extLst>
      <p:ext uri="{BB962C8B-B14F-4D97-AF65-F5344CB8AC3E}">
        <p14:creationId xmlns:p14="http://schemas.microsoft.com/office/powerpoint/2010/main" val="348701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567634" cy="4819294"/>
          </a:xfrm>
        </p:spPr>
      </p:pic>
    </p:spTree>
    <p:extLst>
      <p:ext uri="{BB962C8B-B14F-4D97-AF65-F5344CB8AC3E}">
        <p14:creationId xmlns:p14="http://schemas.microsoft.com/office/powerpoint/2010/main" val="371269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Results: Entity Risk Analysis in Action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613"/>
            <a:ext cx="8667424" cy="4875426"/>
          </a:xfr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9505624" y="2852382"/>
            <a:ext cx="607367" cy="504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2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What We Learned &amp; Overcame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fontAlgn="ctr"/>
            <a:r>
              <a:rPr lang="en-IN" sz="2000" b="1" dirty="0"/>
              <a:t>Challenges:</a:t>
            </a:r>
            <a:endParaRPr lang="en-IN" sz="2000" dirty="0"/>
          </a:p>
          <a:p>
            <a:pPr lvl="1" fontAlgn="ctr"/>
            <a:r>
              <a:rPr lang="en-IN" sz="1800" dirty="0"/>
              <a:t>Processing highly unstructured text data efficiently.</a:t>
            </a:r>
          </a:p>
          <a:p>
            <a:pPr lvl="1" fontAlgn="ctr"/>
            <a:r>
              <a:rPr lang="en-IN" sz="1800" dirty="0"/>
              <a:t>Ensuring BERT’s NER model correctly detects </a:t>
            </a:r>
            <a:r>
              <a:rPr lang="en-GB" sz="1800" b="1" dirty="0"/>
              <a:t>organizations &amp; people</a:t>
            </a:r>
            <a:r>
              <a:rPr lang="en-IN" sz="1800" dirty="0"/>
              <a:t>.</a:t>
            </a:r>
          </a:p>
          <a:p>
            <a:pPr lvl="1" fontAlgn="ctr"/>
            <a:r>
              <a:rPr lang="en-IN" sz="1800" dirty="0"/>
              <a:t>Integrating real-time </a:t>
            </a:r>
            <a:r>
              <a:rPr lang="en-GB" sz="1800" b="1" dirty="0"/>
              <a:t>sanctions databases &amp; news sources</a:t>
            </a:r>
            <a:r>
              <a:rPr lang="en-IN" sz="1800" dirty="0"/>
              <a:t>.</a:t>
            </a:r>
          </a:p>
          <a:p>
            <a:pPr fontAlgn="ctr"/>
            <a:r>
              <a:rPr lang="en-IN" sz="2000" b="1" dirty="0"/>
              <a:t>Learnings:</a:t>
            </a:r>
            <a:endParaRPr lang="en-IN" sz="2000" dirty="0"/>
          </a:p>
          <a:p>
            <a:pPr lvl="1" fontAlgn="ctr"/>
            <a:r>
              <a:rPr lang="en-IN" sz="1800" dirty="0"/>
              <a:t>Optimized </a:t>
            </a:r>
            <a:r>
              <a:rPr lang="en-GB" sz="1800" b="1" dirty="0"/>
              <a:t>regex patterns for ownership detection</a:t>
            </a:r>
            <a:r>
              <a:rPr lang="en-IN" sz="1800" dirty="0"/>
              <a:t>.</a:t>
            </a:r>
          </a:p>
          <a:p>
            <a:pPr lvl="1" fontAlgn="ctr"/>
            <a:r>
              <a:rPr lang="en-IN" sz="1800" dirty="0"/>
              <a:t>Improved </a:t>
            </a:r>
            <a:r>
              <a:rPr lang="en-GB" sz="1800" b="1" dirty="0"/>
              <a:t>NER entity merging</a:t>
            </a:r>
            <a:r>
              <a:rPr lang="en-IN" sz="1800" dirty="0"/>
              <a:t> for better accuracy.</a:t>
            </a:r>
          </a:p>
          <a:p>
            <a:pPr lvl="1" fontAlgn="ctr"/>
            <a:r>
              <a:rPr lang="en-IN" sz="1800" dirty="0"/>
              <a:t>Created </a:t>
            </a:r>
            <a:r>
              <a:rPr lang="en-GB" sz="1800" b="1" dirty="0"/>
              <a:t>a flexible model that works across CSV, JSON &amp; text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512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AI-Powered Entity Intelligence: Automating Risk Assessment &amp; Verification for Financial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927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GB" sz="3200" b="1" dirty="0"/>
              <a:t>Why we need this system ?</a:t>
            </a:r>
            <a:endParaRPr lang="en-GB" sz="3200" dirty="0"/>
          </a:p>
          <a:p>
            <a:pPr lvl="1"/>
            <a:r>
              <a:rPr lang="en-GB" sz="2000" dirty="0"/>
              <a:t>Manual entity analysis is time-consuming.</a:t>
            </a:r>
          </a:p>
          <a:p>
            <a:pPr lvl="1"/>
            <a:r>
              <a:rPr lang="en-GB" sz="2000" dirty="0"/>
              <a:t>High-risk entities (sanctioned individuals, shell companies) need detection.</a:t>
            </a:r>
          </a:p>
          <a:p>
            <a:pPr lvl="1"/>
            <a:r>
              <a:rPr lang="en-GB" sz="2000" dirty="0"/>
              <a:t>Transactions involve structured &amp; unstructured data, making risk assessment difficult.</a:t>
            </a:r>
          </a:p>
          <a:p>
            <a:pPr lvl="1"/>
            <a:r>
              <a:rPr lang="en-GB" sz="2000" dirty="0"/>
              <a:t>Need to integrate real-time news &amp; public financial sources.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4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Next Steps: Scaling the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Enhancements Planned:</a:t>
            </a:r>
            <a:endParaRPr lang="en-IN" sz="2000" dirty="0"/>
          </a:p>
          <a:p>
            <a:r>
              <a:rPr lang="en-GB" sz="2000" dirty="0"/>
              <a:t>Seamless real-time integration with </a:t>
            </a:r>
            <a:r>
              <a:rPr lang="en-GB" sz="2000" b="1" dirty="0"/>
              <a:t>news APIs </a:t>
            </a:r>
            <a:r>
              <a:rPr lang="en-GB" sz="2000" dirty="0"/>
              <a:t>(Google News, Bloomberg) and </a:t>
            </a:r>
            <a:r>
              <a:rPr lang="en-GB" sz="2000" b="1" dirty="0"/>
              <a:t>additional data sources</a:t>
            </a:r>
            <a:r>
              <a:rPr lang="en-GB" sz="2000" dirty="0"/>
              <a:t>.</a:t>
            </a:r>
          </a:p>
          <a:p>
            <a:r>
              <a:rPr lang="en-IN" sz="2000" dirty="0"/>
              <a:t>Expand risk scoring to </a:t>
            </a:r>
            <a:r>
              <a:rPr lang="en-IN" sz="2000" b="1" dirty="0"/>
              <a:t>look at historical financial transactions</a:t>
            </a:r>
            <a:r>
              <a:rPr lang="en-IN" sz="2000" dirty="0"/>
              <a:t>.</a:t>
            </a:r>
          </a:p>
          <a:p>
            <a:r>
              <a:rPr lang="en-IN" sz="2000" dirty="0"/>
              <a:t>Deploy as a </a:t>
            </a:r>
            <a:r>
              <a:rPr lang="en-IN" sz="2000" b="1" dirty="0"/>
              <a:t>Web Dashboard for instant entity lookup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86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Final Thoughts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000" b="1" dirty="0"/>
              <a:t>Our model automates risk detection</a:t>
            </a:r>
            <a:r>
              <a:rPr lang="en-IN" sz="2000" dirty="0"/>
              <a:t>, making financial compliance easier.</a:t>
            </a:r>
          </a:p>
          <a:p>
            <a:r>
              <a:rPr lang="en-IN" sz="2000" b="1" dirty="0"/>
              <a:t>Reduces manual effort</a:t>
            </a:r>
            <a:r>
              <a:rPr lang="en-IN" sz="2000" dirty="0"/>
              <a:t> for analysts, improving fraud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73927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5620" y="2275811"/>
            <a:ext cx="10515600" cy="1325563"/>
          </a:xfrm>
        </p:spPr>
        <p:txBody>
          <a:bodyPr/>
          <a:lstStyle/>
          <a:p>
            <a:r>
              <a:rPr lang="en-GB" b="1" dirty="0"/>
              <a:t>Thank You!</a:t>
            </a:r>
            <a:endParaRPr lang="en-IN" b="1" dirty="0"/>
          </a:p>
        </p:txBody>
      </p:sp>
      <p:pic>
        <p:nvPicPr>
          <p:cNvPr id="5122" name="Picture 2" descr="200px-Wells_Fargo_Logo_(2020).svg.png (200×2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1" y="316220"/>
            <a:ext cx="1157738" cy="11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8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AI-Driven Entity Intelligence Risk Analysis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400" b="1" dirty="0"/>
              <a:t>Key Points:</a:t>
            </a:r>
            <a:endParaRPr lang="en-IN" sz="2400" dirty="0"/>
          </a:p>
          <a:p>
            <a:pPr lvl="1"/>
            <a:r>
              <a:rPr lang="en-IN" sz="2000" dirty="0"/>
              <a:t>Automates entity extraction from </a:t>
            </a:r>
            <a:r>
              <a:rPr lang="en-IN" sz="2000" b="1" dirty="0"/>
              <a:t>structured (CSV) and unstructured (JSON), </a:t>
            </a:r>
            <a:r>
              <a:rPr lang="en-IN" sz="2000" dirty="0"/>
              <a:t>data and normalizes it to a standard file.</a:t>
            </a:r>
          </a:p>
          <a:p>
            <a:pPr lvl="1"/>
            <a:r>
              <a:rPr lang="en-IN" sz="2000" dirty="0"/>
              <a:t>Uses </a:t>
            </a:r>
            <a:r>
              <a:rPr lang="en-IN" sz="2000" b="1" dirty="0"/>
              <a:t>BERT-based NER &amp; NLP</a:t>
            </a:r>
            <a:r>
              <a:rPr lang="en-IN" sz="2000" dirty="0"/>
              <a:t> to identify names, organizations, and ownership patterns.</a:t>
            </a:r>
          </a:p>
          <a:p>
            <a:pPr lvl="1"/>
            <a:r>
              <a:rPr lang="en-IN" sz="2000" dirty="0"/>
              <a:t>Integrates </a:t>
            </a:r>
            <a:r>
              <a:rPr lang="en-IN" sz="2000" b="1" dirty="0"/>
              <a:t>sanctions lists (OFAC, SEC, World Bank PEP, etc.)</a:t>
            </a:r>
            <a:r>
              <a:rPr lang="en-IN" sz="2000" dirty="0"/>
              <a:t> for risk assessment.</a:t>
            </a:r>
          </a:p>
          <a:p>
            <a:pPr lvl="1"/>
            <a:r>
              <a:rPr lang="en-IN" sz="2000" dirty="0"/>
              <a:t>Assigns </a:t>
            </a:r>
            <a:r>
              <a:rPr lang="en-IN" sz="2000" b="1" dirty="0"/>
              <a:t>risk scores</a:t>
            </a:r>
            <a:r>
              <a:rPr lang="en-IN" sz="2000" dirty="0"/>
              <a:t> based on entity behaviour &amp; transactions using Random Forest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501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How we process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400" b="1" dirty="0"/>
              <a:t>Key Steps:</a:t>
            </a:r>
            <a:endParaRPr lang="en-GB" sz="2400" dirty="0"/>
          </a:p>
          <a:p>
            <a:pPr lvl="1"/>
            <a:r>
              <a:rPr lang="en-GB" sz="2000" b="1" dirty="0"/>
              <a:t>Extract Entities</a:t>
            </a:r>
            <a:r>
              <a:rPr lang="en-GB" sz="2000" dirty="0"/>
              <a:t> (Organizations, People, Locations) using </a:t>
            </a:r>
            <a:r>
              <a:rPr lang="en-GB" sz="2000" b="1" dirty="0"/>
              <a:t>BERT (NER)</a:t>
            </a:r>
            <a:r>
              <a:rPr lang="en-GB" sz="2000" dirty="0"/>
              <a:t>.</a:t>
            </a:r>
          </a:p>
          <a:p>
            <a:pPr lvl="1"/>
            <a:r>
              <a:rPr lang="en-GB" sz="2000" b="1" dirty="0"/>
              <a:t>Identify Ownership Links.</a:t>
            </a:r>
            <a:endParaRPr lang="en-GB" sz="2000" dirty="0"/>
          </a:p>
          <a:p>
            <a:pPr lvl="1"/>
            <a:r>
              <a:rPr lang="en-GB" sz="2000" b="1" dirty="0"/>
              <a:t>Risk Assessment</a:t>
            </a:r>
            <a:r>
              <a:rPr lang="en-GB" sz="2000" dirty="0"/>
              <a:t> (Sanctions List, Financial Crime Checks).</a:t>
            </a:r>
          </a:p>
          <a:p>
            <a:pPr lvl="1"/>
            <a:r>
              <a:rPr lang="en-GB" sz="2000" b="1" dirty="0"/>
              <a:t>Generate Structured Output (CSV/XLSX)</a:t>
            </a:r>
            <a:r>
              <a:rPr lang="en-GB" sz="2000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48542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400" b="1" dirty="0"/>
              <a:t>Libraries &amp; Tools:</a:t>
            </a:r>
            <a:endParaRPr lang="en-IN" sz="2400" dirty="0"/>
          </a:p>
          <a:p>
            <a:pPr lvl="1"/>
            <a:r>
              <a:rPr lang="en-IN" sz="2000" dirty="0"/>
              <a:t>Python, Pandas, </a:t>
            </a:r>
            <a:r>
              <a:rPr lang="en-IN" sz="2000" dirty="0" err="1"/>
              <a:t>NumPy</a:t>
            </a:r>
            <a:r>
              <a:rPr lang="en-IN" sz="2000" dirty="0"/>
              <a:t>, Torch, </a:t>
            </a:r>
            <a:r>
              <a:rPr lang="en-IN" sz="2000" dirty="0" err="1"/>
              <a:t>sklearn</a:t>
            </a:r>
            <a:r>
              <a:rPr lang="en-IN" sz="2000" dirty="0"/>
              <a:t>, transformers, datasets, evaluate, </a:t>
            </a:r>
            <a:r>
              <a:rPr lang="en-IN" sz="2000" dirty="0" err="1"/>
              <a:t>json</a:t>
            </a:r>
            <a:r>
              <a:rPr lang="en-IN" sz="2000" dirty="0"/>
              <a:t> (Data Extraction and Processing)</a:t>
            </a:r>
          </a:p>
          <a:p>
            <a:pPr lvl="1"/>
            <a:r>
              <a:rPr lang="en-IN" sz="2000" b="1" dirty="0"/>
              <a:t>Hugging Face Transformers, BERT (NER)</a:t>
            </a:r>
            <a:r>
              <a:rPr lang="en-IN" sz="2000" dirty="0"/>
              <a:t> (Entity Extraction and Classification)</a:t>
            </a:r>
          </a:p>
          <a:p>
            <a:pPr lvl="1"/>
            <a:r>
              <a:rPr lang="en-IN" sz="2000" b="1" dirty="0"/>
              <a:t>Datasets: OFAC-SDN, Non-SDN, World Bank’s Debarred List </a:t>
            </a:r>
            <a:r>
              <a:rPr lang="en-IN" sz="2000" dirty="0"/>
              <a:t>(Sanctions Screening)</a:t>
            </a:r>
          </a:p>
          <a:p>
            <a:pPr lvl="1"/>
            <a:r>
              <a:rPr lang="en-GB" sz="2000" b="1" dirty="0"/>
              <a:t>Random Forest Model </a:t>
            </a:r>
            <a:r>
              <a:rPr lang="en-GB" sz="2000" dirty="0"/>
              <a:t>(Risk Scoring based on Evidence)</a:t>
            </a:r>
            <a:endParaRPr lang="en-IN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883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Building the Model: Code Breakdown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n-IN" sz="2000" b="1" dirty="0"/>
              <a:t>Step 1: File Transmission from Frontend to Backend</a:t>
            </a:r>
            <a:endParaRPr lang="en-IN" sz="2000" dirty="0"/>
          </a:p>
          <a:p>
            <a:pPr lvl="1" fontAlgn="ctr"/>
            <a:r>
              <a:rPr lang="en-IN" sz="1800" dirty="0"/>
              <a:t>The </a:t>
            </a:r>
            <a:r>
              <a:rPr lang="en-GB" sz="1800" b="1" dirty="0"/>
              <a:t>user uploads a structured (CSV) or unstructured (JSON/Text) file</a:t>
            </a:r>
            <a:r>
              <a:rPr lang="en-IN" sz="1800" dirty="0"/>
              <a:t> via a </a:t>
            </a:r>
            <a:r>
              <a:rPr lang="en-GB" sz="1800" b="1" dirty="0"/>
              <a:t>frontend dashboard</a:t>
            </a:r>
            <a:r>
              <a:rPr lang="en-IN" sz="1800" dirty="0"/>
              <a:t>.</a:t>
            </a:r>
          </a:p>
          <a:p>
            <a:pPr lvl="1" fontAlgn="ctr"/>
            <a:r>
              <a:rPr lang="en-IN" sz="1800" dirty="0"/>
              <a:t>The dashboard communicates with the </a:t>
            </a:r>
            <a:r>
              <a:rPr lang="en-GB" sz="1800" b="1" dirty="0"/>
              <a:t>backend using a REST API</a:t>
            </a:r>
            <a:r>
              <a:rPr lang="en-IN" sz="1800" dirty="0"/>
              <a:t>, sending the </a:t>
            </a:r>
            <a:r>
              <a:rPr lang="en-GB" sz="1800" b="1" dirty="0"/>
              <a:t>file name </a:t>
            </a:r>
            <a:r>
              <a:rPr lang="en-IN" sz="1800" dirty="0"/>
              <a:t>for processing.</a:t>
            </a:r>
          </a:p>
          <a:p>
            <a:pPr lvl="1" fontAlgn="ctr"/>
            <a:r>
              <a:rPr lang="en-IN" sz="1800" dirty="0"/>
              <a:t>The backend verifies the file type and triggers the </a:t>
            </a:r>
            <a:r>
              <a:rPr lang="en-GB" sz="1800" b="1" dirty="0"/>
              <a:t>data processing pipeline</a:t>
            </a:r>
            <a:r>
              <a:rPr lang="en-IN" sz="1800" dirty="0"/>
              <a:t>.</a:t>
            </a:r>
            <a:endParaRPr lang="en-GB" sz="1800" dirty="0"/>
          </a:p>
          <a:p>
            <a:pPr marL="0" indent="0">
              <a:buNone/>
            </a:pPr>
            <a:r>
              <a:rPr lang="en-IN" sz="2000" b="1" dirty="0"/>
              <a:t>Step 2: Processing Structured &amp; Unstructured Data</a:t>
            </a:r>
            <a:endParaRPr lang="en-IN" sz="2000" dirty="0"/>
          </a:p>
          <a:p>
            <a:pPr lvl="1" fontAlgn="ctr"/>
            <a:r>
              <a:rPr lang="en-IN" sz="1800" dirty="0"/>
              <a:t>The model </a:t>
            </a:r>
            <a:r>
              <a:rPr lang="en-GB" sz="1800" b="1" dirty="0"/>
              <a:t>parses structured transaction data</a:t>
            </a:r>
            <a:r>
              <a:rPr lang="en-IN" sz="1800" dirty="0"/>
              <a:t> (CSV) to extract essential fields like </a:t>
            </a:r>
            <a:r>
              <a:rPr lang="en-GB" sz="1800" b="1" dirty="0"/>
              <a:t>Transaction ID, Sender, Receiver, Amount, and Country</a:t>
            </a:r>
            <a:r>
              <a:rPr lang="en-IN" sz="1800" dirty="0"/>
              <a:t>.</a:t>
            </a:r>
          </a:p>
          <a:p>
            <a:pPr lvl="1" fontAlgn="ctr"/>
            <a:r>
              <a:rPr lang="en-IN" sz="1800" dirty="0"/>
              <a:t>For unstructured data (JSON/Text), the system </a:t>
            </a:r>
            <a:r>
              <a:rPr lang="en-GB" sz="1800" b="1" dirty="0"/>
              <a:t>uses NLP techniques</a:t>
            </a:r>
            <a:r>
              <a:rPr lang="en-IN" sz="1800" dirty="0"/>
              <a:t> to extract </a:t>
            </a:r>
            <a:r>
              <a:rPr lang="en-GB" sz="1800" b="1" dirty="0"/>
              <a:t>ownership relationships, indirect connections, and hidden financial linkages</a:t>
            </a:r>
            <a:r>
              <a:rPr lang="en-IN" sz="1800" dirty="0"/>
              <a:t>.</a:t>
            </a:r>
            <a:endParaRPr lang="en-GB" sz="1800" dirty="0"/>
          </a:p>
          <a:p>
            <a:pPr marL="0" indent="0">
              <a:buNone/>
            </a:pPr>
            <a:r>
              <a:rPr lang="en-IN" sz="2000" b="1" dirty="0"/>
              <a:t>Step 3: Data Standardization into a Unified Format</a:t>
            </a:r>
            <a:endParaRPr lang="en-IN" sz="2000" dirty="0"/>
          </a:p>
          <a:p>
            <a:pPr lvl="1" fontAlgn="ctr"/>
            <a:r>
              <a:rPr lang="en-IN" sz="1800" dirty="0"/>
              <a:t>Both </a:t>
            </a:r>
            <a:r>
              <a:rPr lang="en-GB" sz="1800" b="1" dirty="0"/>
              <a:t>data sources are combined and normalized</a:t>
            </a:r>
            <a:r>
              <a:rPr lang="en-IN" sz="1800" dirty="0"/>
              <a:t> for uniformity</a:t>
            </a:r>
          </a:p>
        </p:txBody>
      </p:sp>
    </p:spTree>
    <p:extLst>
      <p:ext uri="{BB962C8B-B14F-4D97-AF65-F5344CB8AC3E}">
        <p14:creationId xmlns:p14="http://schemas.microsoft.com/office/powerpoint/2010/main" val="11617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Building the Model: Code Breakdown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n-IN" sz="2000" b="1" dirty="0"/>
              <a:t>Step 4: Entity Identification Using NLP &amp; NER (BERT)</a:t>
            </a:r>
            <a:endParaRPr lang="en-IN" sz="2000" dirty="0"/>
          </a:p>
          <a:p>
            <a:pPr fontAlgn="ctr"/>
            <a:r>
              <a:rPr lang="en-IN" sz="2000" b="1" dirty="0"/>
              <a:t>BERT-based Named Entity Recognition (NER) Model</a:t>
            </a:r>
            <a:r>
              <a:rPr lang="en-IN" sz="2000" dirty="0"/>
              <a:t> is applied to identify:</a:t>
            </a:r>
          </a:p>
          <a:p>
            <a:pPr lvl="1" fontAlgn="ctr"/>
            <a:r>
              <a:rPr lang="en-IN" sz="1800" b="1" dirty="0"/>
              <a:t>People (PER)</a:t>
            </a:r>
            <a:r>
              <a:rPr lang="en-IN" sz="1800" dirty="0"/>
              <a:t> </a:t>
            </a:r>
            <a:r>
              <a:rPr lang="x-none" sz="1800" dirty="0"/>
              <a:t>→</a:t>
            </a:r>
            <a:r>
              <a:rPr lang="en-IN" sz="1800" dirty="0"/>
              <a:t> Blocked individuals, politicians, known fraudsters.</a:t>
            </a:r>
          </a:p>
          <a:p>
            <a:pPr lvl="1" fontAlgn="ctr"/>
            <a:r>
              <a:rPr lang="en-IN" sz="1800" b="1" dirty="0"/>
              <a:t>Organizations (ORG)</a:t>
            </a:r>
            <a:r>
              <a:rPr lang="en-IN" sz="1800" dirty="0"/>
              <a:t> </a:t>
            </a:r>
            <a:r>
              <a:rPr lang="x-none" sz="1800" dirty="0"/>
              <a:t>→</a:t>
            </a:r>
            <a:r>
              <a:rPr lang="en-IN" sz="1800" dirty="0"/>
              <a:t> Corporations, shell companies, financial intermediaries.</a:t>
            </a:r>
          </a:p>
          <a:p>
            <a:pPr lvl="1" fontAlgn="ctr"/>
            <a:r>
              <a:rPr lang="en-IN" sz="1800" b="1" dirty="0"/>
              <a:t>Locations (LOC)</a:t>
            </a:r>
            <a:r>
              <a:rPr lang="en-IN" sz="1800" dirty="0"/>
              <a:t> </a:t>
            </a:r>
            <a:r>
              <a:rPr lang="x-none" sz="1800" dirty="0"/>
              <a:t>→</a:t>
            </a:r>
            <a:r>
              <a:rPr lang="en-IN" sz="1800" dirty="0"/>
              <a:t> Tax havens, offshore banking locations.</a:t>
            </a:r>
          </a:p>
          <a:p>
            <a:pPr fontAlgn="ctr"/>
            <a:r>
              <a:rPr lang="en-IN" sz="2000" dirty="0"/>
              <a:t>The model </a:t>
            </a:r>
            <a:r>
              <a:rPr lang="en-GB" sz="2000" b="1" dirty="0"/>
              <a:t>matches extracted entities with real-world registries</a:t>
            </a:r>
            <a:r>
              <a:rPr lang="en-IN" sz="2000" dirty="0"/>
              <a:t> (e.g., </a:t>
            </a:r>
            <a:r>
              <a:rPr lang="en-IN" sz="2000" dirty="0" err="1"/>
              <a:t>OpenCorporates</a:t>
            </a:r>
            <a:r>
              <a:rPr lang="en-IN" sz="2000" dirty="0"/>
              <a:t>, SEC Edgar).</a:t>
            </a:r>
            <a:endParaRPr lang="en-GB" sz="2000" dirty="0"/>
          </a:p>
          <a:p>
            <a:pPr marL="0" indent="0">
              <a:buNone/>
            </a:pPr>
            <a:r>
              <a:rPr lang="en-IN" sz="2000" b="1" dirty="0"/>
              <a:t>Step 5: Screening Against Historical Datasets &amp; Sanctions Lists</a:t>
            </a:r>
            <a:endParaRPr lang="en-IN" sz="2000" dirty="0"/>
          </a:p>
          <a:p>
            <a:pPr fontAlgn="ctr"/>
            <a:r>
              <a:rPr lang="en-IN" sz="2000" dirty="0"/>
              <a:t>The extracted entities are </a:t>
            </a:r>
            <a:r>
              <a:rPr lang="en-GB" sz="2000" b="1" dirty="0"/>
              <a:t>cross-checked against global regulatory databases</a:t>
            </a:r>
            <a:r>
              <a:rPr lang="en-IN" sz="2000" dirty="0"/>
              <a:t>, including:</a:t>
            </a:r>
          </a:p>
          <a:p>
            <a:pPr lvl="1" fontAlgn="ctr"/>
            <a:r>
              <a:rPr lang="en-IN" sz="1800" b="1" dirty="0"/>
              <a:t>OFAC-SDN &amp; Non-SDN</a:t>
            </a:r>
            <a:r>
              <a:rPr lang="en-IN" sz="1800" dirty="0"/>
              <a:t> </a:t>
            </a:r>
            <a:r>
              <a:rPr lang="x-none" sz="1800" dirty="0"/>
              <a:t>→</a:t>
            </a:r>
            <a:r>
              <a:rPr lang="en-IN" sz="1800" dirty="0"/>
              <a:t> U.S. Treasury’s Specially Designated Nationals List.</a:t>
            </a:r>
          </a:p>
          <a:p>
            <a:pPr lvl="1" fontAlgn="ctr"/>
            <a:r>
              <a:rPr lang="en-IN" sz="1800" b="1" dirty="0"/>
              <a:t>World Bank Debarred List</a:t>
            </a:r>
            <a:r>
              <a:rPr lang="en-IN" sz="1800" dirty="0"/>
              <a:t> </a:t>
            </a:r>
            <a:r>
              <a:rPr lang="x-none" sz="1800" dirty="0"/>
              <a:t>→</a:t>
            </a:r>
            <a:r>
              <a:rPr lang="en-IN" sz="1800" dirty="0"/>
              <a:t> Identifies entities banned from financial operations.</a:t>
            </a:r>
          </a:p>
          <a:p>
            <a:pPr lvl="1" fontAlgn="ctr"/>
            <a:r>
              <a:rPr lang="en-IN" sz="1800" b="1" dirty="0"/>
              <a:t>Other Financial Crime Databases</a:t>
            </a:r>
            <a:r>
              <a:rPr lang="en-IN" sz="1800" dirty="0"/>
              <a:t> </a:t>
            </a:r>
            <a:r>
              <a:rPr lang="x-none" sz="1800" dirty="0"/>
              <a:t>→</a:t>
            </a:r>
            <a:r>
              <a:rPr lang="en-IN" sz="1800" dirty="0"/>
              <a:t> EU Sanctions List, Interpol Red Notices.</a:t>
            </a:r>
          </a:p>
          <a:p>
            <a:pPr fontAlgn="ctr"/>
            <a:r>
              <a:rPr lang="en-IN" sz="2000" dirty="0"/>
              <a:t>If an entity </a:t>
            </a:r>
            <a:r>
              <a:rPr lang="en-GB" sz="2000" b="1" dirty="0"/>
              <a:t>appears on a sanctions list</a:t>
            </a:r>
            <a:r>
              <a:rPr lang="en-IN" sz="2000" dirty="0"/>
              <a:t>, it is flagged as </a:t>
            </a:r>
            <a:r>
              <a:rPr lang="en-GB" sz="2000" b="1" dirty="0"/>
              <a:t>high-risk</a:t>
            </a:r>
            <a:r>
              <a:rPr lang="en-IN" sz="2000" dirty="0"/>
              <a:t> and marked for deeper investigation.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498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Building the Model: Code Breakdown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n-IN" sz="2000" b="1" dirty="0"/>
              <a:t>Step 6: Risk Scoring Algorithm &amp; Risk Classification</a:t>
            </a:r>
            <a:endParaRPr lang="en-IN" sz="2000" dirty="0"/>
          </a:p>
          <a:p>
            <a:pPr fontAlgn="ctr"/>
            <a:r>
              <a:rPr lang="en-IN" sz="2000" dirty="0"/>
              <a:t>A </a:t>
            </a:r>
            <a:r>
              <a:rPr lang="en-GB" sz="2000" b="1" dirty="0"/>
              <a:t>risk assessment model</a:t>
            </a:r>
            <a:r>
              <a:rPr lang="en-IN" sz="2000" dirty="0"/>
              <a:t> assigns a </a:t>
            </a:r>
            <a:r>
              <a:rPr lang="en-GB" sz="2000" b="1" dirty="0"/>
              <a:t>Risk Score (0-1)</a:t>
            </a:r>
            <a:r>
              <a:rPr lang="en-IN" sz="2000" dirty="0"/>
              <a:t> based on multiple factors:</a:t>
            </a:r>
          </a:p>
          <a:p>
            <a:pPr lvl="1" fontAlgn="ctr"/>
            <a:r>
              <a:rPr lang="en-IN" sz="2000" b="1" dirty="0"/>
              <a:t>Sanctions &amp; Watch lists Presence</a:t>
            </a:r>
            <a:r>
              <a:rPr lang="en-IN" sz="2000" dirty="0"/>
              <a:t> </a:t>
            </a:r>
            <a:r>
              <a:rPr lang="x-none" sz="2000" dirty="0"/>
              <a:t>→</a:t>
            </a:r>
            <a:r>
              <a:rPr lang="en-IN" sz="2000" dirty="0"/>
              <a:t> 1.0 (High Risk), 0.5 (Moderate Risk).</a:t>
            </a:r>
          </a:p>
          <a:p>
            <a:pPr lvl="1" fontAlgn="ctr"/>
            <a:r>
              <a:rPr lang="en-IN" sz="2000" b="1" dirty="0"/>
              <a:t>Ownership Complexity</a:t>
            </a:r>
            <a:r>
              <a:rPr lang="en-IN" sz="2000" dirty="0"/>
              <a:t> </a:t>
            </a:r>
            <a:r>
              <a:rPr lang="x-none" sz="2000" dirty="0"/>
              <a:t>→</a:t>
            </a:r>
            <a:r>
              <a:rPr lang="en-IN" sz="2000" dirty="0"/>
              <a:t> Higher risk for indirect connections to blocked entities.</a:t>
            </a:r>
          </a:p>
          <a:p>
            <a:pPr lvl="1" fontAlgn="ctr"/>
            <a:r>
              <a:rPr lang="en-IN" sz="2000" b="1" dirty="0"/>
              <a:t>Transaction Patterns</a:t>
            </a:r>
            <a:r>
              <a:rPr lang="en-IN" sz="2000" dirty="0"/>
              <a:t> </a:t>
            </a:r>
            <a:r>
              <a:rPr lang="x-none" sz="2000" dirty="0"/>
              <a:t>→</a:t>
            </a:r>
            <a:r>
              <a:rPr lang="en-IN" sz="2000" dirty="0"/>
              <a:t> Large, offshore, or frequent transactions trigger red flags.</a:t>
            </a:r>
          </a:p>
          <a:p>
            <a:pPr fontAlgn="ctr"/>
            <a:r>
              <a:rPr lang="en-IN" sz="2000" dirty="0"/>
              <a:t>Each transaction is classified into:</a:t>
            </a:r>
          </a:p>
          <a:p>
            <a:pPr lvl="1" fontAlgn="ctr"/>
            <a:r>
              <a:rPr lang="en-IN" sz="2000" b="1" dirty="0"/>
              <a:t>Low Risk</a:t>
            </a:r>
            <a:r>
              <a:rPr lang="en-IN" sz="2000" dirty="0"/>
              <a:t> </a:t>
            </a:r>
            <a:r>
              <a:rPr lang="x-none" sz="2000" dirty="0"/>
              <a:t>→</a:t>
            </a:r>
            <a:r>
              <a:rPr lang="en-IN" sz="2000" dirty="0"/>
              <a:t> No known issues detected.</a:t>
            </a:r>
          </a:p>
          <a:p>
            <a:pPr lvl="1" fontAlgn="ctr"/>
            <a:r>
              <a:rPr lang="en-IN" sz="2000" b="1" dirty="0"/>
              <a:t>Medium Risk</a:t>
            </a:r>
            <a:r>
              <a:rPr lang="en-IN" sz="2000" dirty="0"/>
              <a:t> </a:t>
            </a:r>
            <a:r>
              <a:rPr lang="x-none" sz="2000" dirty="0"/>
              <a:t>→</a:t>
            </a:r>
            <a:r>
              <a:rPr lang="en-IN" sz="2000" dirty="0"/>
              <a:t> Indirect connection to flagged entities.</a:t>
            </a:r>
          </a:p>
          <a:p>
            <a:pPr lvl="1" fontAlgn="ctr"/>
            <a:r>
              <a:rPr lang="en-IN" sz="2000" b="1" dirty="0"/>
              <a:t>High Risk</a:t>
            </a:r>
            <a:r>
              <a:rPr lang="en-IN" sz="2000" dirty="0"/>
              <a:t> </a:t>
            </a:r>
            <a:r>
              <a:rPr lang="x-none" sz="2000" dirty="0"/>
              <a:t>→</a:t>
            </a:r>
            <a:r>
              <a:rPr lang="en-IN" sz="2000" dirty="0"/>
              <a:t> Directly linked to blacklisted individuals or entities.</a:t>
            </a:r>
          </a:p>
        </p:txBody>
      </p:sp>
    </p:spTree>
    <p:extLst>
      <p:ext uri="{BB962C8B-B14F-4D97-AF65-F5344CB8AC3E}">
        <p14:creationId xmlns:p14="http://schemas.microsoft.com/office/powerpoint/2010/main" val="3283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Building the Model: Code Breakdown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IN" sz="2000" b="1" dirty="0"/>
              <a:t>Step 7: Sending Processed Output to the Frontend</a:t>
            </a:r>
            <a:endParaRPr lang="en-IN" sz="2000" dirty="0"/>
          </a:p>
          <a:p>
            <a:pPr algn="just" fontAlgn="ctr"/>
            <a:r>
              <a:rPr lang="en-IN" sz="2000" dirty="0"/>
              <a:t>The final risk-classified transactions are </a:t>
            </a:r>
            <a:r>
              <a:rPr lang="en-GB" sz="2000" b="1" dirty="0"/>
              <a:t>returned to the frontend dashboard</a:t>
            </a:r>
            <a:r>
              <a:rPr lang="en-IN" sz="2000" dirty="0"/>
              <a:t>.</a:t>
            </a:r>
          </a:p>
          <a:p>
            <a:pPr algn="just" fontAlgn="ctr"/>
            <a:r>
              <a:rPr lang="en-IN" sz="2000" dirty="0"/>
              <a:t>The frontend displays:</a:t>
            </a:r>
          </a:p>
          <a:p>
            <a:pPr lvl="1" algn="just" fontAlgn="ctr"/>
            <a:r>
              <a:rPr lang="en-IN" sz="2000" b="1" dirty="0"/>
              <a:t>Each transaction’s risk category (Low, Medium, High).</a:t>
            </a:r>
            <a:endParaRPr lang="en-IN" sz="2000" dirty="0"/>
          </a:p>
          <a:p>
            <a:pPr lvl="1" algn="just" fontAlgn="ctr"/>
            <a:r>
              <a:rPr lang="en-IN" sz="2000" b="1" dirty="0"/>
              <a:t>Reasons why a transaction is flagged</a:t>
            </a:r>
            <a:r>
              <a:rPr lang="en-IN" sz="2000" dirty="0"/>
              <a:t> (e.g., linked to a sanctioned entity).</a:t>
            </a:r>
          </a:p>
          <a:p>
            <a:pPr lvl="1" algn="just" fontAlgn="ctr"/>
            <a:r>
              <a:rPr lang="en-IN" sz="2000" b="1" dirty="0"/>
              <a:t>Supporting Evidence</a:t>
            </a:r>
            <a:r>
              <a:rPr lang="en-IN" sz="2000" dirty="0"/>
              <a:t> (e.g., references to sanctions lists, entity relationships)</a:t>
            </a:r>
          </a:p>
        </p:txBody>
      </p:sp>
    </p:spTree>
    <p:extLst>
      <p:ext uri="{BB962C8B-B14F-4D97-AF65-F5344CB8AC3E}">
        <p14:creationId xmlns:p14="http://schemas.microsoft.com/office/powerpoint/2010/main" val="7416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1013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Technology Hackathon – 2025 AI-Driven Entity Intelligence Risk Analysis</vt:lpstr>
      <vt:lpstr>AI-Powered Entity Intelligence: Automating Risk Assessment &amp; Verification for Financial Transactions</vt:lpstr>
      <vt:lpstr>AI-Driven Entity Intelligence Risk Analysis</vt:lpstr>
      <vt:lpstr>How we process data</vt:lpstr>
      <vt:lpstr>Tech Stack</vt:lpstr>
      <vt:lpstr>Building the Model: Code Breakdown</vt:lpstr>
      <vt:lpstr>Building the Model: Code Breakdown</vt:lpstr>
      <vt:lpstr>Building the Model: Code Breakdown</vt:lpstr>
      <vt:lpstr>Building the Model: Code Breakdown</vt:lpstr>
      <vt:lpstr>Results: Entity Risk Analysis in Action</vt:lpstr>
      <vt:lpstr>Results: Entity Risk Analysis in Action</vt:lpstr>
      <vt:lpstr>Results: Entity Risk Analysis in Action</vt:lpstr>
      <vt:lpstr>Results: Entity Risk Analysis in Action</vt:lpstr>
      <vt:lpstr>Results: Entity Risk Analysis in Action</vt:lpstr>
      <vt:lpstr>Results: Entity Risk Analysis in Action</vt:lpstr>
      <vt:lpstr>Results: Entity Risk Analysis in Action</vt:lpstr>
      <vt:lpstr>Results: Entity Risk Analysis in Action</vt:lpstr>
      <vt:lpstr>Results: Entity Risk Analysis in Action</vt:lpstr>
      <vt:lpstr>What We Learned &amp; Overcame</vt:lpstr>
      <vt:lpstr>Next Steps: Scaling the Model</vt:lpstr>
      <vt:lpstr>Final Thoughts &amp; 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Hackathon – 2025 AI-Driven Entity Intelligence Risk Analysis</dc:title>
  <dc:creator>ALL</dc:creator>
  <cp:lastModifiedBy>gauri patil</cp:lastModifiedBy>
  <cp:revision>18</cp:revision>
  <dcterms:created xsi:type="dcterms:W3CDTF">2025-03-26T01:04:15Z</dcterms:created>
  <dcterms:modified xsi:type="dcterms:W3CDTF">2025-03-26T13:56:12Z</dcterms:modified>
</cp:coreProperties>
</file>