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Rosario Bold" charset="1" panose="02000503060000020004"/>
      <p:regular r:id="rId19"/>
    </p:embeddedFont>
    <p:embeddedFont>
      <p:font typeface="Rosario" charset="1" panose="02000503040000020003"/>
      <p:regular r:id="rId20"/>
    </p:embeddedFont>
    <p:embeddedFont>
      <p:font typeface="Public Sans" charset="1" panose="00000000000000000000"/>
      <p:regular r:id="rId21"/>
    </p:embeddedFont>
    <p:embeddedFont>
      <p:font typeface="Sanchez" charset="1" panose="02000000000000000000"/>
      <p:regular r:id="rId22"/>
    </p:embeddedFont>
    <p:embeddedFont>
      <p:font typeface="Open Sans Bold" charset="1" panose="020B0806030504020204"/>
      <p:regular r:id="rId23"/>
    </p:embeddedFont>
    <p:embeddedFont>
      <p:font typeface="Open Sans" charset="1" panose="020B060603050402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jpeg" Type="http://schemas.openxmlformats.org/officeDocument/2006/relationships/image"/><Relationship Id="rId11" Target="../media/image16.jpeg" Type="http://schemas.openxmlformats.org/officeDocument/2006/relationships/image"/><Relationship Id="rId12" Target="../media/image17.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750413" y="-2743662"/>
            <a:ext cx="7298595" cy="729859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3342613" y="5961860"/>
            <a:ext cx="7298595" cy="729859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86675" y="9096618"/>
            <a:ext cx="2353208" cy="235320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959727" y="3595206"/>
            <a:ext cx="1919454" cy="191945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8905443"/>
            <a:ext cx="3920639" cy="705715"/>
          </a:xfrm>
          <a:custGeom>
            <a:avLst/>
            <a:gdLst/>
            <a:ahLst/>
            <a:cxnLst/>
            <a:rect r="r" b="b" t="t" l="l"/>
            <a:pathLst>
              <a:path h="705715" w="3920639">
                <a:moveTo>
                  <a:pt x="0" y="0"/>
                </a:moveTo>
                <a:lnTo>
                  <a:pt x="3920639" y="0"/>
                </a:lnTo>
                <a:lnTo>
                  <a:pt x="3920639" y="705714"/>
                </a:lnTo>
                <a:lnTo>
                  <a:pt x="0" y="7057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591032" y="-89250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153568" y="2389297"/>
            <a:ext cx="1665995" cy="1665995"/>
          </a:xfrm>
          <a:custGeom>
            <a:avLst/>
            <a:gdLst/>
            <a:ahLst/>
            <a:cxnLst/>
            <a:rect r="r" b="b" t="t" l="l"/>
            <a:pathLst>
              <a:path h="1665995" w="1665995">
                <a:moveTo>
                  <a:pt x="0" y="0"/>
                </a:moveTo>
                <a:lnTo>
                  <a:pt x="1665996" y="0"/>
                </a:lnTo>
                <a:lnTo>
                  <a:pt x="1665996" y="1665995"/>
                </a:lnTo>
                <a:lnTo>
                  <a:pt x="0" y="16659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5546747" y="7827262"/>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326504" y="5985148"/>
            <a:ext cx="1320124" cy="1320124"/>
          </a:xfrm>
          <a:custGeom>
            <a:avLst/>
            <a:gdLst/>
            <a:ahLst/>
            <a:cxnLst/>
            <a:rect r="r" b="b" t="t" l="l"/>
            <a:pathLst>
              <a:path h="1320124" w="1320124">
                <a:moveTo>
                  <a:pt x="0" y="0"/>
                </a:moveTo>
                <a:lnTo>
                  <a:pt x="1320124" y="0"/>
                </a:lnTo>
                <a:lnTo>
                  <a:pt x="1320124" y="1320124"/>
                </a:lnTo>
                <a:lnTo>
                  <a:pt x="0" y="132012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3105014" y="-1844324"/>
            <a:ext cx="3688648" cy="3688648"/>
          </a:xfrm>
          <a:custGeom>
            <a:avLst/>
            <a:gdLst/>
            <a:ahLst/>
            <a:cxnLst/>
            <a:rect r="r" b="b" t="t" l="l"/>
            <a:pathLst>
              <a:path h="3688648" w="3688648">
                <a:moveTo>
                  <a:pt x="0" y="0"/>
                </a:moveTo>
                <a:lnTo>
                  <a:pt x="3688649" y="0"/>
                </a:lnTo>
                <a:lnTo>
                  <a:pt x="3688649" y="3688648"/>
                </a:lnTo>
                <a:lnTo>
                  <a:pt x="0" y="368864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153568" y="606788"/>
            <a:ext cx="1665995" cy="1665995"/>
          </a:xfrm>
          <a:custGeom>
            <a:avLst/>
            <a:gdLst/>
            <a:ahLst/>
            <a:cxnLst/>
            <a:rect r="r" b="b" t="t" l="l"/>
            <a:pathLst>
              <a:path h="1665995" w="1665995">
                <a:moveTo>
                  <a:pt x="1665996" y="0"/>
                </a:moveTo>
                <a:lnTo>
                  <a:pt x="0" y="0"/>
                </a:lnTo>
                <a:lnTo>
                  <a:pt x="0" y="1665995"/>
                </a:lnTo>
                <a:lnTo>
                  <a:pt x="1665996" y="1665995"/>
                </a:lnTo>
                <a:lnTo>
                  <a:pt x="166599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2229248" y="3921942"/>
            <a:ext cx="13829504" cy="2343326"/>
          </a:xfrm>
          <a:prstGeom prst="rect">
            <a:avLst/>
          </a:prstGeom>
        </p:spPr>
        <p:txBody>
          <a:bodyPr anchor="t" rtlCol="false" tIns="0" lIns="0" bIns="0" rIns="0">
            <a:spAutoFit/>
          </a:bodyPr>
          <a:lstStyle/>
          <a:p>
            <a:pPr algn="ctr">
              <a:lnSpc>
                <a:spcPts val="9440"/>
              </a:lnSpc>
            </a:pPr>
            <a:r>
              <a:rPr lang="en-US" b="true" sz="6743">
                <a:solidFill>
                  <a:srgbClr val="30318B"/>
                </a:solidFill>
                <a:latin typeface="Rosario Bold"/>
                <a:ea typeface="Rosario Bold"/>
                <a:cs typeface="Rosario Bold"/>
                <a:sym typeface="Rosario Bold"/>
              </a:rPr>
              <a:t>AI-DRIVEN ENTITY INTELLIGENCE &amp; RISK ANALYSIS</a:t>
            </a:r>
          </a:p>
        </p:txBody>
      </p:sp>
      <p:sp>
        <p:nvSpPr>
          <p:cNvPr name="TextBox 22" id="22"/>
          <p:cNvSpPr txBox="true"/>
          <p:nvPr/>
        </p:nvSpPr>
        <p:spPr>
          <a:xfrm rot="0">
            <a:off x="5088262" y="6748934"/>
            <a:ext cx="8111475" cy="994633"/>
          </a:xfrm>
          <a:prstGeom prst="rect">
            <a:avLst/>
          </a:prstGeom>
        </p:spPr>
        <p:txBody>
          <a:bodyPr anchor="t" rtlCol="false" tIns="0" lIns="0" bIns="0" rIns="0">
            <a:spAutoFit/>
          </a:bodyPr>
          <a:lstStyle/>
          <a:p>
            <a:pPr algn="ctr">
              <a:lnSpc>
                <a:spcPts val="8177"/>
              </a:lnSpc>
            </a:pPr>
            <a:r>
              <a:rPr lang="en-US" sz="5841">
                <a:solidFill>
                  <a:srgbClr val="30318B"/>
                </a:solidFill>
                <a:latin typeface="Rosario"/>
                <a:ea typeface="Rosario"/>
                <a:cs typeface="Rosario"/>
                <a:sym typeface="Rosario"/>
              </a:rPr>
              <a:t>By Ctrl+Alt+Defeat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9046803"/>
            <a:ext cx="3135301" cy="564354"/>
          </a:xfrm>
          <a:custGeom>
            <a:avLst/>
            <a:gdLst/>
            <a:ahLst/>
            <a:cxnLst/>
            <a:rect r="r" b="b" t="t" l="l"/>
            <a:pathLst>
              <a:path h="564354" w="3135301">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4148267" y="740646"/>
            <a:ext cx="11037322" cy="1227769"/>
          </a:xfrm>
          <a:prstGeom prst="rect">
            <a:avLst/>
          </a:prstGeom>
        </p:spPr>
        <p:txBody>
          <a:bodyPr anchor="t" rtlCol="false" tIns="0" lIns="0" bIns="0" rIns="0">
            <a:spAutoFit/>
          </a:bodyPr>
          <a:lstStyle/>
          <a:p>
            <a:pPr algn="ctr">
              <a:lnSpc>
                <a:spcPts val="10027"/>
              </a:lnSpc>
            </a:pPr>
            <a:r>
              <a:rPr lang="en-US" b="true" sz="7162">
                <a:solidFill>
                  <a:srgbClr val="30318B"/>
                </a:solidFill>
                <a:latin typeface="Rosario Bold"/>
                <a:ea typeface="Rosario Bold"/>
                <a:cs typeface="Rosario Bold"/>
                <a:sym typeface="Rosario Bold"/>
              </a:rPr>
              <a:t>IMPACT AND SCALABILITY</a:t>
            </a:r>
          </a:p>
        </p:txBody>
      </p:sp>
      <p:sp>
        <p:nvSpPr>
          <p:cNvPr name="TextBox 22" id="22"/>
          <p:cNvSpPr txBox="true"/>
          <p:nvPr/>
        </p:nvSpPr>
        <p:spPr>
          <a:xfrm rot="0">
            <a:off x="2042078" y="3036770"/>
            <a:ext cx="13637212" cy="5812556"/>
          </a:xfrm>
          <a:prstGeom prst="rect">
            <a:avLst/>
          </a:prstGeom>
        </p:spPr>
        <p:txBody>
          <a:bodyPr anchor="t" rtlCol="false" tIns="0" lIns="0" bIns="0" rIns="0">
            <a:spAutoFit/>
          </a:bodyPr>
          <a:lstStyle/>
          <a:p>
            <a:pPr algn="l">
              <a:lnSpc>
                <a:spcPts val="3547"/>
              </a:lnSpc>
            </a:pPr>
            <a:r>
              <a:rPr lang="en-US" sz="2534">
                <a:solidFill>
                  <a:srgbClr val="30318B"/>
                </a:solidFill>
                <a:latin typeface="Rosario"/>
                <a:ea typeface="Rosario"/>
                <a:cs typeface="Rosario"/>
                <a:sym typeface="Rosario"/>
              </a:rPr>
              <a:t>Our AI-driven risk assessment system revolutionizes financial compliance by automating entity verification, fraud detection, and risk scoring, significantly reducing manual workload and compliance costs. </a:t>
            </a:r>
          </a:p>
          <a:p>
            <a:pPr algn="l">
              <a:lnSpc>
                <a:spcPts val="3547"/>
              </a:lnSpc>
            </a:pPr>
            <a:r>
              <a:rPr lang="en-US" sz="2534">
                <a:solidFill>
                  <a:srgbClr val="30318B"/>
                </a:solidFill>
                <a:latin typeface="Rosario"/>
                <a:ea typeface="Rosario"/>
                <a:cs typeface="Rosario"/>
                <a:sym typeface="Rosario"/>
              </a:rPr>
              <a:t>By leveraging real-time data from multiple global regulatory sources, the system enhances fraud detection accuracy while minimizing false positives. This ensures that financial institutions can proactively identify high-risk entities, preventing money laundering, sanctions violations, and illicit financial activities. Designed for high scalability, the system processes millions of transactions in real time, utilizing a cloud-native architecture for seamless integration with banking, fintech, and regulatory platforms. Its API-driven framework allows flexible deployment, making it adaptable for organizations of all sizes. </a:t>
            </a:r>
          </a:p>
          <a:p>
            <a:pPr algn="l">
              <a:lnSpc>
                <a:spcPts val="3547"/>
              </a:lnSpc>
            </a:pPr>
            <a:r>
              <a:rPr lang="en-US" sz="2534">
                <a:solidFill>
                  <a:srgbClr val="30318B"/>
                </a:solidFill>
                <a:latin typeface="Rosario"/>
                <a:ea typeface="Rosario"/>
                <a:cs typeface="Rosario"/>
                <a:sym typeface="Rosario"/>
              </a:rPr>
              <a:t>With asynchronous processing, caching mechanisms, and AI-driven optimizations, the system ensures efficient, high-performance risk monitoring, enabling financial institutions to stay ahead of evolving fraud tactics and regulatory challenges.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378390" y="9567782"/>
            <a:ext cx="3135301" cy="564354"/>
          </a:xfrm>
          <a:custGeom>
            <a:avLst/>
            <a:gdLst/>
            <a:ahLst/>
            <a:cxnLst/>
            <a:rect r="r" b="b" t="t" l="l"/>
            <a:pathLst>
              <a:path h="564354" w="3135301">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3877298" y="502013"/>
            <a:ext cx="11037322" cy="1890073"/>
          </a:xfrm>
          <a:prstGeom prst="rect">
            <a:avLst/>
          </a:prstGeom>
        </p:spPr>
        <p:txBody>
          <a:bodyPr anchor="t" rtlCol="false" tIns="0" lIns="0" bIns="0" rIns="0">
            <a:spAutoFit/>
          </a:bodyPr>
          <a:lstStyle/>
          <a:p>
            <a:pPr algn="ctr">
              <a:lnSpc>
                <a:spcPts val="7647"/>
              </a:lnSpc>
            </a:pPr>
            <a:r>
              <a:rPr lang="en-US" b="true" sz="5462">
                <a:solidFill>
                  <a:srgbClr val="30318B"/>
                </a:solidFill>
                <a:latin typeface="Rosario Bold"/>
                <a:ea typeface="Rosario Bold"/>
                <a:cs typeface="Rosario Bold"/>
                <a:sym typeface="Rosario Bold"/>
              </a:rPr>
              <a:t>ADVANTAGES OVER OTHER SOLUTIONS</a:t>
            </a:r>
          </a:p>
        </p:txBody>
      </p:sp>
      <p:sp>
        <p:nvSpPr>
          <p:cNvPr name="TextBox 22" id="22"/>
          <p:cNvSpPr txBox="true"/>
          <p:nvPr/>
        </p:nvSpPr>
        <p:spPr>
          <a:xfrm rot="0">
            <a:off x="2284594" y="2743434"/>
            <a:ext cx="13620320" cy="6514866"/>
          </a:xfrm>
          <a:prstGeom prst="rect">
            <a:avLst/>
          </a:prstGeom>
        </p:spPr>
        <p:txBody>
          <a:bodyPr anchor="t" rtlCol="false" tIns="0" lIns="0" bIns="0" rIns="0">
            <a:spAutoFit/>
          </a:bodyPr>
          <a:lstStyle/>
          <a:p>
            <a:pPr algn="l">
              <a:lnSpc>
                <a:spcPts val="3687"/>
              </a:lnSpc>
            </a:pPr>
            <a:r>
              <a:rPr lang="en-US" sz="2634">
                <a:solidFill>
                  <a:srgbClr val="30318B"/>
                </a:solidFill>
                <a:latin typeface="Rosario"/>
                <a:ea typeface="Rosario"/>
                <a:cs typeface="Rosario"/>
                <a:sym typeface="Rosario"/>
              </a:rPr>
              <a:t>Unlike traditional compliance tools that rely on manual reviews and static rule-based checks, our AI-powered system leverages Machine Learning, LLMs, and real-time data aggregation to deliver faster, more accurate risk assessments. Existing solutions often produce high false positives due to rigid rule-based frameworks, whereas our approach combines multi-source intelligence from OFAC, FATF, SEC, OpenCorporates, Wikidata, and financial news to enhance precision. Additionally, most fraud detection models operate as black-box systems, making it difficult for compliance teams to understand why an entity is flagged. Our system overcomes this by generating LLM-powered, human-readable justifications for every risk score. It also integrates real-time news sentiment analysis, allowing for early detection of negative media exposure and financial crime links, something that traditional systems lack. Designed for high scalability, our cloud-native, API-driven solution easily integrates with banking, fintech, and regulatory platforms, ensuring seamless adoption. By merging automated data enrichment, AI-driven anomaly detection, and transparent risk explanations, our system significantly reduces manual</a:t>
            </a:r>
          </a:p>
          <a:p>
            <a:pPr algn="l">
              <a:lnSpc>
                <a:spcPts val="3687"/>
              </a:lnSpc>
            </a:pPr>
            <a:r>
              <a:rPr lang="en-US" sz="2634">
                <a:solidFill>
                  <a:srgbClr val="30318B"/>
                </a:solidFill>
                <a:latin typeface="Rosario"/>
                <a:ea typeface="Rosario"/>
                <a:cs typeface="Rosario"/>
                <a:sym typeface="Rosario"/>
              </a:rPr>
              <a:t> effort, enhances fraud detection, and improves regulatory compliance in real-time.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5243427" y="7635038"/>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6966257" y="9093102"/>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7315374" y="7635038"/>
            <a:ext cx="1031856" cy="1031856"/>
          </a:xfrm>
          <a:custGeom>
            <a:avLst/>
            <a:gdLst/>
            <a:ahLst/>
            <a:cxnLst/>
            <a:rect r="r" b="b" t="t" l="l"/>
            <a:pathLst>
              <a:path h="1031856" w="1031856">
                <a:moveTo>
                  <a:pt x="0" y="0"/>
                </a:moveTo>
                <a:lnTo>
                  <a:pt x="1031855" y="0"/>
                </a:lnTo>
                <a:lnTo>
                  <a:pt x="1031855" y="1031855"/>
                </a:lnTo>
                <a:lnTo>
                  <a:pt x="0" y="10318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4148267" y="740646"/>
            <a:ext cx="11037322" cy="1227769"/>
          </a:xfrm>
          <a:prstGeom prst="rect">
            <a:avLst/>
          </a:prstGeom>
        </p:spPr>
        <p:txBody>
          <a:bodyPr anchor="t" rtlCol="false" tIns="0" lIns="0" bIns="0" rIns="0">
            <a:spAutoFit/>
          </a:bodyPr>
          <a:lstStyle/>
          <a:p>
            <a:pPr algn="ctr">
              <a:lnSpc>
                <a:spcPts val="10027"/>
              </a:lnSpc>
            </a:pPr>
            <a:r>
              <a:rPr lang="en-US" b="true" sz="7162">
                <a:solidFill>
                  <a:srgbClr val="30318B"/>
                </a:solidFill>
                <a:latin typeface="Rosario Bold"/>
                <a:ea typeface="Rosario Bold"/>
                <a:cs typeface="Rosario Bold"/>
                <a:sym typeface="Rosario Bold"/>
              </a:rPr>
              <a:t>FUTURE SCOPE</a:t>
            </a:r>
          </a:p>
        </p:txBody>
      </p:sp>
      <p:sp>
        <p:nvSpPr>
          <p:cNvPr name="TextBox 21" id="21"/>
          <p:cNvSpPr txBox="true"/>
          <p:nvPr/>
        </p:nvSpPr>
        <p:spPr>
          <a:xfrm rot="0">
            <a:off x="1864692" y="2687305"/>
            <a:ext cx="13962078" cy="6919361"/>
          </a:xfrm>
          <a:prstGeom prst="rect">
            <a:avLst/>
          </a:prstGeom>
        </p:spPr>
        <p:txBody>
          <a:bodyPr anchor="t" rtlCol="false" tIns="0" lIns="0" bIns="0" rIns="0">
            <a:spAutoFit/>
          </a:bodyPr>
          <a:lstStyle/>
          <a:p>
            <a:pPr algn="l">
              <a:lnSpc>
                <a:spcPts val="3967"/>
              </a:lnSpc>
            </a:pPr>
            <a:r>
              <a:rPr lang="en-US" sz="2834">
                <a:solidFill>
                  <a:srgbClr val="30318B"/>
                </a:solidFill>
                <a:latin typeface="Rosario"/>
                <a:ea typeface="Rosario"/>
                <a:cs typeface="Rosario"/>
                <a:sym typeface="Rosario"/>
              </a:rPr>
              <a:t>As financial fraud tactics evolve, our solution will continuously improve by integrating advanced AI models, real-time blockchain monitoring, and expanded global regulatory data sources. Future enhancements include deep-learning-based fraud pattern recognition, allowing the system to detect hidden relationships between entities more effectively. </a:t>
            </a:r>
          </a:p>
          <a:p>
            <a:pPr algn="l">
              <a:lnSpc>
                <a:spcPts val="3967"/>
              </a:lnSpc>
            </a:pPr>
          </a:p>
          <a:p>
            <a:pPr algn="l">
              <a:lnSpc>
                <a:spcPts val="3967"/>
              </a:lnSpc>
            </a:pPr>
            <a:r>
              <a:rPr lang="en-US" sz="2834">
                <a:solidFill>
                  <a:srgbClr val="30318B"/>
                </a:solidFill>
                <a:latin typeface="Rosario"/>
                <a:ea typeface="Rosario"/>
                <a:cs typeface="Rosario"/>
                <a:sym typeface="Rosario"/>
              </a:rPr>
              <a:t>We aim to implement automated transaction blocking mechanisms for high-risk entities and </a:t>
            </a:r>
            <a:r>
              <a:rPr lang="en-US" sz="2834" b="true">
                <a:solidFill>
                  <a:srgbClr val="30318B"/>
                </a:solidFill>
                <a:latin typeface="Rosario Bold"/>
                <a:ea typeface="Rosario Bold"/>
                <a:cs typeface="Rosario Bold"/>
                <a:sym typeface="Rosario Bold"/>
              </a:rPr>
              <a:t>expand KYC (Know Your Customer) and AML (Anti-Money Laundering) capabilities.</a:t>
            </a:r>
          </a:p>
          <a:p>
            <a:pPr algn="l">
              <a:lnSpc>
                <a:spcPts val="3967"/>
              </a:lnSpc>
            </a:pPr>
          </a:p>
          <a:p>
            <a:pPr algn="l">
              <a:lnSpc>
                <a:spcPts val="3967"/>
              </a:lnSpc>
            </a:pPr>
            <a:r>
              <a:rPr lang="en-US" sz="2834">
                <a:solidFill>
                  <a:srgbClr val="30318B"/>
                </a:solidFill>
                <a:latin typeface="Rosario"/>
                <a:ea typeface="Rosario"/>
                <a:cs typeface="Rosario"/>
                <a:sym typeface="Rosario"/>
              </a:rPr>
              <a:t> Additionally, incorporating self-learning AI models will enable dynamic risk scoring based on emerging fraud trends and geopolitical events. Scalability improvements will focus on cloud-native microservices architecture, allowing seamless integration with banking, fintech, and regulatory platforms worldwide. Future versions will also provide interactive dashboards with predictive analytics, empowering compliance teams with proactive risk mitigation insights.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9046803"/>
            <a:ext cx="3135301" cy="564354"/>
          </a:xfrm>
          <a:custGeom>
            <a:avLst/>
            <a:gdLst/>
            <a:ahLst/>
            <a:cxnLst/>
            <a:rect r="r" b="b" t="t" l="l"/>
            <a:pathLst>
              <a:path h="564354" w="3135301">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4013827" y="3189756"/>
            <a:ext cx="10260346" cy="4240862"/>
          </a:xfrm>
          <a:prstGeom prst="rect">
            <a:avLst/>
          </a:prstGeom>
        </p:spPr>
        <p:txBody>
          <a:bodyPr anchor="t" rtlCol="false" tIns="0" lIns="0" bIns="0" rIns="0">
            <a:spAutoFit/>
          </a:bodyPr>
          <a:lstStyle/>
          <a:p>
            <a:pPr algn="ctr">
              <a:lnSpc>
                <a:spcPts val="16347"/>
              </a:lnSpc>
            </a:pPr>
            <a:r>
              <a:rPr lang="en-US" b="true" sz="16512">
                <a:solidFill>
                  <a:srgbClr val="30318B"/>
                </a:solidFill>
                <a:latin typeface="Rosario Bold"/>
                <a:ea typeface="Rosario Bold"/>
                <a:cs typeface="Rosario Bold"/>
                <a:sym typeface="Rosario Bold"/>
              </a:rPr>
              <a:t>THANK</a:t>
            </a:r>
          </a:p>
          <a:p>
            <a:pPr algn="ctr">
              <a:lnSpc>
                <a:spcPts val="16347"/>
              </a:lnSpc>
            </a:pPr>
            <a:r>
              <a:rPr lang="en-US" b="true" sz="16512">
                <a:solidFill>
                  <a:srgbClr val="30318B"/>
                </a:solidFill>
                <a:latin typeface="Rosario Bold"/>
                <a:ea typeface="Rosario Bold"/>
                <a:cs typeface="Rosario Bold"/>
                <a:sym typeface="Rosario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9046803"/>
            <a:ext cx="3135301" cy="564354"/>
          </a:xfrm>
          <a:custGeom>
            <a:avLst/>
            <a:gdLst/>
            <a:ahLst/>
            <a:cxnLst/>
            <a:rect r="r" b="b" t="t" l="l"/>
            <a:pathLst>
              <a:path h="564354" w="3135301">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4931568" y="2523465"/>
            <a:ext cx="8424863" cy="1450709"/>
          </a:xfrm>
          <a:prstGeom prst="rect">
            <a:avLst/>
          </a:prstGeom>
        </p:spPr>
        <p:txBody>
          <a:bodyPr anchor="t" rtlCol="false" tIns="0" lIns="0" bIns="0" rIns="0">
            <a:spAutoFit/>
          </a:bodyPr>
          <a:lstStyle/>
          <a:p>
            <a:pPr algn="ctr">
              <a:lnSpc>
                <a:spcPts val="11847"/>
              </a:lnSpc>
            </a:pPr>
            <a:r>
              <a:rPr lang="en-US" b="true" sz="8462">
                <a:solidFill>
                  <a:srgbClr val="30318B"/>
                </a:solidFill>
                <a:latin typeface="Rosario Bold"/>
                <a:ea typeface="Rosario Bold"/>
                <a:cs typeface="Rosario Bold"/>
                <a:sym typeface="Rosario Bold"/>
              </a:rPr>
              <a:t>TEAM MEMBERS</a:t>
            </a:r>
          </a:p>
        </p:txBody>
      </p:sp>
      <p:sp>
        <p:nvSpPr>
          <p:cNvPr name="TextBox 22" id="22"/>
          <p:cNvSpPr txBox="true"/>
          <p:nvPr/>
        </p:nvSpPr>
        <p:spPr>
          <a:xfrm rot="0">
            <a:off x="4175160" y="4307852"/>
            <a:ext cx="9937680" cy="3267477"/>
          </a:xfrm>
          <a:prstGeom prst="rect">
            <a:avLst/>
          </a:prstGeom>
        </p:spPr>
        <p:txBody>
          <a:bodyPr anchor="t" rtlCol="false" tIns="0" lIns="0" bIns="0" rIns="0">
            <a:spAutoFit/>
          </a:bodyPr>
          <a:lstStyle/>
          <a:p>
            <a:pPr algn="ctr">
              <a:lnSpc>
                <a:spcPts val="5227"/>
              </a:lnSpc>
            </a:pPr>
            <a:r>
              <a:rPr lang="en-US" sz="3734">
                <a:solidFill>
                  <a:srgbClr val="30318B"/>
                </a:solidFill>
                <a:latin typeface="Rosario"/>
                <a:ea typeface="Rosario"/>
                <a:cs typeface="Rosario"/>
                <a:sym typeface="Rosario"/>
              </a:rPr>
              <a:t>Manish Kumar Shikarbar:CT</a:t>
            </a:r>
          </a:p>
          <a:p>
            <a:pPr algn="ctr">
              <a:lnSpc>
                <a:spcPts val="5227"/>
              </a:lnSpc>
            </a:pPr>
            <a:r>
              <a:rPr lang="en-US" sz="3734">
                <a:solidFill>
                  <a:srgbClr val="30318B"/>
                </a:solidFill>
                <a:latin typeface="Rosario"/>
                <a:ea typeface="Rosario"/>
                <a:cs typeface="Rosario"/>
                <a:sym typeface="Rosario"/>
              </a:rPr>
              <a:t>Prasoon Soni:CT</a:t>
            </a:r>
          </a:p>
          <a:p>
            <a:pPr algn="ctr">
              <a:lnSpc>
                <a:spcPts val="5227"/>
              </a:lnSpc>
            </a:pPr>
            <a:r>
              <a:rPr lang="en-US" sz="3734">
                <a:solidFill>
                  <a:srgbClr val="30318B"/>
                </a:solidFill>
                <a:latin typeface="Rosario"/>
                <a:ea typeface="Rosario"/>
                <a:cs typeface="Rosario"/>
                <a:sym typeface="Rosario"/>
              </a:rPr>
              <a:t>Anushka Anand:WIMT</a:t>
            </a:r>
          </a:p>
          <a:p>
            <a:pPr algn="ctr">
              <a:lnSpc>
                <a:spcPts val="5227"/>
              </a:lnSpc>
            </a:pPr>
            <a:r>
              <a:rPr lang="en-US" sz="3734">
                <a:solidFill>
                  <a:srgbClr val="30318B"/>
                </a:solidFill>
                <a:latin typeface="Rosario"/>
                <a:ea typeface="Rosario"/>
                <a:cs typeface="Rosario"/>
                <a:sym typeface="Rosario"/>
              </a:rPr>
              <a:t>Merin Thomas:TCOO</a:t>
            </a:r>
          </a:p>
          <a:p>
            <a:pPr algn="ctr">
              <a:lnSpc>
                <a:spcPts val="5227"/>
              </a:lnSpc>
            </a:pPr>
            <a:r>
              <a:rPr lang="en-US" sz="3734">
                <a:solidFill>
                  <a:srgbClr val="30318B"/>
                </a:solidFill>
                <a:latin typeface="Rosario"/>
                <a:ea typeface="Rosario"/>
                <a:cs typeface="Rosario"/>
                <a:sym typeface="Rosario"/>
              </a:rPr>
              <a:t>Swastika Pandey:CCIBT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9046803"/>
            <a:ext cx="3135301" cy="564354"/>
          </a:xfrm>
          <a:custGeom>
            <a:avLst/>
            <a:gdLst/>
            <a:ahLst/>
            <a:cxnLst/>
            <a:rect r="r" b="b" t="t" l="l"/>
            <a:pathLst>
              <a:path h="564354" w="3135301">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4175160" y="1283092"/>
            <a:ext cx="9983051" cy="1227771"/>
          </a:xfrm>
          <a:prstGeom prst="rect">
            <a:avLst/>
          </a:prstGeom>
        </p:spPr>
        <p:txBody>
          <a:bodyPr anchor="t" rtlCol="false" tIns="0" lIns="0" bIns="0" rIns="0">
            <a:spAutoFit/>
          </a:bodyPr>
          <a:lstStyle/>
          <a:p>
            <a:pPr algn="ctr">
              <a:lnSpc>
                <a:spcPts val="10027"/>
              </a:lnSpc>
            </a:pPr>
            <a:r>
              <a:rPr lang="en-US" b="true" sz="7162">
                <a:solidFill>
                  <a:srgbClr val="30318B"/>
                </a:solidFill>
                <a:latin typeface="Rosario Bold"/>
                <a:ea typeface="Rosario Bold"/>
                <a:cs typeface="Rosario Bold"/>
                <a:sym typeface="Rosario Bold"/>
              </a:rPr>
              <a:t>PROBLEM STATEMENT</a:t>
            </a:r>
          </a:p>
        </p:txBody>
      </p:sp>
      <p:sp>
        <p:nvSpPr>
          <p:cNvPr name="TextBox 22" id="22"/>
          <p:cNvSpPr txBox="true"/>
          <p:nvPr/>
        </p:nvSpPr>
        <p:spPr>
          <a:xfrm rot="0">
            <a:off x="1118924" y="3349069"/>
            <a:ext cx="15134402" cy="5290395"/>
          </a:xfrm>
          <a:prstGeom prst="rect">
            <a:avLst/>
          </a:prstGeom>
        </p:spPr>
        <p:txBody>
          <a:bodyPr anchor="t" rtlCol="false" tIns="0" lIns="0" bIns="0" rIns="0">
            <a:spAutoFit/>
          </a:bodyPr>
          <a:lstStyle/>
          <a:p>
            <a:pPr algn="ctr">
              <a:lnSpc>
                <a:spcPts val="4705"/>
              </a:lnSpc>
            </a:pPr>
            <a:r>
              <a:rPr lang="en-US" sz="3361">
                <a:solidFill>
                  <a:srgbClr val="30318B"/>
                </a:solidFill>
                <a:latin typeface="Rosario"/>
                <a:ea typeface="Rosario"/>
                <a:cs typeface="Rosario"/>
                <a:sym typeface="Rosario"/>
              </a:rPr>
              <a:t>Financial institutions struggle with detecting money laundering, fraud, and sanctions violations due to manual processes, fragmented data, and evolving fraud tactics. This project automates entity verification, fraud detection, and risk scoring using Generative AI, Machine Learning, and real-time data enrichment from sources like OpenCorporates, OFAC, FATF, and financial news. It extracts transaction details, identifies high-risk entities, and assigns risk scores with confidence levels. By integrating LLM-powered sentiment analysis and anomaly detection, the system enhances financial security, reduces compliance costs, and improves risk assessment accuracy, providing real-time risk reports and monitoring.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154652" y="-2528178"/>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651846" y="2203119"/>
            <a:ext cx="1386647" cy="1386647"/>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481665" y="9187008"/>
            <a:ext cx="3135301" cy="564354"/>
          </a:xfrm>
          <a:custGeom>
            <a:avLst/>
            <a:gdLst/>
            <a:ahLst/>
            <a:cxnLst/>
            <a:rect r="r" b="b" t="t" l="l"/>
            <a:pathLst>
              <a:path h="564354" w="3135301">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297055" y="9611157"/>
            <a:ext cx="1031856" cy="1031856"/>
          </a:xfrm>
          <a:custGeom>
            <a:avLst/>
            <a:gdLst/>
            <a:ahLst/>
            <a:cxnLst/>
            <a:rect r="r" b="b" t="t" l="l"/>
            <a:pathLst>
              <a:path h="1031856" w="1031856">
                <a:moveTo>
                  <a:pt x="0" y="0"/>
                </a:moveTo>
                <a:lnTo>
                  <a:pt x="1031856" y="0"/>
                </a:lnTo>
                <a:lnTo>
                  <a:pt x="1031856" y="1031856"/>
                </a:lnTo>
                <a:lnTo>
                  <a:pt x="0" y="10318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5156669" y="342645"/>
            <a:ext cx="8424863" cy="1027110"/>
          </a:xfrm>
          <a:prstGeom prst="rect">
            <a:avLst/>
          </a:prstGeom>
        </p:spPr>
        <p:txBody>
          <a:bodyPr anchor="t" rtlCol="false" tIns="0" lIns="0" bIns="0" rIns="0">
            <a:spAutoFit/>
          </a:bodyPr>
          <a:lstStyle/>
          <a:p>
            <a:pPr algn="ctr">
              <a:lnSpc>
                <a:spcPts val="8487"/>
              </a:lnSpc>
            </a:pPr>
            <a:r>
              <a:rPr lang="en-US" b="true" sz="6062">
                <a:solidFill>
                  <a:srgbClr val="30318B"/>
                </a:solidFill>
                <a:latin typeface="Rosario Bold"/>
                <a:ea typeface="Rosario Bold"/>
                <a:cs typeface="Rosario Bold"/>
                <a:sym typeface="Rosario Bold"/>
              </a:rPr>
              <a:t>EXISTING CHALLENGES</a:t>
            </a:r>
          </a:p>
        </p:txBody>
      </p:sp>
      <p:grpSp>
        <p:nvGrpSpPr>
          <p:cNvPr name="Group 15" id="15"/>
          <p:cNvGrpSpPr/>
          <p:nvPr/>
        </p:nvGrpSpPr>
        <p:grpSpPr>
          <a:xfrm rot="0">
            <a:off x="1604659" y="2564003"/>
            <a:ext cx="6958778" cy="1366248"/>
            <a:chOff x="0" y="0"/>
            <a:chExt cx="2690840" cy="528305"/>
          </a:xfrm>
        </p:grpSpPr>
        <p:sp>
          <p:nvSpPr>
            <p:cNvPr name="Freeform 16" id="16"/>
            <p:cNvSpPr/>
            <p:nvPr/>
          </p:nvSpPr>
          <p:spPr>
            <a:xfrm flipH="false" flipV="false" rot="0">
              <a:off x="0" y="0"/>
              <a:ext cx="2690840" cy="528305"/>
            </a:xfrm>
            <a:custGeom>
              <a:avLst/>
              <a:gdLst/>
              <a:ahLst/>
              <a:cxnLst/>
              <a:rect r="r" b="b" t="t" l="l"/>
              <a:pathLst>
                <a:path h="528305" w="2690840">
                  <a:moveTo>
                    <a:pt x="16688" y="0"/>
                  </a:moveTo>
                  <a:lnTo>
                    <a:pt x="2674152" y="0"/>
                  </a:lnTo>
                  <a:cubicBezTo>
                    <a:pt x="2678578" y="0"/>
                    <a:pt x="2682823" y="1758"/>
                    <a:pt x="2685952" y="4888"/>
                  </a:cubicBezTo>
                  <a:cubicBezTo>
                    <a:pt x="2689082" y="8017"/>
                    <a:pt x="2690840" y="12262"/>
                    <a:pt x="2690840" y="16688"/>
                  </a:cubicBezTo>
                  <a:lnTo>
                    <a:pt x="2690840" y="511617"/>
                  </a:lnTo>
                  <a:cubicBezTo>
                    <a:pt x="2690840" y="516043"/>
                    <a:pt x="2689082" y="520287"/>
                    <a:pt x="2685952" y="523417"/>
                  </a:cubicBezTo>
                  <a:cubicBezTo>
                    <a:pt x="2682823" y="526546"/>
                    <a:pt x="2678578" y="528305"/>
                    <a:pt x="2674152" y="528305"/>
                  </a:cubicBezTo>
                  <a:lnTo>
                    <a:pt x="16688" y="528305"/>
                  </a:lnTo>
                  <a:cubicBezTo>
                    <a:pt x="12262" y="528305"/>
                    <a:pt x="8017" y="526546"/>
                    <a:pt x="4888" y="523417"/>
                  </a:cubicBezTo>
                  <a:cubicBezTo>
                    <a:pt x="1758" y="520287"/>
                    <a:pt x="0" y="516043"/>
                    <a:pt x="0" y="511617"/>
                  </a:cubicBezTo>
                  <a:lnTo>
                    <a:pt x="0" y="16688"/>
                  </a:lnTo>
                  <a:cubicBezTo>
                    <a:pt x="0" y="12262"/>
                    <a:pt x="1758" y="8017"/>
                    <a:pt x="4888" y="4888"/>
                  </a:cubicBezTo>
                  <a:cubicBezTo>
                    <a:pt x="8017" y="1758"/>
                    <a:pt x="12262" y="0"/>
                    <a:pt x="16688" y="0"/>
                  </a:cubicBezTo>
                  <a:close/>
                </a:path>
              </a:pathLst>
            </a:custGeom>
            <a:solidFill>
              <a:srgbClr val="9B9B87"/>
            </a:solidFill>
            <a:ln w="9525" cap="sq">
              <a:solidFill>
                <a:srgbClr val="FFFFFF"/>
              </a:solidFill>
              <a:prstDash val="solid"/>
              <a:miter/>
            </a:ln>
          </p:spPr>
        </p:sp>
        <p:sp>
          <p:nvSpPr>
            <p:cNvPr name="TextBox 17" id="17"/>
            <p:cNvSpPr txBox="true"/>
            <p:nvPr/>
          </p:nvSpPr>
          <p:spPr>
            <a:xfrm>
              <a:off x="0" y="-38100"/>
              <a:ext cx="2690840" cy="566405"/>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604659" y="4504421"/>
            <a:ext cx="7104020" cy="1490702"/>
            <a:chOff x="0" y="0"/>
            <a:chExt cx="2747003" cy="576429"/>
          </a:xfrm>
        </p:grpSpPr>
        <p:sp>
          <p:nvSpPr>
            <p:cNvPr name="Freeform 19" id="19"/>
            <p:cNvSpPr/>
            <p:nvPr/>
          </p:nvSpPr>
          <p:spPr>
            <a:xfrm flipH="false" flipV="false" rot="0">
              <a:off x="0" y="0"/>
              <a:ext cx="2747002" cy="576429"/>
            </a:xfrm>
            <a:custGeom>
              <a:avLst/>
              <a:gdLst/>
              <a:ahLst/>
              <a:cxnLst/>
              <a:rect r="r" b="b" t="t" l="l"/>
              <a:pathLst>
                <a:path h="576429" w="2747002">
                  <a:moveTo>
                    <a:pt x="16347" y="0"/>
                  </a:moveTo>
                  <a:lnTo>
                    <a:pt x="2730656" y="0"/>
                  </a:lnTo>
                  <a:cubicBezTo>
                    <a:pt x="2734991" y="0"/>
                    <a:pt x="2739149" y="1722"/>
                    <a:pt x="2742215" y="4788"/>
                  </a:cubicBezTo>
                  <a:cubicBezTo>
                    <a:pt x="2745280" y="7854"/>
                    <a:pt x="2747002" y="12011"/>
                    <a:pt x="2747002" y="16347"/>
                  </a:cubicBezTo>
                  <a:lnTo>
                    <a:pt x="2747002" y="560082"/>
                  </a:lnTo>
                  <a:cubicBezTo>
                    <a:pt x="2747002" y="569110"/>
                    <a:pt x="2739684" y="576429"/>
                    <a:pt x="2730656" y="576429"/>
                  </a:cubicBezTo>
                  <a:lnTo>
                    <a:pt x="16347" y="576429"/>
                  </a:lnTo>
                  <a:cubicBezTo>
                    <a:pt x="7319" y="576429"/>
                    <a:pt x="0" y="569110"/>
                    <a:pt x="0" y="560082"/>
                  </a:cubicBezTo>
                  <a:lnTo>
                    <a:pt x="0" y="16347"/>
                  </a:lnTo>
                  <a:cubicBezTo>
                    <a:pt x="0" y="7319"/>
                    <a:pt x="7319" y="0"/>
                    <a:pt x="16347" y="0"/>
                  </a:cubicBezTo>
                  <a:close/>
                </a:path>
              </a:pathLst>
            </a:custGeom>
            <a:solidFill>
              <a:srgbClr val="9B9B87"/>
            </a:solidFill>
            <a:ln w="9525" cap="sq">
              <a:solidFill>
                <a:srgbClr val="FFFFFF"/>
              </a:solidFill>
              <a:prstDash val="solid"/>
              <a:miter/>
            </a:ln>
          </p:spPr>
        </p:sp>
        <p:sp>
          <p:nvSpPr>
            <p:cNvPr name="TextBox 20" id="20"/>
            <p:cNvSpPr txBox="true"/>
            <p:nvPr/>
          </p:nvSpPr>
          <p:spPr>
            <a:xfrm>
              <a:off x="0" y="-38100"/>
              <a:ext cx="2747003" cy="614529"/>
            </a:xfrm>
            <a:prstGeom prst="rect">
              <a:avLst/>
            </a:prstGeom>
          </p:spPr>
          <p:txBody>
            <a:bodyPr anchor="ctr" rtlCol="false" tIns="50800" lIns="50800" bIns="50800" rIns="50800"/>
            <a:lstStyle/>
            <a:p>
              <a:pPr algn="ctr">
                <a:lnSpc>
                  <a:spcPts val="2659"/>
                </a:lnSpc>
                <a:spcBef>
                  <a:spcPct val="0"/>
                </a:spcBef>
              </a:pPr>
            </a:p>
          </p:txBody>
        </p:sp>
      </p:grpSp>
      <p:sp>
        <p:nvSpPr>
          <p:cNvPr name="TextBox 21" id="21"/>
          <p:cNvSpPr txBox="true"/>
          <p:nvPr/>
        </p:nvSpPr>
        <p:spPr>
          <a:xfrm rot="0">
            <a:off x="1864692" y="4861858"/>
            <a:ext cx="1477527" cy="1040505"/>
          </a:xfrm>
          <a:prstGeom prst="rect">
            <a:avLst/>
          </a:prstGeom>
        </p:spPr>
        <p:txBody>
          <a:bodyPr anchor="t" rtlCol="false" tIns="0" lIns="0" bIns="0" rIns="0">
            <a:spAutoFit/>
          </a:bodyPr>
          <a:lstStyle/>
          <a:p>
            <a:pPr algn="l" marL="0" indent="0" lvl="0">
              <a:lnSpc>
                <a:spcPts val="7742"/>
              </a:lnSpc>
              <a:spcBef>
                <a:spcPct val="0"/>
              </a:spcBef>
            </a:pPr>
            <a:r>
              <a:rPr lang="en-US" sz="8065" spc="-774" strike="noStrike" u="none">
                <a:solidFill>
                  <a:srgbClr val="FFFFFF"/>
                </a:solidFill>
                <a:latin typeface="Public Sans"/>
                <a:ea typeface="Public Sans"/>
                <a:cs typeface="Public Sans"/>
                <a:sym typeface="Public Sans"/>
              </a:rPr>
              <a:t>03.</a:t>
            </a:r>
          </a:p>
        </p:txBody>
      </p:sp>
      <p:sp>
        <p:nvSpPr>
          <p:cNvPr name="TextBox 22" id="22"/>
          <p:cNvSpPr txBox="true"/>
          <p:nvPr/>
        </p:nvSpPr>
        <p:spPr>
          <a:xfrm rot="0">
            <a:off x="3327164" y="4964204"/>
            <a:ext cx="5006887" cy="452774"/>
          </a:xfrm>
          <a:prstGeom prst="rect">
            <a:avLst/>
          </a:prstGeom>
        </p:spPr>
        <p:txBody>
          <a:bodyPr anchor="t" rtlCol="false" tIns="0" lIns="0" bIns="0" rIns="0">
            <a:spAutoFit/>
          </a:bodyPr>
          <a:lstStyle/>
          <a:p>
            <a:pPr algn="l" marL="0" indent="0" lvl="0">
              <a:lnSpc>
                <a:spcPts val="3828"/>
              </a:lnSpc>
              <a:spcBef>
                <a:spcPct val="0"/>
              </a:spcBef>
            </a:pPr>
            <a:r>
              <a:rPr lang="en-US" sz="2348">
                <a:solidFill>
                  <a:srgbClr val="000000"/>
                </a:solidFill>
                <a:latin typeface="Sanchez"/>
                <a:ea typeface="Sanchez"/>
                <a:cs typeface="Sanchez"/>
                <a:sym typeface="Sanchez"/>
              </a:rPr>
              <a:t>Inconsist</a:t>
            </a:r>
            <a:r>
              <a:rPr lang="en-US" sz="2348" strike="noStrike" u="none">
                <a:solidFill>
                  <a:srgbClr val="000000"/>
                </a:solidFill>
                <a:latin typeface="Sanchez"/>
                <a:ea typeface="Sanchez"/>
                <a:cs typeface="Sanchez"/>
                <a:sym typeface="Sanchez"/>
              </a:rPr>
              <a:t>ent &amp; Unstructured Data</a:t>
            </a:r>
          </a:p>
        </p:txBody>
      </p:sp>
      <p:sp>
        <p:nvSpPr>
          <p:cNvPr name="TextBox 23" id="23"/>
          <p:cNvSpPr txBox="true"/>
          <p:nvPr/>
        </p:nvSpPr>
        <p:spPr>
          <a:xfrm rot="0">
            <a:off x="2084259" y="2991357"/>
            <a:ext cx="1477527" cy="1040505"/>
          </a:xfrm>
          <a:prstGeom prst="rect">
            <a:avLst/>
          </a:prstGeom>
        </p:spPr>
        <p:txBody>
          <a:bodyPr anchor="t" rtlCol="false" tIns="0" lIns="0" bIns="0" rIns="0">
            <a:spAutoFit/>
          </a:bodyPr>
          <a:lstStyle/>
          <a:p>
            <a:pPr algn="l" marL="0" indent="0" lvl="0">
              <a:lnSpc>
                <a:spcPts val="7742"/>
              </a:lnSpc>
              <a:spcBef>
                <a:spcPct val="0"/>
              </a:spcBef>
            </a:pPr>
            <a:r>
              <a:rPr lang="en-US" sz="8065" spc="-774" strike="noStrike" u="none">
                <a:solidFill>
                  <a:srgbClr val="FFFFFF"/>
                </a:solidFill>
                <a:latin typeface="Public Sans"/>
                <a:ea typeface="Public Sans"/>
                <a:cs typeface="Public Sans"/>
                <a:sym typeface="Public Sans"/>
              </a:rPr>
              <a:t>01.</a:t>
            </a:r>
          </a:p>
        </p:txBody>
      </p:sp>
      <p:sp>
        <p:nvSpPr>
          <p:cNvPr name="TextBox 24" id="24"/>
          <p:cNvSpPr txBox="true"/>
          <p:nvPr/>
        </p:nvSpPr>
        <p:spPr>
          <a:xfrm rot="0">
            <a:off x="3327164" y="2810718"/>
            <a:ext cx="5037985" cy="877335"/>
          </a:xfrm>
          <a:prstGeom prst="rect">
            <a:avLst/>
          </a:prstGeom>
        </p:spPr>
        <p:txBody>
          <a:bodyPr anchor="t" rtlCol="false" tIns="0" lIns="0" bIns="0" rIns="0">
            <a:spAutoFit/>
          </a:bodyPr>
          <a:lstStyle/>
          <a:p>
            <a:pPr algn="l" marL="0" indent="0" lvl="0">
              <a:lnSpc>
                <a:spcPts val="3665"/>
              </a:lnSpc>
              <a:spcBef>
                <a:spcPct val="0"/>
              </a:spcBef>
            </a:pPr>
            <a:r>
              <a:rPr lang="en-US" sz="2248">
                <a:solidFill>
                  <a:srgbClr val="000000"/>
                </a:solidFill>
                <a:latin typeface="Sanchez"/>
                <a:ea typeface="Sanchez"/>
                <a:cs typeface="Sanchez"/>
                <a:sym typeface="Sanchez"/>
              </a:rPr>
              <a:t>M</a:t>
            </a:r>
            <a:r>
              <a:rPr lang="en-US" sz="2248" strike="noStrike" u="none">
                <a:solidFill>
                  <a:srgbClr val="000000"/>
                </a:solidFill>
                <a:latin typeface="Sanchez"/>
                <a:ea typeface="Sanchez"/>
                <a:cs typeface="Sanchez"/>
                <a:sym typeface="Sanchez"/>
              </a:rPr>
              <a:t>anual &amp; Inefficient Risk Assessment</a:t>
            </a:r>
          </a:p>
        </p:txBody>
      </p:sp>
      <p:grpSp>
        <p:nvGrpSpPr>
          <p:cNvPr name="Group 25" id="25"/>
          <p:cNvGrpSpPr/>
          <p:nvPr/>
        </p:nvGrpSpPr>
        <p:grpSpPr>
          <a:xfrm rot="0">
            <a:off x="9213504" y="2564003"/>
            <a:ext cx="6958778" cy="1366248"/>
            <a:chOff x="0" y="0"/>
            <a:chExt cx="2690840" cy="528305"/>
          </a:xfrm>
        </p:grpSpPr>
        <p:sp>
          <p:nvSpPr>
            <p:cNvPr name="Freeform 26" id="26"/>
            <p:cNvSpPr/>
            <p:nvPr/>
          </p:nvSpPr>
          <p:spPr>
            <a:xfrm flipH="false" flipV="false" rot="0">
              <a:off x="0" y="0"/>
              <a:ext cx="2690840" cy="528305"/>
            </a:xfrm>
            <a:custGeom>
              <a:avLst/>
              <a:gdLst/>
              <a:ahLst/>
              <a:cxnLst/>
              <a:rect r="r" b="b" t="t" l="l"/>
              <a:pathLst>
                <a:path h="528305" w="2690840">
                  <a:moveTo>
                    <a:pt x="16688" y="0"/>
                  </a:moveTo>
                  <a:lnTo>
                    <a:pt x="2674152" y="0"/>
                  </a:lnTo>
                  <a:cubicBezTo>
                    <a:pt x="2678578" y="0"/>
                    <a:pt x="2682823" y="1758"/>
                    <a:pt x="2685952" y="4888"/>
                  </a:cubicBezTo>
                  <a:cubicBezTo>
                    <a:pt x="2689082" y="8017"/>
                    <a:pt x="2690840" y="12262"/>
                    <a:pt x="2690840" y="16688"/>
                  </a:cubicBezTo>
                  <a:lnTo>
                    <a:pt x="2690840" y="511617"/>
                  </a:lnTo>
                  <a:cubicBezTo>
                    <a:pt x="2690840" y="516043"/>
                    <a:pt x="2689082" y="520287"/>
                    <a:pt x="2685952" y="523417"/>
                  </a:cubicBezTo>
                  <a:cubicBezTo>
                    <a:pt x="2682823" y="526546"/>
                    <a:pt x="2678578" y="528305"/>
                    <a:pt x="2674152" y="528305"/>
                  </a:cubicBezTo>
                  <a:lnTo>
                    <a:pt x="16688" y="528305"/>
                  </a:lnTo>
                  <a:cubicBezTo>
                    <a:pt x="12262" y="528305"/>
                    <a:pt x="8017" y="526546"/>
                    <a:pt x="4888" y="523417"/>
                  </a:cubicBezTo>
                  <a:cubicBezTo>
                    <a:pt x="1758" y="520287"/>
                    <a:pt x="0" y="516043"/>
                    <a:pt x="0" y="511617"/>
                  </a:cubicBezTo>
                  <a:lnTo>
                    <a:pt x="0" y="16688"/>
                  </a:lnTo>
                  <a:cubicBezTo>
                    <a:pt x="0" y="12262"/>
                    <a:pt x="1758" y="8017"/>
                    <a:pt x="4888" y="4888"/>
                  </a:cubicBezTo>
                  <a:cubicBezTo>
                    <a:pt x="8017" y="1758"/>
                    <a:pt x="12262" y="0"/>
                    <a:pt x="16688" y="0"/>
                  </a:cubicBezTo>
                  <a:close/>
                </a:path>
              </a:pathLst>
            </a:custGeom>
            <a:solidFill>
              <a:srgbClr val="9B9B87"/>
            </a:solidFill>
            <a:ln w="9525" cap="sq">
              <a:solidFill>
                <a:srgbClr val="FFFFFF"/>
              </a:solidFill>
              <a:prstDash val="solid"/>
              <a:miter/>
            </a:ln>
          </p:spPr>
        </p:sp>
        <p:sp>
          <p:nvSpPr>
            <p:cNvPr name="TextBox 27" id="27"/>
            <p:cNvSpPr txBox="true"/>
            <p:nvPr/>
          </p:nvSpPr>
          <p:spPr>
            <a:xfrm>
              <a:off x="0" y="-38100"/>
              <a:ext cx="2690840" cy="566405"/>
            </a:xfrm>
            <a:prstGeom prst="rect">
              <a:avLst/>
            </a:prstGeom>
          </p:spPr>
          <p:txBody>
            <a:bodyPr anchor="ctr" rtlCol="false" tIns="50800" lIns="50800" bIns="50800" rIns="50800"/>
            <a:lstStyle/>
            <a:p>
              <a:pPr algn="ctr">
                <a:lnSpc>
                  <a:spcPts val="2659"/>
                </a:lnSpc>
                <a:spcBef>
                  <a:spcPct val="0"/>
                </a:spcBef>
              </a:pPr>
            </a:p>
          </p:txBody>
        </p:sp>
      </p:grpSp>
      <p:grpSp>
        <p:nvGrpSpPr>
          <p:cNvPr name="Group 28" id="28"/>
          <p:cNvGrpSpPr/>
          <p:nvPr/>
        </p:nvGrpSpPr>
        <p:grpSpPr>
          <a:xfrm rot="0">
            <a:off x="9213504" y="4504421"/>
            <a:ext cx="6958778" cy="1490702"/>
            <a:chOff x="0" y="0"/>
            <a:chExt cx="2690840" cy="576429"/>
          </a:xfrm>
        </p:grpSpPr>
        <p:sp>
          <p:nvSpPr>
            <p:cNvPr name="Freeform 29" id="29"/>
            <p:cNvSpPr/>
            <p:nvPr/>
          </p:nvSpPr>
          <p:spPr>
            <a:xfrm flipH="false" flipV="false" rot="0">
              <a:off x="0" y="0"/>
              <a:ext cx="2690840" cy="576429"/>
            </a:xfrm>
            <a:custGeom>
              <a:avLst/>
              <a:gdLst/>
              <a:ahLst/>
              <a:cxnLst/>
              <a:rect r="r" b="b" t="t" l="l"/>
              <a:pathLst>
                <a:path h="576429" w="2690840">
                  <a:moveTo>
                    <a:pt x="16688" y="0"/>
                  </a:moveTo>
                  <a:lnTo>
                    <a:pt x="2674152" y="0"/>
                  </a:lnTo>
                  <a:cubicBezTo>
                    <a:pt x="2678578" y="0"/>
                    <a:pt x="2682823" y="1758"/>
                    <a:pt x="2685952" y="4888"/>
                  </a:cubicBezTo>
                  <a:cubicBezTo>
                    <a:pt x="2689082" y="8017"/>
                    <a:pt x="2690840" y="12262"/>
                    <a:pt x="2690840" y="16688"/>
                  </a:cubicBezTo>
                  <a:lnTo>
                    <a:pt x="2690840" y="559741"/>
                  </a:lnTo>
                  <a:cubicBezTo>
                    <a:pt x="2690840" y="564167"/>
                    <a:pt x="2689082" y="568412"/>
                    <a:pt x="2685952" y="571541"/>
                  </a:cubicBezTo>
                  <a:cubicBezTo>
                    <a:pt x="2682823" y="574671"/>
                    <a:pt x="2678578" y="576429"/>
                    <a:pt x="2674152" y="576429"/>
                  </a:cubicBezTo>
                  <a:lnTo>
                    <a:pt x="16688" y="576429"/>
                  </a:lnTo>
                  <a:cubicBezTo>
                    <a:pt x="12262" y="576429"/>
                    <a:pt x="8017" y="574671"/>
                    <a:pt x="4888" y="571541"/>
                  </a:cubicBezTo>
                  <a:cubicBezTo>
                    <a:pt x="1758" y="568412"/>
                    <a:pt x="0" y="564167"/>
                    <a:pt x="0" y="559741"/>
                  </a:cubicBezTo>
                  <a:lnTo>
                    <a:pt x="0" y="16688"/>
                  </a:lnTo>
                  <a:cubicBezTo>
                    <a:pt x="0" y="12262"/>
                    <a:pt x="1758" y="8017"/>
                    <a:pt x="4888" y="4888"/>
                  </a:cubicBezTo>
                  <a:cubicBezTo>
                    <a:pt x="8017" y="1758"/>
                    <a:pt x="12262" y="0"/>
                    <a:pt x="16688" y="0"/>
                  </a:cubicBezTo>
                  <a:close/>
                </a:path>
              </a:pathLst>
            </a:custGeom>
            <a:solidFill>
              <a:srgbClr val="9B9B87"/>
            </a:solidFill>
            <a:ln w="9525" cap="sq">
              <a:solidFill>
                <a:srgbClr val="FFFFFF"/>
              </a:solidFill>
              <a:prstDash val="solid"/>
              <a:miter/>
            </a:ln>
          </p:spPr>
        </p:sp>
        <p:sp>
          <p:nvSpPr>
            <p:cNvPr name="TextBox 30" id="30"/>
            <p:cNvSpPr txBox="true"/>
            <p:nvPr/>
          </p:nvSpPr>
          <p:spPr>
            <a:xfrm>
              <a:off x="0" y="-38100"/>
              <a:ext cx="2690840" cy="614529"/>
            </a:xfrm>
            <a:prstGeom prst="rect">
              <a:avLst/>
            </a:prstGeom>
          </p:spPr>
          <p:txBody>
            <a:bodyPr anchor="ctr" rtlCol="false" tIns="50800" lIns="50800" bIns="50800" rIns="50800"/>
            <a:lstStyle/>
            <a:p>
              <a:pPr algn="ctr">
                <a:lnSpc>
                  <a:spcPts val="2659"/>
                </a:lnSpc>
                <a:spcBef>
                  <a:spcPct val="0"/>
                </a:spcBef>
              </a:pPr>
            </a:p>
          </p:txBody>
        </p:sp>
      </p:grpSp>
      <p:sp>
        <p:nvSpPr>
          <p:cNvPr name="TextBox 31" id="31"/>
          <p:cNvSpPr txBox="true"/>
          <p:nvPr/>
        </p:nvSpPr>
        <p:spPr>
          <a:xfrm rot="0">
            <a:off x="9654708" y="4861858"/>
            <a:ext cx="1477527" cy="1040505"/>
          </a:xfrm>
          <a:prstGeom prst="rect">
            <a:avLst/>
          </a:prstGeom>
        </p:spPr>
        <p:txBody>
          <a:bodyPr anchor="t" rtlCol="false" tIns="0" lIns="0" bIns="0" rIns="0">
            <a:spAutoFit/>
          </a:bodyPr>
          <a:lstStyle/>
          <a:p>
            <a:pPr algn="l" marL="0" indent="0" lvl="0">
              <a:lnSpc>
                <a:spcPts val="7742"/>
              </a:lnSpc>
              <a:spcBef>
                <a:spcPct val="0"/>
              </a:spcBef>
            </a:pPr>
            <a:r>
              <a:rPr lang="en-US" sz="8065" spc="-774" strike="noStrike" u="none">
                <a:solidFill>
                  <a:srgbClr val="FFFFFF"/>
                </a:solidFill>
                <a:latin typeface="Public Sans"/>
                <a:ea typeface="Public Sans"/>
                <a:cs typeface="Public Sans"/>
                <a:sym typeface="Public Sans"/>
              </a:rPr>
              <a:t>04.</a:t>
            </a:r>
          </a:p>
        </p:txBody>
      </p:sp>
      <p:sp>
        <p:nvSpPr>
          <p:cNvPr name="TextBox 32" id="32"/>
          <p:cNvSpPr txBox="true"/>
          <p:nvPr/>
        </p:nvSpPr>
        <p:spPr>
          <a:xfrm rot="0">
            <a:off x="11132235" y="4996843"/>
            <a:ext cx="3934744" cy="420135"/>
          </a:xfrm>
          <a:prstGeom prst="rect">
            <a:avLst/>
          </a:prstGeom>
        </p:spPr>
        <p:txBody>
          <a:bodyPr anchor="t" rtlCol="false" tIns="0" lIns="0" bIns="0" rIns="0">
            <a:spAutoFit/>
          </a:bodyPr>
          <a:lstStyle/>
          <a:p>
            <a:pPr algn="l" marL="0" indent="0" lvl="0">
              <a:lnSpc>
                <a:spcPts val="3665"/>
              </a:lnSpc>
              <a:spcBef>
                <a:spcPct val="0"/>
              </a:spcBef>
            </a:pPr>
            <a:r>
              <a:rPr lang="en-US" sz="2248">
                <a:solidFill>
                  <a:srgbClr val="000000"/>
                </a:solidFill>
                <a:latin typeface="Sanchez"/>
                <a:ea typeface="Sanchez"/>
                <a:cs typeface="Sanchez"/>
                <a:sym typeface="Sanchez"/>
              </a:rPr>
              <a:t> Complex F</a:t>
            </a:r>
            <a:r>
              <a:rPr lang="en-US" sz="2248" strike="noStrike" u="none">
                <a:solidFill>
                  <a:srgbClr val="000000"/>
                </a:solidFill>
                <a:latin typeface="Sanchez"/>
                <a:ea typeface="Sanchez"/>
                <a:cs typeface="Sanchez"/>
                <a:sym typeface="Sanchez"/>
              </a:rPr>
              <a:t>raud Detection</a:t>
            </a:r>
          </a:p>
        </p:txBody>
      </p:sp>
      <p:sp>
        <p:nvSpPr>
          <p:cNvPr name="TextBox 33" id="33"/>
          <p:cNvSpPr txBox="true"/>
          <p:nvPr/>
        </p:nvSpPr>
        <p:spPr>
          <a:xfrm rot="0">
            <a:off x="9464178" y="2991357"/>
            <a:ext cx="1477527" cy="1040505"/>
          </a:xfrm>
          <a:prstGeom prst="rect">
            <a:avLst/>
          </a:prstGeom>
        </p:spPr>
        <p:txBody>
          <a:bodyPr anchor="t" rtlCol="false" tIns="0" lIns="0" bIns="0" rIns="0">
            <a:spAutoFit/>
          </a:bodyPr>
          <a:lstStyle/>
          <a:p>
            <a:pPr algn="l" marL="0" indent="0" lvl="0">
              <a:lnSpc>
                <a:spcPts val="7742"/>
              </a:lnSpc>
              <a:spcBef>
                <a:spcPct val="0"/>
              </a:spcBef>
            </a:pPr>
            <a:r>
              <a:rPr lang="en-US" sz="8065" spc="-774" strike="noStrike" u="none">
                <a:solidFill>
                  <a:srgbClr val="FFFFFF"/>
                </a:solidFill>
                <a:latin typeface="Public Sans"/>
                <a:ea typeface="Public Sans"/>
                <a:cs typeface="Public Sans"/>
                <a:sym typeface="Public Sans"/>
              </a:rPr>
              <a:t>02.</a:t>
            </a:r>
          </a:p>
        </p:txBody>
      </p:sp>
      <p:sp>
        <p:nvSpPr>
          <p:cNvPr name="TextBox 34" id="34"/>
          <p:cNvSpPr txBox="true"/>
          <p:nvPr/>
        </p:nvSpPr>
        <p:spPr>
          <a:xfrm rot="0">
            <a:off x="10941706" y="2963706"/>
            <a:ext cx="5037985" cy="452774"/>
          </a:xfrm>
          <a:prstGeom prst="rect">
            <a:avLst/>
          </a:prstGeom>
        </p:spPr>
        <p:txBody>
          <a:bodyPr anchor="t" rtlCol="false" tIns="0" lIns="0" bIns="0" rIns="0">
            <a:spAutoFit/>
          </a:bodyPr>
          <a:lstStyle/>
          <a:p>
            <a:pPr algn="l" marL="0" indent="0" lvl="0">
              <a:lnSpc>
                <a:spcPts val="3828"/>
              </a:lnSpc>
              <a:spcBef>
                <a:spcPct val="0"/>
              </a:spcBef>
            </a:pPr>
            <a:r>
              <a:rPr lang="en-US" sz="2348">
                <a:solidFill>
                  <a:srgbClr val="000000"/>
                </a:solidFill>
                <a:latin typeface="Sanchez"/>
                <a:ea typeface="Sanchez"/>
                <a:cs typeface="Sanchez"/>
                <a:sym typeface="Sanchez"/>
              </a:rPr>
              <a:t>Fr</a:t>
            </a:r>
            <a:r>
              <a:rPr lang="en-US" sz="2348" strike="noStrike" u="none">
                <a:solidFill>
                  <a:srgbClr val="000000"/>
                </a:solidFill>
                <a:latin typeface="Sanchez"/>
                <a:ea typeface="Sanchez"/>
                <a:cs typeface="Sanchez"/>
                <a:sym typeface="Sanchez"/>
              </a:rPr>
              <a:t>agmented Data Sources</a:t>
            </a:r>
          </a:p>
        </p:txBody>
      </p:sp>
      <p:grpSp>
        <p:nvGrpSpPr>
          <p:cNvPr name="Group 35" id="35"/>
          <p:cNvGrpSpPr/>
          <p:nvPr/>
        </p:nvGrpSpPr>
        <p:grpSpPr>
          <a:xfrm rot="0">
            <a:off x="1604659" y="6642824"/>
            <a:ext cx="6958778" cy="1366248"/>
            <a:chOff x="0" y="0"/>
            <a:chExt cx="2690840" cy="528305"/>
          </a:xfrm>
        </p:grpSpPr>
        <p:sp>
          <p:nvSpPr>
            <p:cNvPr name="Freeform 36" id="36"/>
            <p:cNvSpPr/>
            <p:nvPr/>
          </p:nvSpPr>
          <p:spPr>
            <a:xfrm flipH="false" flipV="false" rot="0">
              <a:off x="0" y="0"/>
              <a:ext cx="2690840" cy="528305"/>
            </a:xfrm>
            <a:custGeom>
              <a:avLst/>
              <a:gdLst/>
              <a:ahLst/>
              <a:cxnLst/>
              <a:rect r="r" b="b" t="t" l="l"/>
              <a:pathLst>
                <a:path h="528305" w="2690840">
                  <a:moveTo>
                    <a:pt x="16688" y="0"/>
                  </a:moveTo>
                  <a:lnTo>
                    <a:pt x="2674152" y="0"/>
                  </a:lnTo>
                  <a:cubicBezTo>
                    <a:pt x="2678578" y="0"/>
                    <a:pt x="2682823" y="1758"/>
                    <a:pt x="2685952" y="4888"/>
                  </a:cubicBezTo>
                  <a:cubicBezTo>
                    <a:pt x="2689082" y="8017"/>
                    <a:pt x="2690840" y="12262"/>
                    <a:pt x="2690840" y="16688"/>
                  </a:cubicBezTo>
                  <a:lnTo>
                    <a:pt x="2690840" y="511617"/>
                  </a:lnTo>
                  <a:cubicBezTo>
                    <a:pt x="2690840" y="516043"/>
                    <a:pt x="2689082" y="520287"/>
                    <a:pt x="2685952" y="523417"/>
                  </a:cubicBezTo>
                  <a:cubicBezTo>
                    <a:pt x="2682823" y="526546"/>
                    <a:pt x="2678578" y="528305"/>
                    <a:pt x="2674152" y="528305"/>
                  </a:cubicBezTo>
                  <a:lnTo>
                    <a:pt x="16688" y="528305"/>
                  </a:lnTo>
                  <a:cubicBezTo>
                    <a:pt x="12262" y="528305"/>
                    <a:pt x="8017" y="526546"/>
                    <a:pt x="4888" y="523417"/>
                  </a:cubicBezTo>
                  <a:cubicBezTo>
                    <a:pt x="1758" y="520287"/>
                    <a:pt x="0" y="516043"/>
                    <a:pt x="0" y="511617"/>
                  </a:cubicBezTo>
                  <a:lnTo>
                    <a:pt x="0" y="16688"/>
                  </a:lnTo>
                  <a:cubicBezTo>
                    <a:pt x="0" y="12262"/>
                    <a:pt x="1758" y="8017"/>
                    <a:pt x="4888" y="4888"/>
                  </a:cubicBezTo>
                  <a:cubicBezTo>
                    <a:pt x="8017" y="1758"/>
                    <a:pt x="12262" y="0"/>
                    <a:pt x="16688" y="0"/>
                  </a:cubicBezTo>
                  <a:close/>
                </a:path>
              </a:pathLst>
            </a:custGeom>
            <a:solidFill>
              <a:srgbClr val="9B9B87"/>
            </a:solidFill>
            <a:ln w="9525" cap="sq">
              <a:solidFill>
                <a:srgbClr val="FFFFFF"/>
              </a:solidFill>
              <a:prstDash val="solid"/>
              <a:miter/>
            </a:ln>
          </p:spPr>
        </p:sp>
        <p:sp>
          <p:nvSpPr>
            <p:cNvPr name="TextBox 37" id="37"/>
            <p:cNvSpPr txBox="true"/>
            <p:nvPr/>
          </p:nvSpPr>
          <p:spPr>
            <a:xfrm>
              <a:off x="0" y="-38100"/>
              <a:ext cx="2690840" cy="566405"/>
            </a:xfrm>
            <a:prstGeom prst="rect">
              <a:avLst/>
            </a:prstGeom>
          </p:spPr>
          <p:txBody>
            <a:bodyPr anchor="ctr" rtlCol="false" tIns="50800" lIns="50800" bIns="50800" rIns="50800"/>
            <a:lstStyle/>
            <a:p>
              <a:pPr algn="ctr">
                <a:lnSpc>
                  <a:spcPts val="2659"/>
                </a:lnSpc>
                <a:spcBef>
                  <a:spcPct val="0"/>
                </a:spcBef>
              </a:pPr>
            </a:p>
          </p:txBody>
        </p:sp>
      </p:grpSp>
      <p:grpSp>
        <p:nvGrpSpPr>
          <p:cNvPr name="Group 38" id="38"/>
          <p:cNvGrpSpPr/>
          <p:nvPr/>
        </p:nvGrpSpPr>
        <p:grpSpPr>
          <a:xfrm rot="0">
            <a:off x="9213504" y="6595199"/>
            <a:ext cx="6958778" cy="1490702"/>
            <a:chOff x="0" y="0"/>
            <a:chExt cx="2690840" cy="576429"/>
          </a:xfrm>
        </p:grpSpPr>
        <p:sp>
          <p:nvSpPr>
            <p:cNvPr name="Freeform 39" id="39"/>
            <p:cNvSpPr/>
            <p:nvPr/>
          </p:nvSpPr>
          <p:spPr>
            <a:xfrm flipH="false" flipV="false" rot="0">
              <a:off x="0" y="0"/>
              <a:ext cx="2690840" cy="576429"/>
            </a:xfrm>
            <a:custGeom>
              <a:avLst/>
              <a:gdLst/>
              <a:ahLst/>
              <a:cxnLst/>
              <a:rect r="r" b="b" t="t" l="l"/>
              <a:pathLst>
                <a:path h="576429" w="2690840">
                  <a:moveTo>
                    <a:pt x="16688" y="0"/>
                  </a:moveTo>
                  <a:lnTo>
                    <a:pt x="2674152" y="0"/>
                  </a:lnTo>
                  <a:cubicBezTo>
                    <a:pt x="2678578" y="0"/>
                    <a:pt x="2682823" y="1758"/>
                    <a:pt x="2685952" y="4888"/>
                  </a:cubicBezTo>
                  <a:cubicBezTo>
                    <a:pt x="2689082" y="8017"/>
                    <a:pt x="2690840" y="12262"/>
                    <a:pt x="2690840" y="16688"/>
                  </a:cubicBezTo>
                  <a:lnTo>
                    <a:pt x="2690840" y="559741"/>
                  </a:lnTo>
                  <a:cubicBezTo>
                    <a:pt x="2690840" y="564167"/>
                    <a:pt x="2689082" y="568412"/>
                    <a:pt x="2685952" y="571541"/>
                  </a:cubicBezTo>
                  <a:cubicBezTo>
                    <a:pt x="2682823" y="574671"/>
                    <a:pt x="2678578" y="576429"/>
                    <a:pt x="2674152" y="576429"/>
                  </a:cubicBezTo>
                  <a:lnTo>
                    <a:pt x="16688" y="576429"/>
                  </a:lnTo>
                  <a:cubicBezTo>
                    <a:pt x="12262" y="576429"/>
                    <a:pt x="8017" y="574671"/>
                    <a:pt x="4888" y="571541"/>
                  </a:cubicBezTo>
                  <a:cubicBezTo>
                    <a:pt x="1758" y="568412"/>
                    <a:pt x="0" y="564167"/>
                    <a:pt x="0" y="559741"/>
                  </a:cubicBezTo>
                  <a:lnTo>
                    <a:pt x="0" y="16688"/>
                  </a:lnTo>
                  <a:cubicBezTo>
                    <a:pt x="0" y="12262"/>
                    <a:pt x="1758" y="8017"/>
                    <a:pt x="4888" y="4888"/>
                  </a:cubicBezTo>
                  <a:cubicBezTo>
                    <a:pt x="8017" y="1758"/>
                    <a:pt x="12262" y="0"/>
                    <a:pt x="16688" y="0"/>
                  </a:cubicBezTo>
                  <a:close/>
                </a:path>
              </a:pathLst>
            </a:custGeom>
            <a:solidFill>
              <a:srgbClr val="9B9B87"/>
            </a:solidFill>
            <a:ln w="9525" cap="sq">
              <a:solidFill>
                <a:srgbClr val="FFFFFF"/>
              </a:solidFill>
              <a:prstDash val="solid"/>
              <a:miter/>
            </a:ln>
          </p:spPr>
        </p:sp>
        <p:sp>
          <p:nvSpPr>
            <p:cNvPr name="TextBox 40" id="40"/>
            <p:cNvSpPr txBox="true"/>
            <p:nvPr/>
          </p:nvSpPr>
          <p:spPr>
            <a:xfrm>
              <a:off x="0" y="-38100"/>
              <a:ext cx="2690840" cy="614529"/>
            </a:xfrm>
            <a:prstGeom prst="rect">
              <a:avLst/>
            </a:prstGeom>
          </p:spPr>
          <p:txBody>
            <a:bodyPr anchor="ctr" rtlCol="false" tIns="50800" lIns="50800" bIns="50800" rIns="50800"/>
            <a:lstStyle/>
            <a:p>
              <a:pPr algn="ctr">
                <a:lnSpc>
                  <a:spcPts val="2659"/>
                </a:lnSpc>
                <a:spcBef>
                  <a:spcPct val="0"/>
                </a:spcBef>
              </a:pPr>
            </a:p>
          </p:txBody>
        </p:sp>
      </p:grpSp>
      <p:sp>
        <p:nvSpPr>
          <p:cNvPr name="TextBox 41" id="41"/>
          <p:cNvSpPr txBox="true"/>
          <p:nvPr/>
        </p:nvSpPr>
        <p:spPr>
          <a:xfrm rot="0">
            <a:off x="9619775" y="7009399"/>
            <a:ext cx="1477527" cy="1040505"/>
          </a:xfrm>
          <a:prstGeom prst="rect">
            <a:avLst/>
          </a:prstGeom>
        </p:spPr>
        <p:txBody>
          <a:bodyPr anchor="t" rtlCol="false" tIns="0" lIns="0" bIns="0" rIns="0">
            <a:spAutoFit/>
          </a:bodyPr>
          <a:lstStyle/>
          <a:p>
            <a:pPr algn="l" marL="0" indent="0" lvl="0">
              <a:lnSpc>
                <a:spcPts val="7742"/>
              </a:lnSpc>
              <a:spcBef>
                <a:spcPct val="0"/>
              </a:spcBef>
            </a:pPr>
            <a:r>
              <a:rPr lang="en-US" sz="8065" spc="-774" strike="noStrike" u="none">
                <a:solidFill>
                  <a:srgbClr val="FFFFFF"/>
                </a:solidFill>
                <a:latin typeface="Public Sans"/>
                <a:ea typeface="Public Sans"/>
                <a:cs typeface="Public Sans"/>
                <a:sym typeface="Public Sans"/>
              </a:rPr>
              <a:t>06.</a:t>
            </a:r>
          </a:p>
        </p:txBody>
      </p:sp>
      <p:sp>
        <p:nvSpPr>
          <p:cNvPr name="TextBox 42" id="42"/>
          <p:cNvSpPr txBox="true"/>
          <p:nvPr/>
        </p:nvSpPr>
        <p:spPr>
          <a:xfrm rot="0">
            <a:off x="11287832" y="6859020"/>
            <a:ext cx="4240126" cy="877335"/>
          </a:xfrm>
          <a:prstGeom prst="rect">
            <a:avLst/>
          </a:prstGeom>
        </p:spPr>
        <p:txBody>
          <a:bodyPr anchor="t" rtlCol="false" tIns="0" lIns="0" bIns="0" rIns="0">
            <a:spAutoFit/>
          </a:bodyPr>
          <a:lstStyle/>
          <a:p>
            <a:pPr algn="l" marL="0" indent="0" lvl="0">
              <a:lnSpc>
                <a:spcPts val="3665"/>
              </a:lnSpc>
              <a:spcBef>
                <a:spcPct val="0"/>
              </a:spcBef>
            </a:pPr>
            <a:r>
              <a:rPr lang="en-US" sz="2248">
                <a:solidFill>
                  <a:srgbClr val="000000"/>
                </a:solidFill>
                <a:latin typeface="Sanchez"/>
                <a:ea typeface="Sanchez"/>
                <a:cs typeface="Sanchez"/>
                <a:sym typeface="Sanchez"/>
              </a:rPr>
              <a:t>Lack of T</a:t>
            </a:r>
            <a:r>
              <a:rPr lang="en-US" sz="2248" strike="noStrike" u="none">
                <a:solidFill>
                  <a:srgbClr val="000000"/>
                </a:solidFill>
                <a:latin typeface="Sanchez"/>
                <a:ea typeface="Sanchez"/>
                <a:cs typeface="Sanchez"/>
                <a:sym typeface="Sanchez"/>
              </a:rPr>
              <a:t>ransparency in Risk Scoring</a:t>
            </a:r>
          </a:p>
        </p:txBody>
      </p:sp>
      <p:sp>
        <p:nvSpPr>
          <p:cNvPr name="TextBox 43" id="43"/>
          <p:cNvSpPr txBox="true"/>
          <p:nvPr/>
        </p:nvSpPr>
        <p:spPr>
          <a:xfrm rot="0">
            <a:off x="1864692" y="6995249"/>
            <a:ext cx="1477527" cy="1040505"/>
          </a:xfrm>
          <a:prstGeom prst="rect">
            <a:avLst/>
          </a:prstGeom>
        </p:spPr>
        <p:txBody>
          <a:bodyPr anchor="t" rtlCol="false" tIns="0" lIns="0" bIns="0" rIns="0">
            <a:spAutoFit/>
          </a:bodyPr>
          <a:lstStyle/>
          <a:p>
            <a:pPr algn="l" marL="0" indent="0" lvl="0">
              <a:lnSpc>
                <a:spcPts val="7742"/>
              </a:lnSpc>
              <a:spcBef>
                <a:spcPct val="0"/>
              </a:spcBef>
            </a:pPr>
            <a:r>
              <a:rPr lang="en-US" sz="8065" spc="-774" strike="noStrike" u="none">
                <a:solidFill>
                  <a:srgbClr val="FFFFFF"/>
                </a:solidFill>
                <a:latin typeface="Public Sans"/>
                <a:ea typeface="Public Sans"/>
                <a:cs typeface="Public Sans"/>
                <a:sym typeface="Public Sans"/>
              </a:rPr>
              <a:t>05.</a:t>
            </a:r>
          </a:p>
        </p:txBody>
      </p:sp>
      <p:sp>
        <p:nvSpPr>
          <p:cNvPr name="TextBox 44" id="44"/>
          <p:cNvSpPr txBox="true"/>
          <p:nvPr/>
        </p:nvSpPr>
        <p:spPr>
          <a:xfrm rot="0">
            <a:off x="3327164" y="7066654"/>
            <a:ext cx="5037985" cy="420135"/>
          </a:xfrm>
          <a:prstGeom prst="rect">
            <a:avLst/>
          </a:prstGeom>
        </p:spPr>
        <p:txBody>
          <a:bodyPr anchor="t" rtlCol="false" tIns="0" lIns="0" bIns="0" rIns="0">
            <a:spAutoFit/>
          </a:bodyPr>
          <a:lstStyle/>
          <a:p>
            <a:pPr algn="l" marL="0" indent="0" lvl="0">
              <a:lnSpc>
                <a:spcPts val="3665"/>
              </a:lnSpc>
              <a:spcBef>
                <a:spcPct val="0"/>
              </a:spcBef>
            </a:pPr>
            <a:r>
              <a:rPr lang="en-US" sz="2248">
                <a:solidFill>
                  <a:srgbClr val="000000"/>
                </a:solidFill>
                <a:latin typeface="Sanchez"/>
                <a:ea typeface="Sanchez"/>
                <a:cs typeface="Sanchez"/>
                <a:sym typeface="Sanchez"/>
              </a:rPr>
              <a:t>Reg</a:t>
            </a:r>
            <a:r>
              <a:rPr lang="en-US" sz="2248" strike="noStrike" u="none">
                <a:solidFill>
                  <a:srgbClr val="000000"/>
                </a:solidFill>
                <a:latin typeface="Sanchez"/>
                <a:ea typeface="Sanchez"/>
                <a:cs typeface="Sanchez"/>
                <a:sym typeface="Sanchez"/>
              </a:rPr>
              <a:t>ulatory &amp; API Limitations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646815" y="33339"/>
            <a:ext cx="9270885" cy="9589383"/>
          </a:xfrm>
          <a:custGeom>
            <a:avLst/>
            <a:gdLst/>
            <a:ahLst/>
            <a:cxnLst/>
            <a:rect r="r" b="b" t="t" l="l"/>
            <a:pathLst>
              <a:path h="9589383" w="9270885">
                <a:moveTo>
                  <a:pt x="0" y="0"/>
                </a:moveTo>
                <a:lnTo>
                  <a:pt x="9270885" y="0"/>
                </a:lnTo>
                <a:lnTo>
                  <a:pt x="9270885" y="9589384"/>
                </a:lnTo>
                <a:lnTo>
                  <a:pt x="0" y="9589384"/>
                </a:lnTo>
                <a:lnTo>
                  <a:pt x="0" y="0"/>
                </a:lnTo>
                <a:close/>
              </a:path>
            </a:pathLst>
          </a:custGeom>
          <a:blipFill>
            <a:blip r:embed="rId2"/>
            <a:stretch>
              <a:fillRect l="0" t="-617" r="0" b="-617"/>
            </a:stretch>
          </a:blipFill>
        </p:spPr>
      </p:sp>
      <p:sp>
        <p:nvSpPr>
          <p:cNvPr name="TextBox 3" id="3"/>
          <p:cNvSpPr txBox="true"/>
          <p:nvPr/>
        </p:nvSpPr>
        <p:spPr>
          <a:xfrm rot="0">
            <a:off x="523642" y="2216306"/>
            <a:ext cx="8424863" cy="1109661"/>
          </a:xfrm>
          <a:prstGeom prst="rect">
            <a:avLst/>
          </a:prstGeom>
        </p:spPr>
        <p:txBody>
          <a:bodyPr anchor="t" rtlCol="false" tIns="0" lIns="0" bIns="0" rIns="0">
            <a:spAutoFit/>
          </a:bodyPr>
          <a:lstStyle/>
          <a:p>
            <a:pPr algn="ctr">
              <a:lnSpc>
                <a:spcPts val="9187"/>
              </a:lnSpc>
            </a:pPr>
            <a:r>
              <a:rPr lang="en-US" b="true" sz="6562">
                <a:solidFill>
                  <a:srgbClr val="000000"/>
                </a:solidFill>
                <a:latin typeface="Rosario Bold"/>
                <a:ea typeface="Rosario Bold"/>
                <a:cs typeface="Rosario Bold"/>
                <a:sym typeface="Rosario Bold"/>
              </a:rPr>
              <a:t>ARCHITEC</a:t>
            </a:r>
            <a:r>
              <a:rPr lang="en-US" b="true" sz="6562">
                <a:solidFill>
                  <a:srgbClr val="FFFFFF"/>
                </a:solidFill>
                <a:latin typeface="Rosario Bold"/>
                <a:ea typeface="Rosario Bold"/>
                <a:cs typeface="Rosario Bold"/>
                <a:sym typeface="Rosario Bold"/>
              </a:rPr>
              <a:t>TURE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297041" y="9567782"/>
            <a:ext cx="3135301" cy="564354"/>
          </a:xfrm>
          <a:custGeom>
            <a:avLst/>
            <a:gdLst/>
            <a:ahLst/>
            <a:cxnLst/>
            <a:rect r="r" b="b" t="t" l="l"/>
            <a:pathLst>
              <a:path h="564354" w="3135301">
                <a:moveTo>
                  <a:pt x="0" y="0"/>
                </a:moveTo>
                <a:lnTo>
                  <a:pt x="3135302" y="0"/>
                </a:lnTo>
                <a:lnTo>
                  <a:pt x="3135302"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9" id="19"/>
          <p:cNvSpPr txBox="true"/>
          <p:nvPr/>
        </p:nvSpPr>
        <p:spPr>
          <a:xfrm rot="0">
            <a:off x="4931568" y="416720"/>
            <a:ext cx="8424863" cy="1109661"/>
          </a:xfrm>
          <a:prstGeom prst="rect">
            <a:avLst/>
          </a:prstGeom>
        </p:spPr>
        <p:txBody>
          <a:bodyPr anchor="t" rtlCol="false" tIns="0" lIns="0" bIns="0" rIns="0">
            <a:spAutoFit/>
          </a:bodyPr>
          <a:lstStyle/>
          <a:p>
            <a:pPr algn="ctr">
              <a:lnSpc>
                <a:spcPts val="9187"/>
              </a:lnSpc>
            </a:pPr>
            <a:r>
              <a:rPr lang="en-US" b="true" sz="6562">
                <a:solidFill>
                  <a:srgbClr val="30318B"/>
                </a:solidFill>
                <a:latin typeface="Rosario Bold"/>
                <a:ea typeface="Rosario Bold"/>
                <a:cs typeface="Rosario Bold"/>
                <a:sym typeface="Rosario Bold"/>
              </a:rPr>
              <a:t>TECH STACK USED</a:t>
            </a:r>
          </a:p>
        </p:txBody>
      </p:sp>
      <p:pic>
        <p:nvPicPr>
          <p:cNvPr name="Picture 20" id="20"/>
          <p:cNvPicPr>
            <a:picLocks noChangeAspect="true"/>
          </p:cNvPicPr>
          <p:nvPr/>
        </p:nvPicPr>
        <p:blipFill>
          <a:blip r:embed="rId12"/>
          <a:stretch>
            <a:fillRect/>
          </a:stretch>
        </p:blipFill>
        <p:spPr>
          <a:xfrm rot="0">
            <a:off x="1795440" y="672288"/>
            <a:ext cx="13497187" cy="10265008"/>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91862" y="9567782"/>
            <a:ext cx="3135301" cy="564354"/>
          </a:xfrm>
          <a:custGeom>
            <a:avLst/>
            <a:gdLst/>
            <a:ahLst/>
            <a:cxnLst/>
            <a:rect r="r" b="b" t="t" l="l"/>
            <a:pathLst>
              <a:path h="564354" w="3135301">
                <a:moveTo>
                  <a:pt x="0" y="0"/>
                </a:moveTo>
                <a:lnTo>
                  <a:pt x="3135302" y="0"/>
                </a:lnTo>
                <a:lnTo>
                  <a:pt x="3135302"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4890865" y="111900"/>
            <a:ext cx="9189593" cy="1175701"/>
          </a:xfrm>
          <a:prstGeom prst="rect">
            <a:avLst/>
          </a:prstGeom>
        </p:spPr>
        <p:txBody>
          <a:bodyPr anchor="t" rtlCol="false" tIns="0" lIns="0" bIns="0" rIns="0">
            <a:spAutoFit/>
          </a:bodyPr>
          <a:lstStyle/>
          <a:p>
            <a:pPr algn="ctr">
              <a:lnSpc>
                <a:spcPts val="9747"/>
              </a:lnSpc>
            </a:pPr>
            <a:r>
              <a:rPr lang="en-US" b="true" sz="6962">
                <a:solidFill>
                  <a:srgbClr val="30318B"/>
                </a:solidFill>
                <a:latin typeface="Rosario Bold"/>
                <a:ea typeface="Rosario Bold"/>
                <a:cs typeface="Rosario Bold"/>
                <a:sym typeface="Rosario Bold"/>
              </a:rPr>
              <a:t>SOLUTION</a:t>
            </a:r>
          </a:p>
        </p:txBody>
      </p:sp>
      <p:sp>
        <p:nvSpPr>
          <p:cNvPr name="TextBox 22" id="22"/>
          <p:cNvSpPr txBox="true"/>
          <p:nvPr/>
        </p:nvSpPr>
        <p:spPr>
          <a:xfrm rot="0">
            <a:off x="2936553" y="1691987"/>
            <a:ext cx="13833500" cy="7990205"/>
          </a:xfrm>
          <a:prstGeom prst="rect">
            <a:avLst/>
          </a:prstGeom>
        </p:spPr>
        <p:txBody>
          <a:bodyPr anchor="t" rtlCol="false" tIns="0" lIns="0" bIns="0" rIns="0">
            <a:spAutoFit/>
          </a:bodyPr>
          <a:lstStyle/>
          <a:p>
            <a:pPr algn="l">
              <a:lnSpc>
                <a:spcPts val="3219"/>
              </a:lnSpc>
              <a:spcBef>
                <a:spcPct val="0"/>
              </a:spcBef>
            </a:pPr>
            <a:r>
              <a:rPr lang="en-US" b="true" sz="2299">
                <a:solidFill>
                  <a:srgbClr val="000000"/>
                </a:solidFill>
                <a:latin typeface="Open Sans Bold"/>
                <a:ea typeface="Open Sans Bold"/>
                <a:cs typeface="Open Sans Bold"/>
                <a:sym typeface="Open Sans Bold"/>
              </a:rPr>
              <a:t>Parsing Transaction Data :</a:t>
            </a:r>
          </a:p>
          <a:p>
            <a:pPr algn="l">
              <a:lnSpc>
                <a:spcPts val="3219"/>
              </a:lnSpc>
              <a:spcBef>
                <a:spcPct val="0"/>
              </a:spcBef>
            </a:pPr>
            <a:r>
              <a:rPr lang="en-US" sz="2299">
                <a:solidFill>
                  <a:srgbClr val="000000"/>
                </a:solidFill>
                <a:latin typeface="Open Sans"/>
                <a:ea typeface="Open Sans"/>
                <a:cs typeface="Open Sans"/>
                <a:sym typeface="Open Sans"/>
              </a:rPr>
              <a:t>Extracts details from PDFs, CSVs, and text using Google Gemini.</a:t>
            </a:r>
          </a:p>
          <a:p>
            <a:pPr algn="l">
              <a:lnSpc>
                <a:spcPts val="3219"/>
              </a:lnSpc>
              <a:spcBef>
                <a:spcPct val="0"/>
              </a:spcBef>
            </a:pPr>
          </a:p>
          <a:p>
            <a:pPr algn="l">
              <a:lnSpc>
                <a:spcPts val="3219"/>
              </a:lnSpc>
              <a:spcBef>
                <a:spcPct val="0"/>
              </a:spcBef>
            </a:pPr>
          </a:p>
          <a:p>
            <a:pPr algn="l">
              <a:lnSpc>
                <a:spcPts val="3219"/>
              </a:lnSpc>
              <a:spcBef>
                <a:spcPct val="0"/>
              </a:spcBef>
            </a:pPr>
          </a:p>
          <a:p>
            <a:pPr algn="l">
              <a:lnSpc>
                <a:spcPts val="3219"/>
              </a:lnSpc>
              <a:spcBef>
                <a:spcPct val="0"/>
              </a:spcBef>
            </a:pPr>
            <a:r>
              <a:rPr lang="en-US" b="true" sz="2299">
                <a:solidFill>
                  <a:srgbClr val="000000"/>
                </a:solidFill>
                <a:latin typeface="Open Sans Bold"/>
                <a:ea typeface="Open Sans Bold"/>
                <a:cs typeface="Open Sans Bold"/>
                <a:sym typeface="Open Sans Bold"/>
              </a:rPr>
              <a:t>Entity Extraction &amp; Enrichment :</a:t>
            </a:r>
          </a:p>
          <a:p>
            <a:pPr algn="l">
              <a:lnSpc>
                <a:spcPts val="3219"/>
              </a:lnSpc>
              <a:spcBef>
                <a:spcPct val="0"/>
              </a:spcBef>
            </a:pPr>
            <a:r>
              <a:rPr lang="en-US" sz="2299">
                <a:solidFill>
                  <a:srgbClr val="000000"/>
                </a:solidFill>
                <a:latin typeface="Open Sans"/>
                <a:ea typeface="Open Sans"/>
                <a:cs typeface="Open Sans"/>
                <a:sym typeface="Open Sans"/>
              </a:rPr>
              <a:t>Identifies sender &amp; receiver, verifies them via OpenCorporates, OFAC, FATF, SEC EDGAR, and Wikidata.</a:t>
            </a:r>
          </a:p>
          <a:p>
            <a:pPr algn="l">
              <a:lnSpc>
                <a:spcPts val="3219"/>
              </a:lnSpc>
              <a:spcBef>
                <a:spcPct val="0"/>
              </a:spcBef>
            </a:pPr>
          </a:p>
          <a:p>
            <a:pPr algn="l">
              <a:lnSpc>
                <a:spcPts val="3219"/>
              </a:lnSpc>
              <a:spcBef>
                <a:spcPct val="0"/>
              </a:spcBef>
            </a:pPr>
          </a:p>
          <a:p>
            <a:pPr algn="l">
              <a:lnSpc>
                <a:spcPts val="3219"/>
              </a:lnSpc>
              <a:spcBef>
                <a:spcPct val="0"/>
              </a:spcBef>
            </a:pPr>
          </a:p>
          <a:p>
            <a:pPr algn="l">
              <a:lnSpc>
                <a:spcPts val="3219"/>
              </a:lnSpc>
              <a:spcBef>
                <a:spcPct val="0"/>
              </a:spcBef>
            </a:pPr>
            <a:r>
              <a:rPr lang="en-US" b="true" sz="2299">
                <a:solidFill>
                  <a:srgbClr val="000000"/>
                </a:solidFill>
                <a:latin typeface="Open Sans Bold"/>
                <a:ea typeface="Open Sans Bold"/>
                <a:cs typeface="Open Sans Bold"/>
                <a:sym typeface="Open Sans Bold"/>
              </a:rPr>
              <a:t>Risk Prediction Using ML Model :</a:t>
            </a:r>
          </a:p>
          <a:p>
            <a:pPr algn="l">
              <a:lnSpc>
                <a:spcPts val="3219"/>
              </a:lnSpc>
              <a:spcBef>
                <a:spcPct val="0"/>
              </a:spcBef>
            </a:pPr>
            <a:r>
              <a:rPr lang="en-US" sz="2299">
                <a:solidFill>
                  <a:srgbClr val="000000"/>
                </a:solidFill>
                <a:latin typeface="Open Sans"/>
                <a:ea typeface="Open Sans"/>
                <a:cs typeface="Open Sans"/>
                <a:sym typeface="Open Sans"/>
              </a:rPr>
              <a:t>XGBoost model analyzes entity details to predict fraud &amp; compliance risks.</a:t>
            </a:r>
          </a:p>
          <a:p>
            <a:pPr algn="l">
              <a:lnSpc>
                <a:spcPts val="3219"/>
              </a:lnSpc>
              <a:spcBef>
                <a:spcPct val="0"/>
              </a:spcBef>
            </a:pPr>
          </a:p>
          <a:p>
            <a:pPr algn="l">
              <a:lnSpc>
                <a:spcPts val="3219"/>
              </a:lnSpc>
              <a:spcBef>
                <a:spcPct val="0"/>
              </a:spcBef>
            </a:pPr>
          </a:p>
          <a:p>
            <a:pPr algn="l">
              <a:lnSpc>
                <a:spcPts val="3219"/>
              </a:lnSpc>
              <a:spcBef>
                <a:spcPct val="0"/>
              </a:spcBef>
            </a:pPr>
          </a:p>
          <a:p>
            <a:pPr algn="l">
              <a:lnSpc>
                <a:spcPts val="3219"/>
              </a:lnSpc>
              <a:spcBef>
                <a:spcPct val="0"/>
              </a:spcBef>
            </a:pPr>
            <a:r>
              <a:rPr lang="en-US" b="true" sz="2299">
                <a:solidFill>
                  <a:srgbClr val="000000"/>
                </a:solidFill>
                <a:latin typeface="Open Sans Bold"/>
                <a:ea typeface="Open Sans Bold"/>
                <a:cs typeface="Open Sans Bold"/>
                <a:sym typeface="Open Sans Bold"/>
              </a:rPr>
              <a:t>News &amp; Social Media Analysis :</a:t>
            </a:r>
          </a:p>
          <a:p>
            <a:pPr algn="l">
              <a:lnSpc>
                <a:spcPts val="3219"/>
              </a:lnSpc>
              <a:spcBef>
                <a:spcPct val="0"/>
              </a:spcBef>
            </a:pPr>
            <a:r>
              <a:rPr lang="en-US" sz="2299">
                <a:solidFill>
                  <a:srgbClr val="000000"/>
                </a:solidFill>
                <a:latin typeface="Open Sans"/>
                <a:ea typeface="Open Sans"/>
                <a:cs typeface="Open Sans"/>
                <a:sym typeface="Open Sans"/>
              </a:rPr>
              <a:t>Google Gemini fetches real-time news &amp; sentiment analysis for risk indicators.</a:t>
            </a:r>
          </a:p>
          <a:p>
            <a:pPr algn="l">
              <a:lnSpc>
                <a:spcPts val="3219"/>
              </a:lnSpc>
              <a:spcBef>
                <a:spcPct val="0"/>
              </a:spcBef>
            </a:pPr>
          </a:p>
          <a:p>
            <a:pPr algn="l">
              <a:lnSpc>
                <a:spcPts val="3219"/>
              </a:lnSpc>
              <a:spcBef>
                <a:spcPct val="0"/>
              </a:spcBef>
            </a:pPr>
          </a:p>
          <a:p>
            <a:pPr algn="ctr">
              <a:lnSpc>
                <a:spcPts val="321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14620" y="7117545"/>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23752" y="9567782"/>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9046803"/>
            <a:ext cx="3135301" cy="564354"/>
          </a:xfrm>
          <a:custGeom>
            <a:avLst/>
            <a:gdLst/>
            <a:ahLst/>
            <a:cxnLst/>
            <a:rect r="r" b="b" t="t" l="l"/>
            <a:pathLst>
              <a:path h="564354" w="3135301">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10800000">
            <a:off x="16457937" y="2063642"/>
            <a:ext cx="1361627" cy="1361627"/>
          </a:xfrm>
          <a:custGeom>
            <a:avLst/>
            <a:gdLst/>
            <a:ahLst/>
            <a:cxnLst/>
            <a:rect r="r" b="b" t="t" l="l"/>
            <a:pathLst>
              <a:path h="1361627" w="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6637449" y="8575609"/>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16986566" y="7117545"/>
            <a:ext cx="1031856" cy="1031856"/>
          </a:xfrm>
          <a:custGeom>
            <a:avLst/>
            <a:gdLst/>
            <a:ahLst/>
            <a:cxnLst/>
            <a:rect r="r" b="b" t="t" l="l"/>
            <a:pathLst>
              <a:path h="1031856" w="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0" id="20"/>
          <p:cNvSpPr/>
          <p:nvPr/>
        </p:nvSpPr>
        <p:spPr>
          <a:xfrm flipH="true" flipV="false" rot="-10800000">
            <a:off x="16457937" y="606788"/>
            <a:ext cx="1361627" cy="1361627"/>
          </a:xfrm>
          <a:custGeom>
            <a:avLst/>
            <a:gdLst/>
            <a:ahLst/>
            <a:cxnLst/>
            <a:rect r="r" b="b" t="t" l="l"/>
            <a:pathLst>
              <a:path h="1361627" w="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1" id="21"/>
          <p:cNvSpPr txBox="true"/>
          <p:nvPr/>
        </p:nvSpPr>
        <p:spPr>
          <a:xfrm rot="0">
            <a:off x="2764545" y="2224892"/>
            <a:ext cx="13229641" cy="6018149"/>
          </a:xfrm>
          <a:prstGeom prst="rect">
            <a:avLst/>
          </a:prstGeom>
        </p:spPr>
        <p:txBody>
          <a:bodyPr anchor="t" rtlCol="false" tIns="0" lIns="0" bIns="0" rIns="0">
            <a:spAutoFit/>
          </a:bodyPr>
          <a:lstStyle/>
          <a:p>
            <a:pPr algn="l">
              <a:lnSpc>
                <a:spcPts val="3447"/>
              </a:lnSpc>
              <a:spcBef>
                <a:spcPct val="0"/>
              </a:spcBef>
            </a:pPr>
            <a:r>
              <a:rPr lang="en-US" b="true" sz="2462">
                <a:solidFill>
                  <a:srgbClr val="000000"/>
                </a:solidFill>
                <a:latin typeface="Open Sans Bold"/>
                <a:ea typeface="Open Sans Bold"/>
                <a:cs typeface="Open Sans Bold"/>
                <a:sym typeface="Open Sans Bold"/>
              </a:rPr>
              <a:t>C</a:t>
            </a:r>
            <a:r>
              <a:rPr lang="en-US" b="true" sz="2462">
                <a:solidFill>
                  <a:srgbClr val="000000"/>
                </a:solidFill>
                <a:latin typeface="Open Sans Bold"/>
                <a:ea typeface="Open Sans Bold"/>
                <a:cs typeface="Open Sans Bold"/>
                <a:sym typeface="Open Sans Bold"/>
              </a:rPr>
              <a:t>omprehensive AI Analysis :</a:t>
            </a:r>
          </a:p>
          <a:p>
            <a:pPr algn="l">
              <a:lnSpc>
                <a:spcPts val="3160"/>
              </a:lnSpc>
              <a:spcBef>
                <a:spcPct val="0"/>
              </a:spcBef>
            </a:pPr>
            <a:r>
              <a:rPr lang="en-US" sz="2257">
                <a:solidFill>
                  <a:srgbClr val="000000"/>
                </a:solidFill>
                <a:latin typeface="Open Sans"/>
                <a:ea typeface="Open Sans"/>
                <a:cs typeface="Open Sans"/>
                <a:sym typeface="Open Sans"/>
              </a:rPr>
              <a:t>LLM (GPT-4/Gemini) generates a detailed risk report combining transaction details, </a:t>
            </a:r>
          </a:p>
          <a:p>
            <a:pPr algn="l">
              <a:lnSpc>
                <a:spcPts val="3160"/>
              </a:lnSpc>
              <a:spcBef>
                <a:spcPct val="0"/>
              </a:spcBef>
            </a:pPr>
            <a:r>
              <a:rPr lang="en-US" sz="2257">
                <a:solidFill>
                  <a:srgbClr val="000000"/>
                </a:solidFill>
                <a:latin typeface="Open Sans"/>
                <a:ea typeface="Open Sans"/>
                <a:cs typeface="Open Sans"/>
                <a:sym typeface="Open Sans"/>
              </a:rPr>
              <a:t>ML predictions &amp; news insights.</a:t>
            </a:r>
          </a:p>
          <a:p>
            <a:pPr algn="l">
              <a:lnSpc>
                <a:spcPts val="3160"/>
              </a:lnSpc>
              <a:spcBef>
                <a:spcPct val="0"/>
              </a:spcBef>
            </a:pPr>
          </a:p>
          <a:p>
            <a:pPr algn="l">
              <a:lnSpc>
                <a:spcPts val="3160"/>
              </a:lnSpc>
              <a:spcBef>
                <a:spcPct val="0"/>
              </a:spcBef>
            </a:pPr>
          </a:p>
          <a:p>
            <a:pPr algn="l">
              <a:lnSpc>
                <a:spcPts val="3160"/>
              </a:lnSpc>
              <a:spcBef>
                <a:spcPct val="0"/>
              </a:spcBef>
            </a:pPr>
            <a:r>
              <a:rPr lang="en-US" b="true" sz="2257">
                <a:solidFill>
                  <a:srgbClr val="000000"/>
                </a:solidFill>
                <a:latin typeface="Open Sans Bold"/>
                <a:ea typeface="Open Sans Bold"/>
                <a:cs typeface="Open Sans Bold"/>
                <a:sym typeface="Open Sans Bold"/>
              </a:rPr>
              <a:t>Risk Score &amp; Confidence Calculation :</a:t>
            </a:r>
          </a:p>
          <a:p>
            <a:pPr algn="l">
              <a:lnSpc>
                <a:spcPts val="3160"/>
              </a:lnSpc>
              <a:spcBef>
                <a:spcPct val="0"/>
              </a:spcBef>
            </a:pPr>
            <a:r>
              <a:rPr lang="en-US" sz="2257">
                <a:solidFill>
                  <a:srgbClr val="000000"/>
                </a:solidFill>
                <a:latin typeface="Open Sans"/>
                <a:ea typeface="Open Sans"/>
                <a:cs typeface="Open Sans"/>
                <a:sym typeface="Open Sans"/>
              </a:rPr>
              <a:t>Aggregates results to assign final risk &amp; confidence scores.</a:t>
            </a:r>
          </a:p>
          <a:p>
            <a:pPr algn="l">
              <a:lnSpc>
                <a:spcPts val="3160"/>
              </a:lnSpc>
              <a:spcBef>
                <a:spcPct val="0"/>
              </a:spcBef>
            </a:pPr>
          </a:p>
          <a:p>
            <a:pPr algn="l">
              <a:lnSpc>
                <a:spcPts val="3160"/>
              </a:lnSpc>
              <a:spcBef>
                <a:spcPct val="0"/>
              </a:spcBef>
            </a:pPr>
          </a:p>
          <a:p>
            <a:pPr algn="l">
              <a:lnSpc>
                <a:spcPts val="3160"/>
              </a:lnSpc>
              <a:spcBef>
                <a:spcPct val="0"/>
              </a:spcBef>
            </a:pPr>
            <a:r>
              <a:rPr lang="en-US" b="true" sz="2257">
                <a:solidFill>
                  <a:srgbClr val="000000"/>
                </a:solidFill>
                <a:latin typeface="Open Sans Bold"/>
                <a:ea typeface="Open Sans Bold"/>
                <a:cs typeface="Open Sans Bold"/>
                <a:sym typeface="Open Sans Bold"/>
              </a:rPr>
              <a:t>Report Generation &amp; API Output :</a:t>
            </a:r>
          </a:p>
          <a:p>
            <a:pPr algn="l">
              <a:lnSpc>
                <a:spcPts val="3160"/>
              </a:lnSpc>
              <a:spcBef>
                <a:spcPct val="0"/>
              </a:spcBef>
            </a:pPr>
            <a:r>
              <a:rPr lang="en-US" sz="2257">
                <a:solidFill>
                  <a:srgbClr val="000000"/>
                </a:solidFill>
                <a:latin typeface="Open Sans"/>
                <a:ea typeface="Open Sans"/>
                <a:cs typeface="Open Sans"/>
                <a:sym typeface="Open Sans"/>
              </a:rPr>
              <a:t>Provides a structured JSON risk report with evidence &amp; justifications for compliance teams.</a:t>
            </a:r>
          </a:p>
          <a:p>
            <a:pPr algn="l">
              <a:lnSpc>
                <a:spcPts val="3160"/>
              </a:lnSpc>
              <a:spcBef>
                <a:spcPct val="0"/>
              </a:spcBef>
            </a:pPr>
          </a:p>
          <a:p>
            <a:pPr algn="l">
              <a:lnSpc>
                <a:spcPts val="3160"/>
              </a:lnSpc>
              <a:spcBef>
                <a:spcPct val="0"/>
              </a:spcBef>
            </a:pPr>
          </a:p>
          <a:p>
            <a:pPr algn="l">
              <a:lnSpc>
                <a:spcPts val="3160"/>
              </a:lnSpc>
              <a:spcBef>
                <a:spcPct val="0"/>
              </a:spcBef>
            </a:pPr>
            <a:r>
              <a:rPr lang="en-US" b="true" sz="2257">
                <a:solidFill>
                  <a:srgbClr val="000000"/>
                </a:solidFill>
                <a:latin typeface="Open Sans Bold"/>
                <a:ea typeface="Open Sans Bold"/>
                <a:cs typeface="Open Sans Bold"/>
                <a:sym typeface="Open Sans Bold"/>
              </a:rPr>
              <a:t>Dashboard for Monitoring (React &amp; MUI) :</a:t>
            </a:r>
          </a:p>
          <a:p>
            <a:pPr algn="l">
              <a:lnSpc>
                <a:spcPts val="3160"/>
              </a:lnSpc>
              <a:spcBef>
                <a:spcPct val="0"/>
              </a:spcBef>
            </a:pPr>
            <a:r>
              <a:rPr lang="en-US" sz="2257">
                <a:solidFill>
                  <a:srgbClr val="000000"/>
                </a:solidFill>
                <a:latin typeface="Open Sans"/>
                <a:ea typeface="Open Sans"/>
                <a:cs typeface="Open Sans"/>
                <a:sym typeface="Open Sans"/>
              </a:rPr>
              <a:t>Real-time risk monitoring &amp; entity search interface for financial institutions.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5470" y="-2376191"/>
            <a:ext cx="5272633" cy="527263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945508" y="7776319"/>
            <a:ext cx="5704840" cy="57048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4354640" y="10226557"/>
            <a:ext cx="1839350" cy="183935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651846" y="2203119"/>
            <a:ext cx="1386647" cy="138664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9046803"/>
            <a:ext cx="3135301" cy="564354"/>
          </a:xfrm>
          <a:custGeom>
            <a:avLst/>
            <a:gdLst/>
            <a:ahLst/>
            <a:cxnLst/>
            <a:rect r="r" b="b" t="t" l="l"/>
            <a:pathLst>
              <a:path h="564354" w="3135301">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107912" y="-1038882"/>
            <a:ext cx="2972604" cy="2972604"/>
          </a:xfrm>
          <a:custGeom>
            <a:avLst/>
            <a:gdLst/>
            <a:ahLst/>
            <a:cxnLst/>
            <a:rect r="r" b="b" t="t" l="l"/>
            <a:pathLst>
              <a:path h="2972604" w="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6668337" y="9234384"/>
            <a:ext cx="3216273" cy="3216273"/>
          </a:xfrm>
          <a:custGeom>
            <a:avLst/>
            <a:gdLst/>
            <a:ahLst/>
            <a:cxnLst/>
            <a:rect r="r" b="b" t="t" l="l"/>
            <a:pathLst>
              <a:path h="3216273" w="3216273">
                <a:moveTo>
                  <a:pt x="0" y="0"/>
                </a:moveTo>
                <a:lnTo>
                  <a:pt x="3216273" y="0"/>
                </a:lnTo>
                <a:lnTo>
                  <a:pt x="3216273" y="3216273"/>
                </a:lnTo>
                <a:lnTo>
                  <a:pt x="0" y="32162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2284594" y="-1726493"/>
            <a:ext cx="2664744" cy="2664744"/>
          </a:xfrm>
          <a:custGeom>
            <a:avLst/>
            <a:gdLst/>
            <a:ahLst/>
            <a:cxnLst/>
            <a:rect r="r" b="b" t="t" l="l"/>
            <a:pathLst>
              <a:path h="2664744" w="2664744">
                <a:moveTo>
                  <a:pt x="0" y="0"/>
                </a:moveTo>
                <a:lnTo>
                  <a:pt x="2664745" y="0"/>
                </a:lnTo>
                <a:lnTo>
                  <a:pt x="2664745" y="2664745"/>
                </a:lnTo>
                <a:lnTo>
                  <a:pt x="0" y="26647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6008283" y="3215703"/>
            <a:ext cx="5032497" cy="4287745"/>
          </a:xfrm>
          <a:custGeom>
            <a:avLst/>
            <a:gdLst/>
            <a:ahLst/>
            <a:cxnLst/>
            <a:rect r="r" b="b" t="t" l="l"/>
            <a:pathLst>
              <a:path h="4287745" w="5032497">
                <a:moveTo>
                  <a:pt x="0" y="0"/>
                </a:moveTo>
                <a:lnTo>
                  <a:pt x="5032497" y="0"/>
                </a:lnTo>
                <a:lnTo>
                  <a:pt x="5032497" y="4287745"/>
                </a:lnTo>
                <a:lnTo>
                  <a:pt x="0" y="4287745"/>
                </a:lnTo>
                <a:lnTo>
                  <a:pt x="0" y="0"/>
                </a:lnTo>
                <a:close/>
              </a:path>
            </a:pathLst>
          </a:custGeom>
          <a:blipFill>
            <a:blip r:embed="rId10"/>
            <a:stretch>
              <a:fillRect l="0" t="0" r="0" b="0"/>
            </a:stretch>
          </a:blipFill>
        </p:spPr>
      </p:sp>
      <p:sp>
        <p:nvSpPr>
          <p:cNvPr name="Freeform 19" id="19"/>
          <p:cNvSpPr/>
          <p:nvPr/>
        </p:nvSpPr>
        <p:spPr>
          <a:xfrm flipH="false" flipV="false" rot="0">
            <a:off x="904941" y="3153589"/>
            <a:ext cx="4519429" cy="4479884"/>
          </a:xfrm>
          <a:custGeom>
            <a:avLst/>
            <a:gdLst/>
            <a:ahLst/>
            <a:cxnLst/>
            <a:rect r="r" b="b" t="t" l="l"/>
            <a:pathLst>
              <a:path h="4479884" w="4519429">
                <a:moveTo>
                  <a:pt x="0" y="0"/>
                </a:moveTo>
                <a:lnTo>
                  <a:pt x="4519429" y="0"/>
                </a:lnTo>
                <a:lnTo>
                  <a:pt x="4519429" y="4479883"/>
                </a:lnTo>
                <a:lnTo>
                  <a:pt x="0" y="4479883"/>
                </a:lnTo>
                <a:lnTo>
                  <a:pt x="0" y="0"/>
                </a:lnTo>
                <a:close/>
              </a:path>
            </a:pathLst>
          </a:custGeom>
          <a:blipFill>
            <a:blip r:embed="rId11"/>
            <a:stretch>
              <a:fillRect l="0" t="0" r="0" b="0"/>
            </a:stretch>
          </a:blipFill>
        </p:spPr>
      </p:sp>
      <p:sp>
        <p:nvSpPr>
          <p:cNvPr name="Freeform 20" id="20"/>
          <p:cNvSpPr/>
          <p:nvPr/>
        </p:nvSpPr>
        <p:spPr>
          <a:xfrm flipH="false" flipV="false" rot="0">
            <a:off x="11445188" y="3283612"/>
            <a:ext cx="6057306" cy="4219836"/>
          </a:xfrm>
          <a:custGeom>
            <a:avLst/>
            <a:gdLst/>
            <a:ahLst/>
            <a:cxnLst/>
            <a:rect r="r" b="b" t="t" l="l"/>
            <a:pathLst>
              <a:path h="4219836" w="6057306">
                <a:moveTo>
                  <a:pt x="0" y="0"/>
                </a:moveTo>
                <a:lnTo>
                  <a:pt x="6057306" y="0"/>
                </a:lnTo>
                <a:lnTo>
                  <a:pt x="6057306" y="4219836"/>
                </a:lnTo>
                <a:lnTo>
                  <a:pt x="0" y="4219836"/>
                </a:lnTo>
                <a:lnTo>
                  <a:pt x="0" y="0"/>
                </a:lnTo>
                <a:close/>
              </a:path>
            </a:pathLst>
          </a:custGeom>
          <a:blipFill>
            <a:blip r:embed="rId12"/>
            <a:stretch>
              <a:fillRect l="0" t="-11676" r="0" b="0"/>
            </a:stretch>
          </a:blipFill>
        </p:spPr>
      </p:sp>
      <p:sp>
        <p:nvSpPr>
          <p:cNvPr name="TextBox 21" id="21"/>
          <p:cNvSpPr txBox="true"/>
          <p:nvPr/>
        </p:nvSpPr>
        <p:spPr>
          <a:xfrm rot="0">
            <a:off x="3642653" y="463913"/>
            <a:ext cx="11037322" cy="1227769"/>
          </a:xfrm>
          <a:prstGeom prst="rect">
            <a:avLst/>
          </a:prstGeom>
        </p:spPr>
        <p:txBody>
          <a:bodyPr anchor="t" rtlCol="false" tIns="0" lIns="0" bIns="0" rIns="0">
            <a:spAutoFit/>
          </a:bodyPr>
          <a:lstStyle/>
          <a:p>
            <a:pPr algn="ctr">
              <a:lnSpc>
                <a:spcPts val="10027"/>
              </a:lnSpc>
            </a:pPr>
            <a:r>
              <a:rPr lang="en-US" b="true" sz="7162">
                <a:solidFill>
                  <a:srgbClr val="30318B"/>
                </a:solidFill>
                <a:latin typeface="Rosario Bold"/>
                <a:ea typeface="Rosario Bold"/>
                <a:cs typeface="Rosario Bold"/>
                <a:sym typeface="Rosario Bold"/>
              </a:rPr>
              <a:t>DATASOURCES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DAGi1UUVW4o</dc:identifier>
  <dcterms:modified xsi:type="dcterms:W3CDTF">2011-08-01T06:04:30Z</dcterms:modified>
  <cp:revision>1</cp:revision>
  <dc:title>AI-Driven Entity Intelligence &amp; Risk Analysi</dc:title>
</cp:coreProperties>
</file>