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60"/>
    <p:restoredTop sz="94677"/>
  </p:normalViewPr>
  <p:slideViewPr>
    <p:cSldViewPr snapToGrid="0">
      <p:cViewPr varScale="1">
        <p:scale>
          <a:sx n="98" d="100"/>
          <a:sy n="98" d="100"/>
        </p:scale>
        <p:origin x="142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C3BD8-59BE-AA48-B160-9B68A8DB249F}" type="datetimeFigureOut">
              <a:rPr lang="en-US" smtClean="0"/>
              <a:t>3/26/25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880B3B-B459-8544-89B3-66E76EE2CB95}" type="slidenum">
              <a:rPr lang="en-US" smtClean="0"/>
              <a:t>‹#›</a:t>
            </a:fld>
            <a:endParaRPr lang="en-US"/>
          </a:p>
        </p:txBody>
      </p:sp>
    </p:spTree>
    <p:extLst>
      <p:ext uri="{BB962C8B-B14F-4D97-AF65-F5344CB8AC3E}">
        <p14:creationId xmlns:p14="http://schemas.microsoft.com/office/powerpoint/2010/main" val="100721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880B3B-B459-8544-89B3-66E76EE2CB95}" type="slidenum">
              <a:rPr lang="en-US" smtClean="0"/>
              <a:t>3</a:t>
            </a:fld>
            <a:endParaRPr lang="en-US"/>
          </a:p>
        </p:txBody>
      </p:sp>
    </p:spTree>
    <p:extLst>
      <p:ext uri="{BB962C8B-B14F-4D97-AF65-F5344CB8AC3E}">
        <p14:creationId xmlns:p14="http://schemas.microsoft.com/office/powerpoint/2010/main" val="767654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DC09F-7066-64B8-AC4B-E7E4630363D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7475F61-DCA4-FDAD-A78E-389DAD7BD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C48BB8C-14B5-CD2A-88D9-925019B3852C}"/>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5" name="Footer Placeholder 4">
            <a:extLst>
              <a:ext uri="{FF2B5EF4-FFF2-40B4-BE49-F238E27FC236}">
                <a16:creationId xmlns:a16="http://schemas.microsoft.com/office/drawing/2014/main" id="{D0881083-11B5-CA2E-188A-F126C05BC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5BB99-703E-6C71-B3A4-87E789B19E67}"/>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349547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F63B-8D99-0DF0-C06E-CCF8D2FE9BB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D7DC8AC-B2C7-9A48-2A93-042CDF46733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AA1AD9-41C3-8359-B28E-61CC2665E7AA}"/>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5" name="Footer Placeholder 4">
            <a:extLst>
              <a:ext uri="{FF2B5EF4-FFF2-40B4-BE49-F238E27FC236}">
                <a16:creationId xmlns:a16="http://schemas.microsoft.com/office/drawing/2014/main" id="{D2922020-25F7-4768-D2DF-322DB21EF4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91976B-24B2-7E5C-6AA5-DD6BBEC0DDFD}"/>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81303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44E9C-A4BD-C229-3FEE-0FF3245732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1B9A5B0-BAFD-E16B-E268-C8BD9290EE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31AFA3-DD08-0E62-796F-A437A6696574}"/>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5" name="Footer Placeholder 4">
            <a:extLst>
              <a:ext uri="{FF2B5EF4-FFF2-40B4-BE49-F238E27FC236}">
                <a16:creationId xmlns:a16="http://schemas.microsoft.com/office/drawing/2014/main" id="{FD25D275-CA44-0480-80CA-46FAABFEE3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B3038-D748-4C2B-C95B-F15FFC61726D}"/>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192722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396A-D45F-784D-28E7-B6079C02F6D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83C82CC-1612-648D-3F29-1AB0452E2D8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46D859-DF5E-80E9-1A03-3F7DCF9C9FB5}"/>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5" name="Footer Placeholder 4">
            <a:extLst>
              <a:ext uri="{FF2B5EF4-FFF2-40B4-BE49-F238E27FC236}">
                <a16:creationId xmlns:a16="http://schemas.microsoft.com/office/drawing/2014/main" id="{984A7CFA-6238-462C-46FF-FB8C494154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B0998-6445-FD89-C505-51A202DE87D5}"/>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3482034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6B8F-B524-79B8-4622-8997AF9B18B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F51F20F-E820-AFDC-A4B8-2AB5A577C2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1335898-28FD-C05E-0727-928416CB4A77}"/>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5" name="Footer Placeholder 4">
            <a:extLst>
              <a:ext uri="{FF2B5EF4-FFF2-40B4-BE49-F238E27FC236}">
                <a16:creationId xmlns:a16="http://schemas.microsoft.com/office/drawing/2014/main" id="{654731AC-2D18-0660-B069-F1B787D3C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2D65F-D46F-3C36-5280-657CE06CD7B5}"/>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1198005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B16F-A8B1-CED1-52DC-C4C5F3EA494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689172-8023-EB85-97C7-88B454C28DA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09FCA8-1D00-0FE5-3E37-81CA5D514D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C19659D-9101-924E-14AB-DA40208238F5}"/>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6" name="Footer Placeholder 5">
            <a:extLst>
              <a:ext uri="{FF2B5EF4-FFF2-40B4-BE49-F238E27FC236}">
                <a16:creationId xmlns:a16="http://schemas.microsoft.com/office/drawing/2014/main" id="{84E8B39E-A36B-7FCE-4FE3-6CC06C812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25F426-368B-6EC4-DB5E-31CB4BF41A8A}"/>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3915200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F30BF-D27A-68DD-3094-4FA9C168A7E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DD66F7C-6A4D-E772-07E4-694E4A4A0E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84C10C7-EBAF-D4A2-2075-6351993AA8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EB6482B-6D69-976E-5F07-950D8F942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2931B29-9573-3E2C-7F54-757E59B6D5E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89985C4-0C24-27EC-3465-3E8DB922F908}"/>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8" name="Footer Placeholder 7">
            <a:extLst>
              <a:ext uri="{FF2B5EF4-FFF2-40B4-BE49-F238E27FC236}">
                <a16:creationId xmlns:a16="http://schemas.microsoft.com/office/drawing/2014/main" id="{BFC836FF-D26B-EBF0-BC76-59A18D01BB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1B6C88-C076-B6A3-2CA5-EE6BF324DF15}"/>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59766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5C2A-4F15-2D83-476A-B6BEF2F85A4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111A70A-8B02-AA8E-020C-024E95462D63}"/>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4" name="Footer Placeholder 3">
            <a:extLst>
              <a:ext uri="{FF2B5EF4-FFF2-40B4-BE49-F238E27FC236}">
                <a16:creationId xmlns:a16="http://schemas.microsoft.com/office/drawing/2014/main" id="{603FB207-D1EB-54E8-569D-5655A106E0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578A2-2D5E-24BD-FC7F-20F55B11D6C8}"/>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154600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2D9CD-0922-5943-472C-82FB5938C5E7}"/>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3" name="Footer Placeholder 2">
            <a:extLst>
              <a:ext uri="{FF2B5EF4-FFF2-40B4-BE49-F238E27FC236}">
                <a16:creationId xmlns:a16="http://schemas.microsoft.com/office/drawing/2014/main" id="{CF6B8809-5A8B-BDEF-7159-038BF828F5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E5693C-3989-5BBC-59E7-4B392F53B264}"/>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21910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9222-E348-DFBF-ED45-8AEEED78C5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290BDB2-FC9D-A5A3-6B4C-E646D9FAC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7D4FDAF-4ECA-9302-861F-E89138D0D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F4A356-8625-6B7B-D51F-64E3DD0AB31F}"/>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6" name="Footer Placeholder 5">
            <a:extLst>
              <a:ext uri="{FF2B5EF4-FFF2-40B4-BE49-F238E27FC236}">
                <a16:creationId xmlns:a16="http://schemas.microsoft.com/office/drawing/2014/main" id="{7F03D668-2A93-3926-DA14-A0F6EF732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A0258-64FA-B15A-3AA7-AD0537C659D2}"/>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174353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05543-46FD-12B3-CF1E-F3033366FC3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60E2B1-A875-C879-92C3-4FA4950B8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57DDE4-55E5-2A2D-5801-9BEC17367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736D9A-F4ED-991B-A937-FA1158C535DF}"/>
              </a:ext>
            </a:extLst>
          </p:cNvPr>
          <p:cNvSpPr>
            <a:spLocks noGrp="1"/>
          </p:cNvSpPr>
          <p:nvPr>
            <p:ph type="dt" sz="half" idx="10"/>
          </p:nvPr>
        </p:nvSpPr>
        <p:spPr/>
        <p:txBody>
          <a:bodyPr/>
          <a:lstStyle/>
          <a:p>
            <a:fld id="{B365115A-75E4-7F45-9AA3-E319AB741C54}" type="datetimeFigureOut">
              <a:rPr lang="en-US" smtClean="0"/>
              <a:t>3/26/25</a:t>
            </a:fld>
            <a:endParaRPr lang="en-US"/>
          </a:p>
        </p:txBody>
      </p:sp>
      <p:sp>
        <p:nvSpPr>
          <p:cNvPr id="6" name="Footer Placeholder 5">
            <a:extLst>
              <a:ext uri="{FF2B5EF4-FFF2-40B4-BE49-F238E27FC236}">
                <a16:creationId xmlns:a16="http://schemas.microsoft.com/office/drawing/2014/main" id="{5FCBD748-3BBC-82C9-D4E5-6F50AAAEB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276DC-2CBD-D480-F7AE-0F688905A98B}"/>
              </a:ext>
            </a:extLst>
          </p:cNvPr>
          <p:cNvSpPr>
            <a:spLocks noGrp="1"/>
          </p:cNvSpPr>
          <p:nvPr>
            <p:ph type="sldNum" sz="quarter" idx="12"/>
          </p:nvPr>
        </p:nvSpPr>
        <p:spPr/>
        <p:txBody>
          <a:bodyPr/>
          <a:lstStyle/>
          <a:p>
            <a:fld id="{D0E19FDE-CAB8-CD48-93E2-A240C7025D0A}" type="slidenum">
              <a:rPr lang="en-US" smtClean="0"/>
              <a:t>‹#›</a:t>
            </a:fld>
            <a:endParaRPr lang="en-US"/>
          </a:p>
        </p:txBody>
      </p:sp>
    </p:spTree>
    <p:extLst>
      <p:ext uri="{BB962C8B-B14F-4D97-AF65-F5344CB8AC3E}">
        <p14:creationId xmlns:p14="http://schemas.microsoft.com/office/powerpoint/2010/main" val="152031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BB7D5-203F-7BFF-69A4-AAE1D512E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D3AEA9-9C57-945A-EB4A-3FD2FBAE6B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307608-3057-DBC6-275B-69D948A3FA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65115A-75E4-7F45-9AA3-E319AB741C54}" type="datetimeFigureOut">
              <a:rPr lang="en-US" smtClean="0"/>
              <a:t>3/26/25</a:t>
            </a:fld>
            <a:endParaRPr lang="en-US"/>
          </a:p>
        </p:txBody>
      </p:sp>
      <p:sp>
        <p:nvSpPr>
          <p:cNvPr id="5" name="Footer Placeholder 4">
            <a:extLst>
              <a:ext uri="{FF2B5EF4-FFF2-40B4-BE49-F238E27FC236}">
                <a16:creationId xmlns:a16="http://schemas.microsoft.com/office/drawing/2014/main" id="{BCE5D1FF-4E37-B4EC-6D1B-741710C3D0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4FC0B75-7AED-10DB-05BE-7FFCF7D23D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E19FDE-CAB8-CD48-93E2-A240C7025D0A}" type="slidenum">
              <a:rPr lang="en-US" smtClean="0"/>
              <a:t>‹#›</a:t>
            </a:fld>
            <a:endParaRPr lang="en-US"/>
          </a:p>
        </p:txBody>
      </p:sp>
    </p:spTree>
    <p:extLst>
      <p:ext uri="{BB962C8B-B14F-4D97-AF65-F5344CB8AC3E}">
        <p14:creationId xmlns:p14="http://schemas.microsoft.com/office/powerpoint/2010/main" val="1721755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AE6F-F5AB-ED1F-5080-7A3F84A7AFFE}"/>
              </a:ext>
            </a:extLst>
          </p:cNvPr>
          <p:cNvSpPr>
            <a:spLocks noGrp="1"/>
          </p:cNvSpPr>
          <p:nvPr>
            <p:ph type="ctrTitle"/>
          </p:nvPr>
        </p:nvSpPr>
        <p:spPr/>
        <p:txBody>
          <a:bodyPr/>
          <a:lstStyle/>
          <a:p>
            <a:r>
              <a:rPr lang="en-US" dirty="0"/>
              <a:t>AI Driven Entity Intelligence &amp; Risk Analysis Hackathon</a:t>
            </a:r>
          </a:p>
        </p:txBody>
      </p:sp>
      <p:sp>
        <p:nvSpPr>
          <p:cNvPr id="3" name="Subtitle 2">
            <a:extLst>
              <a:ext uri="{FF2B5EF4-FFF2-40B4-BE49-F238E27FC236}">
                <a16:creationId xmlns:a16="http://schemas.microsoft.com/office/drawing/2014/main" id="{C2EB93B1-2954-35BD-3802-56BE345D66B3}"/>
              </a:ext>
            </a:extLst>
          </p:cNvPr>
          <p:cNvSpPr>
            <a:spLocks noGrp="1"/>
          </p:cNvSpPr>
          <p:nvPr>
            <p:ph type="subTitle" idx="1"/>
          </p:nvPr>
        </p:nvSpPr>
        <p:spPr/>
        <p:txBody>
          <a:bodyPr/>
          <a:lstStyle/>
          <a:p>
            <a:r>
              <a:rPr lang="en-US" dirty="0"/>
              <a:t>Team Name : </a:t>
            </a:r>
            <a:r>
              <a:rPr lang="en-US" dirty="0" err="1"/>
              <a:t>InnovAItors</a:t>
            </a:r>
            <a:endParaRPr lang="en-US" dirty="0"/>
          </a:p>
        </p:txBody>
      </p:sp>
    </p:spTree>
    <p:extLst>
      <p:ext uri="{BB962C8B-B14F-4D97-AF65-F5344CB8AC3E}">
        <p14:creationId xmlns:p14="http://schemas.microsoft.com/office/powerpoint/2010/main" val="301670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437-C351-CF3D-B9D0-652D33E4EEE2}"/>
              </a:ext>
            </a:extLst>
          </p:cNvPr>
          <p:cNvSpPr>
            <a:spLocks noGrp="1"/>
          </p:cNvSpPr>
          <p:nvPr>
            <p:ph type="title"/>
          </p:nvPr>
        </p:nvSpPr>
        <p:spPr/>
        <p:txBody>
          <a:bodyPr/>
          <a:lstStyle/>
          <a:p>
            <a:r>
              <a:rPr lang="en-US" dirty="0"/>
              <a:t>Tools &amp; Frameworks Used</a:t>
            </a:r>
          </a:p>
        </p:txBody>
      </p:sp>
      <p:sp>
        <p:nvSpPr>
          <p:cNvPr id="3" name="Content Placeholder 2">
            <a:extLst>
              <a:ext uri="{FF2B5EF4-FFF2-40B4-BE49-F238E27FC236}">
                <a16:creationId xmlns:a16="http://schemas.microsoft.com/office/drawing/2014/main" id="{CB79E0E6-6F4E-2773-CF23-8263895A39CA}"/>
              </a:ext>
            </a:extLst>
          </p:cNvPr>
          <p:cNvSpPr>
            <a:spLocks noGrp="1"/>
          </p:cNvSpPr>
          <p:nvPr>
            <p:ph idx="1"/>
          </p:nvPr>
        </p:nvSpPr>
        <p:spPr/>
        <p:txBody>
          <a:bodyPr>
            <a:normAutofit lnSpcReduction="10000"/>
          </a:bodyPr>
          <a:lstStyle/>
          <a:p>
            <a:r>
              <a:rPr lang="en-US" dirty="0"/>
              <a:t>Visual Studio Code IDE</a:t>
            </a:r>
          </a:p>
          <a:p>
            <a:r>
              <a:rPr lang="en-US" dirty="0"/>
              <a:t>Python 3.12</a:t>
            </a:r>
          </a:p>
          <a:p>
            <a:r>
              <a:rPr lang="en-US" dirty="0"/>
              <a:t>Agno v1.1.17 (formerly Phi data) framework for Agentic AI workflow (Open Source)</a:t>
            </a:r>
          </a:p>
          <a:p>
            <a:r>
              <a:rPr lang="en-US" dirty="0" err="1"/>
              <a:t>Groq</a:t>
            </a:r>
            <a:r>
              <a:rPr lang="en-US" dirty="0"/>
              <a:t> API free tier for remotely hosted LLM access</a:t>
            </a:r>
          </a:p>
          <a:p>
            <a:r>
              <a:rPr lang="en-IN" dirty="0"/>
              <a:t>Models powering the Agno agents via </a:t>
            </a:r>
            <a:r>
              <a:rPr lang="en-IN" dirty="0" err="1"/>
              <a:t>Groq</a:t>
            </a:r>
            <a:r>
              <a:rPr lang="en-IN" dirty="0"/>
              <a:t> API</a:t>
            </a:r>
            <a:endParaRPr lang="en-US" dirty="0"/>
          </a:p>
          <a:p>
            <a:pPr>
              <a:buFont typeface="Wingdings" pitchFamily="2" charset="2"/>
              <a:buChar char="Ø"/>
            </a:pPr>
            <a:r>
              <a:rPr lang="en-IN" dirty="0"/>
              <a:t>	llama3-70b-8192 LLM , </a:t>
            </a:r>
          </a:p>
          <a:p>
            <a:pPr>
              <a:buFont typeface="Wingdings" pitchFamily="2" charset="2"/>
              <a:buChar char="Ø"/>
            </a:pPr>
            <a:r>
              <a:rPr lang="en-IN" dirty="0"/>
              <a:t>	llama-3.3-70b-versatile, </a:t>
            </a:r>
          </a:p>
          <a:p>
            <a:pPr>
              <a:buFont typeface="Wingdings" pitchFamily="2" charset="2"/>
              <a:buChar char="Ø"/>
            </a:pPr>
            <a:r>
              <a:rPr lang="en-IN" dirty="0"/>
              <a:t>	deepseek-r1-distill-llama-70b</a:t>
            </a:r>
            <a:endParaRPr lang="en-US" dirty="0"/>
          </a:p>
        </p:txBody>
      </p:sp>
    </p:spTree>
    <p:extLst>
      <p:ext uri="{BB962C8B-B14F-4D97-AF65-F5344CB8AC3E}">
        <p14:creationId xmlns:p14="http://schemas.microsoft.com/office/powerpoint/2010/main" val="67929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333B6-671E-4B4D-6FD1-FDF1C63BD59A}"/>
              </a:ext>
            </a:extLst>
          </p:cNvPr>
          <p:cNvSpPr>
            <a:spLocks noGrp="1"/>
          </p:cNvSpPr>
          <p:nvPr>
            <p:ph type="title"/>
          </p:nvPr>
        </p:nvSpPr>
        <p:spPr>
          <a:xfrm>
            <a:off x="208416" y="352573"/>
            <a:ext cx="10515600" cy="701675"/>
          </a:xfrm>
        </p:spPr>
        <p:txBody>
          <a:bodyPr/>
          <a:lstStyle/>
          <a:p>
            <a:r>
              <a:rPr lang="en-US" dirty="0"/>
              <a:t>Design and Architecture</a:t>
            </a:r>
          </a:p>
        </p:txBody>
      </p:sp>
      <p:sp>
        <p:nvSpPr>
          <p:cNvPr id="5" name="Rounded Rectangle 4">
            <a:extLst>
              <a:ext uri="{FF2B5EF4-FFF2-40B4-BE49-F238E27FC236}">
                <a16:creationId xmlns:a16="http://schemas.microsoft.com/office/drawing/2014/main" id="{12BBD2E1-3326-0689-7CB8-228350FE6E33}"/>
              </a:ext>
            </a:extLst>
          </p:cNvPr>
          <p:cNvSpPr/>
          <p:nvPr/>
        </p:nvSpPr>
        <p:spPr>
          <a:xfrm>
            <a:off x="190512" y="1941731"/>
            <a:ext cx="9994886" cy="4551143"/>
          </a:xfrm>
          <a:prstGeom prst="round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C5AF608-B072-9134-9C4D-C0500E7532F0}"/>
              </a:ext>
            </a:extLst>
          </p:cNvPr>
          <p:cNvSpPr txBox="1"/>
          <p:nvPr/>
        </p:nvSpPr>
        <p:spPr>
          <a:xfrm>
            <a:off x="6949766" y="2042130"/>
            <a:ext cx="3060700" cy="369332"/>
          </a:xfrm>
          <a:prstGeom prst="rect">
            <a:avLst/>
          </a:prstGeom>
          <a:noFill/>
        </p:spPr>
        <p:txBody>
          <a:bodyPr wrap="square" rtlCol="0">
            <a:spAutoFit/>
          </a:bodyPr>
          <a:lstStyle/>
          <a:p>
            <a:r>
              <a:rPr lang="en-US" dirty="0"/>
              <a:t>Agno Agentic AI Framework</a:t>
            </a:r>
          </a:p>
        </p:txBody>
      </p:sp>
      <p:sp>
        <p:nvSpPr>
          <p:cNvPr id="7" name="Oval 6">
            <a:extLst>
              <a:ext uri="{FF2B5EF4-FFF2-40B4-BE49-F238E27FC236}">
                <a16:creationId xmlns:a16="http://schemas.microsoft.com/office/drawing/2014/main" id="{10BF99D6-DDE5-0AC7-73AA-F3E8BC920618}"/>
              </a:ext>
            </a:extLst>
          </p:cNvPr>
          <p:cNvSpPr/>
          <p:nvPr/>
        </p:nvSpPr>
        <p:spPr>
          <a:xfrm>
            <a:off x="4059578" y="1321073"/>
            <a:ext cx="502920" cy="4572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27E91D32-E1B1-D07B-A016-52FD81D2487F}"/>
              </a:ext>
            </a:extLst>
          </p:cNvPr>
          <p:cNvCxnSpPr>
            <a:cxnSpLocks/>
            <a:stCxn id="7" idx="4"/>
          </p:cNvCxnSpPr>
          <p:nvPr/>
        </p:nvCxnSpPr>
        <p:spPr>
          <a:xfrm>
            <a:off x="4311038" y="1778273"/>
            <a:ext cx="0" cy="571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DEE75FC-361E-0126-2DF3-4028AF2473E5}"/>
              </a:ext>
            </a:extLst>
          </p:cNvPr>
          <p:cNvSpPr txBox="1"/>
          <p:nvPr/>
        </p:nvSpPr>
        <p:spPr>
          <a:xfrm>
            <a:off x="4769554" y="1178237"/>
            <a:ext cx="2071314" cy="523220"/>
          </a:xfrm>
          <a:prstGeom prst="rect">
            <a:avLst/>
          </a:prstGeom>
          <a:noFill/>
        </p:spPr>
        <p:txBody>
          <a:bodyPr wrap="square" rtlCol="0">
            <a:spAutoFit/>
          </a:bodyPr>
          <a:lstStyle/>
          <a:p>
            <a:r>
              <a:rPr lang="en-US" sz="1400" dirty="0"/>
              <a:t>Expose as API for external trigger</a:t>
            </a:r>
          </a:p>
        </p:txBody>
      </p:sp>
      <p:sp>
        <p:nvSpPr>
          <p:cNvPr id="12" name="Rectangle 11">
            <a:extLst>
              <a:ext uri="{FF2B5EF4-FFF2-40B4-BE49-F238E27FC236}">
                <a16:creationId xmlns:a16="http://schemas.microsoft.com/office/drawing/2014/main" id="{A441C8A6-6CF4-2F4C-450E-F1C0CE5848EA}"/>
              </a:ext>
            </a:extLst>
          </p:cNvPr>
          <p:cNvSpPr/>
          <p:nvPr/>
        </p:nvSpPr>
        <p:spPr>
          <a:xfrm>
            <a:off x="3441701" y="2346760"/>
            <a:ext cx="1946903" cy="68580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Multi Agent Team Coordinator</a:t>
            </a:r>
          </a:p>
        </p:txBody>
      </p:sp>
      <p:sp>
        <p:nvSpPr>
          <p:cNvPr id="15" name="Rectangle 14">
            <a:extLst>
              <a:ext uri="{FF2B5EF4-FFF2-40B4-BE49-F238E27FC236}">
                <a16:creationId xmlns:a16="http://schemas.microsoft.com/office/drawing/2014/main" id="{A70CF8C0-8486-1319-E467-7FE795F89D33}"/>
              </a:ext>
            </a:extLst>
          </p:cNvPr>
          <p:cNvSpPr/>
          <p:nvPr/>
        </p:nvSpPr>
        <p:spPr>
          <a:xfrm>
            <a:off x="801689" y="3763404"/>
            <a:ext cx="1854198" cy="68580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Analyst Agent</a:t>
            </a:r>
          </a:p>
        </p:txBody>
      </p:sp>
      <p:sp>
        <p:nvSpPr>
          <p:cNvPr id="16" name="Rectangle 15">
            <a:extLst>
              <a:ext uri="{FF2B5EF4-FFF2-40B4-BE49-F238E27FC236}">
                <a16:creationId xmlns:a16="http://schemas.microsoft.com/office/drawing/2014/main" id="{63EB44B4-36FC-BCB1-68F8-C9A696F590AF}"/>
              </a:ext>
            </a:extLst>
          </p:cNvPr>
          <p:cNvSpPr/>
          <p:nvPr/>
        </p:nvSpPr>
        <p:spPr>
          <a:xfrm>
            <a:off x="3399792" y="3750863"/>
            <a:ext cx="2039619" cy="68580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Research Analyst Agent</a:t>
            </a:r>
          </a:p>
        </p:txBody>
      </p:sp>
      <p:sp>
        <p:nvSpPr>
          <p:cNvPr id="17" name="Rectangle 16">
            <a:extLst>
              <a:ext uri="{FF2B5EF4-FFF2-40B4-BE49-F238E27FC236}">
                <a16:creationId xmlns:a16="http://schemas.microsoft.com/office/drawing/2014/main" id="{285D98B2-F7AF-C2A9-D83A-5F1CB2308A66}"/>
              </a:ext>
            </a:extLst>
          </p:cNvPr>
          <p:cNvSpPr/>
          <p:nvPr/>
        </p:nvSpPr>
        <p:spPr>
          <a:xfrm>
            <a:off x="7327211" y="3750862"/>
            <a:ext cx="1854198" cy="68580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Risk Analyst Agent</a:t>
            </a:r>
          </a:p>
        </p:txBody>
      </p:sp>
      <p:cxnSp>
        <p:nvCxnSpPr>
          <p:cNvPr id="37" name="Elbow Connector 36">
            <a:extLst>
              <a:ext uri="{FF2B5EF4-FFF2-40B4-BE49-F238E27FC236}">
                <a16:creationId xmlns:a16="http://schemas.microsoft.com/office/drawing/2014/main" id="{8B1C9539-E8E0-9150-6DDB-04ABA7E102C1}"/>
              </a:ext>
            </a:extLst>
          </p:cNvPr>
          <p:cNvCxnSpPr>
            <a:cxnSpLocks/>
            <a:stCxn id="12" idx="1"/>
            <a:endCxn id="15" idx="0"/>
          </p:cNvCxnSpPr>
          <p:nvPr/>
        </p:nvCxnSpPr>
        <p:spPr>
          <a:xfrm rot="10800000" flipV="1">
            <a:off x="1728789" y="2689660"/>
            <a:ext cx="1712913" cy="1073744"/>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6" name="Elbow Connector 45">
            <a:extLst>
              <a:ext uri="{FF2B5EF4-FFF2-40B4-BE49-F238E27FC236}">
                <a16:creationId xmlns:a16="http://schemas.microsoft.com/office/drawing/2014/main" id="{4087840B-7D2A-52DC-4058-D5F2030C30AE}"/>
              </a:ext>
            </a:extLst>
          </p:cNvPr>
          <p:cNvCxnSpPr>
            <a:cxnSpLocks/>
            <a:stCxn id="12" idx="3"/>
            <a:endCxn id="17" idx="0"/>
          </p:cNvCxnSpPr>
          <p:nvPr/>
        </p:nvCxnSpPr>
        <p:spPr>
          <a:xfrm>
            <a:off x="5388604" y="2689660"/>
            <a:ext cx="2865706" cy="1061202"/>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D9B16AF4-A3D3-7F6F-7128-97AB02A8A17C}"/>
              </a:ext>
            </a:extLst>
          </p:cNvPr>
          <p:cNvSpPr/>
          <p:nvPr/>
        </p:nvSpPr>
        <p:spPr>
          <a:xfrm>
            <a:off x="992356" y="4879804"/>
            <a:ext cx="1478514" cy="6858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PDF Reader Custom Tool</a:t>
            </a:r>
          </a:p>
        </p:txBody>
      </p:sp>
      <p:sp>
        <p:nvSpPr>
          <p:cNvPr id="49" name="Rectangle 48">
            <a:extLst>
              <a:ext uri="{FF2B5EF4-FFF2-40B4-BE49-F238E27FC236}">
                <a16:creationId xmlns:a16="http://schemas.microsoft.com/office/drawing/2014/main" id="{C13AD403-DFE9-C78F-B6AA-C1A24564E236}"/>
              </a:ext>
            </a:extLst>
          </p:cNvPr>
          <p:cNvSpPr/>
          <p:nvPr/>
        </p:nvSpPr>
        <p:spPr>
          <a:xfrm>
            <a:off x="3027442" y="5617312"/>
            <a:ext cx="1292465" cy="6858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Duck Duck Go Search Tool</a:t>
            </a:r>
          </a:p>
        </p:txBody>
      </p:sp>
      <p:sp>
        <p:nvSpPr>
          <p:cNvPr id="53" name="Rectangle 52">
            <a:extLst>
              <a:ext uri="{FF2B5EF4-FFF2-40B4-BE49-F238E27FC236}">
                <a16:creationId xmlns:a16="http://schemas.microsoft.com/office/drawing/2014/main" id="{F7F55312-B2B9-4C86-1CA9-49C5CFDF4DD0}"/>
              </a:ext>
            </a:extLst>
          </p:cNvPr>
          <p:cNvSpPr/>
          <p:nvPr/>
        </p:nvSpPr>
        <p:spPr>
          <a:xfrm>
            <a:off x="4516039" y="5632319"/>
            <a:ext cx="1440251" cy="6858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News Paper Tool</a:t>
            </a:r>
          </a:p>
        </p:txBody>
      </p:sp>
      <p:sp>
        <p:nvSpPr>
          <p:cNvPr id="54" name="Rectangle 53">
            <a:extLst>
              <a:ext uri="{FF2B5EF4-FFF2-40B4-BE49-F238E27FC236}">
                <a16:creationId xmlns:a16="http://schemas.microsoft.com/office/drawing/2014/main" id="{11F8F877-8C83-B6BC-318D-AF4DCDD08145}"/>
              </a:ext>
            </a:extLst>
          </p:cNvPr>
          <p:cNvSpPr/>
          <p:nvPr/>
        </p:nvSpPr>
        <p:spPr>
          <a:xfrm>
            <a:off x="7576151" y="4931512"/>
            <a:ext cx="1440251" cy="6858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ML Model for Risk Scoring via Custom API Tool</a:t>
            </a:r>
          </a:p>
        </p:txBody>
      </p:sp>
      <p:cxnSp>
        <p:nvCxnSpPr>
          <p:cNvPr id="63" name="Straight Arrow Connector 62">
            <a:extLst>
              <a:ext uri="{FF2B5EF4-FFF2-40B4-BE49-F238E27FC236}">
                <a16:creationId xmlns:a16="http://schemas.microsoft.com/office/drawing/2014/main" id="{01167E52-2912-8C23-0E63-EC7E15302AE1}"/>
              </a:ext>
            </a:extLst>
          </p:cNvPr>
          <p:cNvCxnSpPr>
            <a:cxnSpLocks/>
            <a:stCxn id="12" idx="2"/>
            <a:endCxn id="16" idx="0"/>
          </p:cNvCxnSpPr>
          <p:nvPr/>
        </p:nvCxnSpPr>
        <p:spPr>
          <a:xfrm>
            <a:off x="4415153" y="3032560"/>
            <a:ext cx="4449" cy="71830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6" name="Elbow Connector 65">
            <a:extLst>
              <a:ext uri="{FF2B5EF4-FFF2-40B4-BE49-F238E27FC236}">
                <a16:creationId xmlns:a16="http://schemas.microsoft.com/office/drawing/2014/main" id="{67557D44-A523-FEDE-575F-EBA9F4D9C240}"/>
              </a:ext>
            </a:extLst>
          </p:cNvPr>
          <p:cNvCxnSpPr>
            <a:cxnSpLocks/>
            <a:endCxn id="49" idx="0"/>
          </p:cNvCxnSpPr>
          <p:nvPr/>
        </p:nvCxnSpPr>
        <p:spPr>
          <a:xfrm rot="5400000">
            <a:off x="3083351" y="5026987"/>
            <a:ext cx="1180650" cy="1"/>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8" name="Elbow Connector 67">
            <a:extLst>
              <a:ext uri="{FF2B5EF4-FFF2-40B4-BE49-F238E27FC236}">
                <a16:creationId xmlns:a16="http://schemas.microsoft.com/office/drawing/2014/main" id="{3E39EE1E-7D11-BF22-B180-481C50EEF008}"/>
              </a:ext>
            </a:extLst>
          </p:cNvPr>
          <p:cNvCxnSpPr>
            <a:cxnSpLocks/>
            <a:endCxn id="53" idx="0"/>
          </p:cNvCxnSpPr>
          <p:nvPr/>
        </p:nvCxnSpPr>
        <p:spPr>
          <a:xfrm rot="5400000">
            <a:off x="4644609" y="5040762"/>
            <a:ext cx="1183114" cy="1"/>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209D4524-0D35-F182-711F-C9DF816C483B}"/>
              </a:ext>
            </a:extLst>
          </p:cNvPr>
          <p:cNvCxnSpPr>
            <a:cxnSpLocks/>
            <a:stCxn id="17" idx="2"/>
          </p:cNvCxnSpPr>
          <p:nvPr/>
        </p:nvCxnSpPr>
        <p:spPr>
          <a:xfrm>
            <a:off x="8254310" y="4436662"/>
            <a:ext cx="0" cy="48863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82" name="Graphic 81" descr="Badge 1 with solid fill">
            <a:extLst>
              <a:ext uri="{FF2B5EF4-FFF2-40B4-BE49-F238E27FC236}">
                <a16:creationId xmlns:a16="http://schemas.microsoft.com/office/drawing/2014/main" id="{C95866BC-7198-DBD2-2E1C-7C73E96A7C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6251" y="3148049"/>
            <a:ext cx="399455" cy="399455"/>
          </a:xfrm>
          <a:prstGeom prst="rect">
            <a:avLst/>
          </a:prstGeom>
        </p:spPr>
      </p:pic>
      <p:pic>
        <p:nvPicPr>
          <p:cNvPr id="86" name="Graphic 85" descr="Badge with solid fill">
            <a:extLst>
              <a:ext uri="{FF2B5EF4-FFF2-40B4-BE49-F238E27FC236}">
                <a16:creationId xmlns:a16="http://schemas.microsoft.com/office/drawing/2014/main" id="{B0D1F7E5-090F-E489-B5BB-C4320ED251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26091" y="3218366"/>
            <a:ext cx="393816" cy="365354"/>
          </a:xfrm>
          <a:prstGeom prst="rect">
            <a:avLst/>
          </a:prstGeom>
        </p:spPr>
      </p:pic>
      <p:pic>
        <p:nvPicPr>
          <p:cNvPr id="89" name="Graphic 88" descr="Badge 3 with solid fill">
            <a:extLst>
              <a:ext uri="{FF2B5EF4-FFF2-40B4-BE49-F238E27FC236}">
                <a16:creationId xmlns:a16="http://schemas.microsoft.com/office/drawing/2014/main" id="{81849CBE-4F8D-4EA3-F1C4-66313392C3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74657" y="3224883"/>
            <a:ext cx="379653" cy="379653"/>
          </a:xfrm>
          <a:prstGeom prst="rect">
            <a:avLst/>
          </a:prstGeom>
        </p:spPr>
      </p:pic>
      <p:sp>
        <p:nvSpPr>
          <p:cNvPr id="91" name="Rectangle 90">
            <a:extLst>
              <a:ext uri="{FF2B5EF4-FFF2-40B4-BE49-F238E27FC236}">
                <a16:creationId xmlns:a16="http://schemas.microsoft.com/office/drawing/2014/main" id="{B019233B-9882-0E27-44A5-BF4F39D42C66}"/>
              </a:ext>
            </a:extLst>
          </p:cNvPr>
          <p:cNvSpPr/>
          <p:nvPr/>
        </p:nvSpPr>
        <p:spPr>
          <a:xfrm>
            <a:off x="5641278" y="3199703"/>
            <a:ext cx="1440251" cy="68580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File Tool (write </a:t>
            </a:r>
            <a:r>
              <a:rPr lang="en-US" sz="1400" dirty="0" err="1">
                <a:ln w="0"/>
                <a:solidFill>
                  <a:schemeClr val="tx1"/>
                </a:solidFill>
                <a:effectLst>
                  <a:outerShdw blurRad="38100" dist="19050" dir="2700000" algn="tl" rotWithShape="0">
                    <a:schemeClr val="dk1">
                      <a:alpha val="40000"/>
                    </a:schemeClr>
                  </a:outerShdw>
                </a:effectLst>
              </a:rPr>
              <a:t>json</a:t>
            </a:r>
            <a:r>
              <a:rPr lang="en-US" sz="1400" dirty="0">
                <a:ln w="0"/>
                <a:solidFill>
                  <a:schemeClr val="tx1"/>
                </a:solidFill>
                <a:effectLst>
                  <a:outerShdw blurRad="38100" dist="19050" dir="2700000" algn="tl" rotWithShape="0">
                    <a:schemeClr val="dk1">
                      <a:alpha val="40000"/>
                    </a:schemeClr>
                  </a:outerShdw>
                </a:effectLst>
              </a:rPr>
              <a:t> file)</a:t>
            </a:r>
          </a:p>
        </p:txBody>
      </p:sp>
      <p:pic>
        <p:nvPicPr>
          <p:cNvPr id="101" name="Graphic 100" descr="Badge 4 with solid fill">
            <a:extLst>
              <a:ext uri="{FF2B5EF4-FFF2-40B4-BE49-F238E27FC236}">
                <a16:creationId xmlns:a16="http://schemas.microsoft.com/office/drawing/2014/main" id="{CDC6C529-6444-0237-BC10-DD7B0344707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95900" y="3194330"/>
            <a:ext cx="340633" cy="353174"/>
          </a:xfrm>
          <a:prstGeom prst="rect">
            <a:avLst/>
          </a:prstGeom>
        </p:spPr>
      </p:pic>
      <p:cxnSp>
        <p:nvCxnSpPr>
          <p:cNvPr id="109" name="Elbow Connector 108">
            <a:extLst>
              <a:ext uri="{FF2B5EF4-FFF2-40B4-BE49-F238E27FC236}">
                <a16:creationId xmlns:a16="http://schemas.microsoft.com/office/drawing/2014/main" id="{12DB34E5-1DE6-4435-4681-DCC57EFF70B8}"/>
              </a:ext>
            </a:extLst>
          </p:cNvPr>
          <p:cNvCxnSpPr>
            <a:cxnSpLocks/>
            <a:endCxn id="91" idx="0"/>
          </p:cNvCxnSpPr>
          <p:nvPr/>
        </p:nvCxnSpPr>
        <p:spPr>
          <a:xfrm>
            <a:off x="5395596" y="2846529"/>
            <a:ext cx="965808" cy="35317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19" name="TextBox 118">
            <a:extLst>
              <a:ext uri="{FF2B5EF4-FFF2-40B4-BE49-F238E27FC236}">
                <a16:creationId xmlns:a16="http://schemas.microsoft.com/office/drawing/2014/main" id="{50D902E6-589A-BD13-E091-C9B3DD44762D}"/>
              </a:ext>
            </a:extLst>
          </p:cNvPr>
          <p:cNvSpPr txBox="1"/>
          <p:nvPr/>
        </p:nvSpPr>
        <p:spPr>
          <a:xfrm>
            <a:off x="4059578" y="1387306"/>
            <a:ext cx="657860" cy="307777"/>
          </a:xfrm>
          <a:prstGeom prst="rect">
            <a:avLst/>
          </a:prstGeom>
          <a:noFill/>
        </p:spPr>
        <p:txBody>
          <a:bodyPr wrap="square" rtlCol="0">
            <a:spAutoFit/>
          </a:bodyPr>
          <a:lstStyle/>
          <a:p>
            <a:r>
              <a:rPr lang="en-US" sz="1400" dirty="0"/>
              <a:t>Start</a:t>
            </a:r>
          </a:p>
        </p:txBody>
      </p:sp>
      <p:cxnSp>
        <p:nvCxnSpPr>
          <p:cNvPr id="121" name="Straight Arrow Connector 120">
            <a:extLst>
              <a:ext uri="{FF2B5EF4-FFF2-40B4-BE49-F238E27FC236}">
                <a16:creationId xmlns:a16="http://schemas.microsoft.com/office/drawing/2014/main" id="{4422D045-3D98-7CA4-B1F1-A337F7B6E788}"/>
              </a:ext>
            </a:extLst>
          </p:cNvPr>
          <p:cNvCxnSpPr>
            <a:stCxn id="47" idx="0"/>
            <a:endCxn id="15" idx="2"/>
          </p:cNvCxnSpPr>
          <p:nvPr/>
        </p:nvCxnSpPr>
        <p:spPr>
          <a:xfrm flipH="1" flipV="1">
            <a:off x="1728788" y="4449204"/>
            <a:ext cx="2825" cy="430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2" name="Rectangle 121">
            <a:extLst>
              <a:ext uri="{FF2B5EF4-FFF2-40B4-BE49-F238E27FC236}">
                <a16:creationId xmlns:a16="http://schemas.microsoft.com/office/drawing/2014/main" id="{9F6B053E-80F8-5231-86F6-9A5429DC4756}"/>
              </a:ext>
            </a:extLst>
          </p:cNvPr>
          <p:cNvSpPr/>
          <p:nvPr/>
        </p:nvSpPr>
        <p:spPr>
          <a:xfrm>
            <a:off x="10459281" y="4918812"/>
            <a:ext cx="1440251" cy="685800"/>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Risk Scoring ML Model via REST API</a:t>
            </a:r>
          </a:p>
        </p:txBody>
      </p:sp>
      <p:cxnSp>
        <p:nvCxnSpPr>
          <p:cNvPr id="124" name="Straight Arrow Connector 123">
            <a:extLst>
              <a:ext uri="{FF2B5EF4-FFF2-40B4-BE49-F238E27FC236}">
                <a16:creationId xmlns:a16="http://schemas.microsoft.com/office/drawing/2014/main" id="{B2F3EA2B-B41E-CDEE-EBAD-6DB3C51986E6}"/>
              </a:ext>
            </a:extLst>
          </p:cNvPr>
          <p:cNvCxnSpPr>
            <a:stCxn id="54" idx="3"/>
            <a:endCxn id="122" idx="1"/>
          </p:cNvCxnSpPr>
          <p:nvPr/>
        </p:nvCxnSpPr>
        <p:spPr>
          <a:xfrm flipV="1">
            <a:off x="9016402" y="5261712"/>
            <a:ext cx="1442879" cy="1270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26" name="Rounded Rectangle 125">
            <a:extLst>
              <a:ext uri="{FF2B5EF4-FFF2-40B4-BE49-F238E27FC236}">
                <a16:creationId xmlns:a16="http://schemas.microsoft.com/office/drawing/2014/main" id="{752EE1E9-5AE0-4CCC-C354-60ED614980D2}"/>
              </a:ext>
            </a:extLst>
          </p:cNvPr>
          <p:cNvSpPr/>
          <p:nvPr/>
        </p:nvSpPr>
        <p:spPr>
          <a:xfrm>
            <a:off x="10324300" y="3032560"/>
            <a:ext cx="1623245" cy="3055258"/>
          </a:xfrm>
          <a:prstGeom prst="round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644BE0BD-A3E1-9639-B071-1E88EE6B87EB}"/>
              </a:ext>
            </a:extLst>
          </p:cNvPr>
          <p:cNvSpPr txBox="1"/>
          <p:nvPr/>
        </p:nvSpPr>
        <p:spPr>
          <a:xfrm>
            <a:off x="10521054" y="3672398"/>
            <a:ext cx="1216487" cy="369332"/>
          </a:xfrm>
          <a:prstGeom prst="rect">
            <a:avLst/>
          </a:prstGeom>
          <a:noFill/>
        </p:spPr>
        <p:txBody>
          <a:bodyPr wrap="none" rtlCol="0">
            <a:spAutoFit/>
          </a:bodyPr>
          <a:lstStyle/>
          <a:p>
            <a:r>
              <a:rPr lang="en-US" dirty="0"/>
              <a:t>Local host</a:t>
            </a:r>
          </a:p>
        </p:txBody>
      </p:sp>
    </p:spTree>
    <p:extLst>
      <p:ext uri="{BB962C8B-B14F-4D97-AF65-F5344CB8AC3E}">
        <p14:creationId xmlns:p14="http://schemas.microsoft.com/office/powerpoint/2010/main" val="304932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BFE4-EB24-E301-5C00-6F4C01E6A0F0}"/>
              </a:ext>
            </a:extLst>
          </p:cNvPr>
          <p:cNvSpPr>
            <a:spLocks noGrp="1"/>
          </p:cNvSpPr>
          <p:nvPr>
            <p:ph type="title"/>
          </p:nvPr>
        </p:nvSpPr>
        <p:spPr>
          <a:xfrm>
            <a:off x="838200" y="365125"/>
            <a:ext cx="10515600" cy="612775"/>
          </a:xfrm>
        </p:spPr>
        <p:txBody>
          <a:bodyPr>
            <a:normAutofit fontScale="90000"/>
          </a:bodyPr>
          <a:lstStyle/>
          <a:p>
            <a:r>
              <a:rPr lang="en-US" dirty="0"/>
              <a:t>Agentic Workflow Steps Description</a:t>
            </a:r>
          </a:p>
        </p:txBody>
      </p:sp>
      <p:pic>
        <p:nvPicPr>
          <p:cNvPr id="4" name="Content Placeholder 3" descr="Badge 1 with solid fill">
            <a:extLst>
              <a:ext uri="{FF2B5EF4-FFF2-40B4-BE49-F238E27FC236}">
                <a16:creationId xmlns:a16="http://schemas.microsoft.com/office/drawing/2014/main" id="{232E4B2C-BE28-824A-47B2-3714CEAA2C9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58714" y="2570632"/>
            <a:ext cx="393816" cy="393816"/>
          </a:xfrm>
          <a:prstGeom prst="rect">
            <a:avLst/>
          </a:prstGeom>
        </p:spPr>
      </p:pic>
      <p:sp>
        <p:nvSpPr>
          <p:cNvPr id="7" name="TextBox 6">
            <a:extLst>
              <a:ext uri="{FF2B5EF4-FFF2-40B4-BE49-F238E27FC236}">
                <a16:creationId xmlns:a16="http://schemas.microsoft.com/office/drawing/2014/main" id="{0D6B054A-8E19-0AA8-F92B-34BB0448192B}"/>
              </a:ext>
            </a:extLst>
          </p:cNvPr>
          <p:cNvSpPr txBox="1"/>
          <p:nvPr/>
        </p:nvSpPr>
        <p:spPr>
          <a:xfrm>
            <a:off x="1511300" y="1189830"/>
            <a:ext cx="9410700" cy="6186309"/>
          </a:xfrm>
          <a:prstGeom prst="rect">
            <a:avLst/>
          </a:prstGeom>
          <a:noFill/>
        </p:spPr>
        <p:txBody>
          <a:bodyPr wrap="square" rtlCol="0">
            <a:spAutoFit/>
          </a:bodyPr>
          <a:lstStyle/>
          <a:p>
            <a:r>
              <a:rPr lang="en-US" dirty="0"/>
              <a:t>The execution starts with the Multi Agent Team coordinator receiving the request for entity intelligence and risk analysis. Both structured and unstructured transactions will be contained in a pdf file available to the tool for processing. The team is divided into 3 agents and the coordinator agent coordinates the tasks sequentially between them –</a:t>
            </a:r>
          </a:p>
          <a:p>
            <a:endParaRPr lang="en-US" dirty="0"/>
          </a:p>
          <a:p>
            <a:r>
              <a:rPr lang="en-US" b="1" dirty="0"/>
              <a:t>Data Analyst  Agent - </a:t>
            </a:r>
            <a:r>
              <a:rPr lang="en-US" dirty="0"/>
              <a:t>This agent processes the transactions from the pdf as text using the custom pdf reader tool given to it and extracts the transaction Ids, Entities list, transaction amounts from the text. </a:t>
            </a:r>
          </a:p>
          <a:p>
            <a:r>
              <a:rPr lang="en-US" b="1" dirty="0"/>
              <a:t>Research Analyst Agent </a:t>
            </a:r>
            <a:r>
              <a:rPr lang="en-US" dirty="0"/>
              <a:t>– This agent uses the extracted entity list and searches the internet websites in real time using </a:t>
            </a:r>
            <a:r>
              <a:rPr lang="en-US" dirty="0" err="1"/>
              <a:t>duckduckgo</a:t>
            </a:r>
            <a:r>
              <a:rPr lang="en-US" dirty="0"/>
              <a:t> search tool and newspaper tool to extract more information about the entity to classify it as organization, individual, NGO, PEP </a:t>
            </a:r>
            <a:r>
              <a:rPr lang="en-US" dirty="0" err="1"/>
              <a:t>etc</a:t>
            </a:r>
            <a:r>
              <a:rPr lang="en-US" dirty="0"/>
              <a:t> along with confidence score based on evidence. </a:t>
            </a:r>
          </a:p>
          <a:p>
            <a:r>
              <a:rPr lang="en-US" b="1" dirty="0"/>
              <a:t>Risk Analyst Agent </a:t>
            </a:r>
            <a:r>
              <a:rPr lang="en-US" dirty="0"/>
              <a:t>– This agent uses the information extracted by Data Analyst agent, Research Analyst agent and uses the parameters entity type, transaction amount, country to predict the risk score using a pretrained ML model hosted locally using API (ML model is random forest regression model). It uses a custom python tool to call API. </a:t>
            </a:r>
          </a:p>
          <a:p>
            <a:endParaRPr lang="en-US" dirty="0"/>
          </a:p>
          <a:p>
            <a:r>
              <a:rPr lang="en-US" dirty="0"/>
              <a:t>The Multi Agent Team coordinator then combines the output from all the 3 agents to generate the final JSON response and write it to a </a:t>
            </a:r>
            <a:r>
              <a:rPr lang="en-US" dirty="0" err="1"/>
              <a:t>json</a:t>
            </a:r>
            <a:r>
              <a:rPr lang="en-US" dirty="0"/>
              <a:t> file in the pre </a:t>
            </a:r>
            <a:r>
              <a:rPr lang="en-US"/>
              <a:t>configured ‘out’ </a:t>
            </a:r>
            <a:r>
              <a:rPr lang="en-US" dirty="0"/>
              <a:t>folder path. </a:t>
            </a:r>
          </a:p>
          <a:p>
            <a:endParaRPr lang="en-US" dirty="0"/>
          </a:p>
          <a:p>
            <a:endParaRPr lang="en-US" dirty="0"/>
          </a:p>
          <a:p>
            <a:endParaRPr lang="en-US" dirty="0"/>
          </a:p>
        </p:txBody>
      </p:sp>
      <p:sp>
        <p:nvSpPr>
          <p:cNvPr id="3" name="TextBox 2">
            <a:extLst>
              <a:ext uri="{FF2B5EF4-FFF2-40B4-BE49-F238E27FC236}">
                <a16:creationId xmlns:a16="http://schemas.microsoft.com/office/drawing/2014/main" id="{A23FE34B-BFD0-A4EE-2AB0-CBC2E8BCCC6C}"/>
              </a:ext>
            </a:extLst>
          </p:cNvPr>
          <p:cNvSpPr txBox="1"/>
          <p:nvPr/>
        </p:nvSpPr>
        <p:spPr>
          <a:xfrm>
            <a:off x="1511300" y="5344813"/>
            <a:ext cx="9410700" cy="369332"/>
          </a:xfrm>
          <a:prstGeom prst="rect">
            <a:avLst/>
          </a:prstGeom>
          <a:noFill/>
        </p:spPr>
        <p:txBody>
          <a:bodyPr wrap="square" rtlCol="0">
            <a:spAutoFit/>
          </a:bodyPr>
          <a:lstStyle/>
          <a:p>
            <a:endParaRPr lang="en-US" dirty="0"/>
          </a:p>
        </p:txBody>
      </p:sp>
      <p:pic>
        <p:nvPicPr>
          <p:cNvPr id="5" name="Graphic 4" descr="Badge with solid fill">
            <a:extLst>
              <a:ext uri="{FF2B5EF4-FFF2-40B4-BE49-F238E27FC236}">
                <a16:creationId xmlns:a16="http://schemas.microsoft.com/office/drawing/2014/main" id="{C6E1C897-A68F-3D33-D32A-9F54867C81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7661" y="3429000"/>
            <a:ext cx="393816" cy="365354"/>
          </a:xfrm>
          <a:prstGeom prst="rect">
            <a:avLst/>
          </a:prstGeom>
        </p:spPr>
      </p:pic>
      <p:pic>
        <p:nvPicPr>
          <p:cNvPr id="6" name="Graphic 5" descr="Badge 3 with solid fill">
            <a:extLst>
              <a:ext uri="{FF2B5EF4-FFF2-40B4-BE49-F238E27FC236}">
                <a16:creationId xmlns:a16="http://schemas.microsoft.com/office/drawing/2014/main" id="{88EB7D46-B4C7-A951-AB52-A1F5CFC885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1824" y="4258906"/>
            <a:ext cx="379653" cy="379653"/>
          </a:xfrm>
          <a:prstGeom prst="rect">
            <a:avLst/>
          </a:prstGeom>
        </p:spPr>
      </p:pic>
      <p:pic>
        <p:nvPicPr>
          <p:cNvPr id="9" name="Graphic 8" descr="Badge 4 with solid fill">
            <a:extLst>
              <a:ext uri="{FF2B5EF4-FFF2-40B4-BE49-F238E27FC236}">
                <a16:creationId xmlns:a16="http://schemas.microsoft.com/office/drawing/2014/main" id="{5189284D-B463-2043-D3BA-6AF67915BE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4252" y="5858768"/>
            <a:ext cx="340633" cy="353174"/>
          </a:xfrm>
          <a:prstGeom prst="rect">
            <a:avLst/>
          </a:prstGeom>
        </p:spPr>
      </p:pic>
    </p:spTree>
    <p:extLst>
      <p:ext uri="{BB962C8B-B14F-4D97-AF65-F5344CB8AC3E}">
        <p14:creationId xmlns:p14="http://schemas.microsoft.com/office/powerpoint/2010/main" val="417865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DE50-C515-C45C-9D39-511181531B61}"/>
              </a:ext>
            </a:extLst>
          </p:cNvPr>
          <p:cNvSpPr>
            <a:spLocks noGrp="1"/>
          </p:cNvSpPr>
          <p:nvPr>
            <p:ph type="title"/>
          </p:nvPr>
        </p:nvSpPr>
        <p:spPr/>
        <p:txBody>
          <a:bodyPr/>
          <a:lstStyle/>
          <a:p>
            <a:r>
              <a:rPr lang="en-US" dirty="0"/>
              <a:t>Challenges Faced in implementation/ Solution Limitations </a:t>
            </a:r>
          </a:p>
        </p:txBody>
      </p:sp>
      <p:sp>
        <p:nvSpPr>
          <p:cNvPr id="3" name="Content Placeholder 2">
            <a:extLst>
              <a:ext uri="{FF2B5EF4-FFF2-40B4-BE49-F238E27FC236}">
                <a16:creationId xmlns:a16="http://schemas.microsoft.com/office/drawing/2014/main" id="{216813C4-890A-4FFC-5CE4-58BFD3BBD92C}"/>
              </a:ext>
            </a:extLst>
          </p:cNvPr>
          <p:cNvSpPr>
            <a:spLocks noGrp="1"/>
          </p:cNvSpPr>
          <p:nvPr>
            <p:ph idx="1"/>
          </p:nvPr>
        </p:nvSpPr>
        <p:spPr/>
        <p:txBody>
          <a:bodyPr>
            <a:normAutofit/>
          </a:bodyPr>
          <a:lstStyle/>
          <a:p>
            <a:r>
              <a:rPr lang="en-US" sz="2000" dirty="0"/>
              <a:t>We couldn’t find free </a:t>
            </a:r>
            <a:r>
              <a:rPr lang="en-US" sz="2000" dirty="0" err="1"/>
              <a:t>api</a:t>
            </a:r>
            <a:r>
              <a:rPr lang="en-US" sz="2000" dirty="0"/>
              <a:t> keys for </a:t>
            </a:r>
            <a:r>
              <a:rPr lang="en-US" sz="2000" dirty="0" err="1"/>
              <a:t>OpenCorporates</a:t>
            </a:r>
            <a:r>
              <a:rPr lang="en-US" sz="2000" dirty="0"/>
              <a:t>, OFAC , so used internet search instead by asking the agent to search these websites.</a:t>
            </a:r>
          </a:p>
          <a:p>
            <a:r>
              <a:rPr lang="en-US" sz="2000" dirty="0"/>
              <a:t>Free tier of </a:t>
            </a:r>
            <a:r>
              <a:rPr lang="en-US" sz="2000" dirty="0" err="1"/>
              <a:t>Groq</a:t>
            </a:r>
            <a:r>
              <a:rPr lang="en-US" sz="2000" dirty="0"/>
              <a:t> API for LLM access has limits. So we were running out of limits multiple times while running the agents esp. the Research Analyst agent.</a:t>
            </a:r>
          </a:p>
          <a:p>
            <a:r>
              <a:rPr lang="en-US" sz="2000" dirty="0"/>
              <a:t>LLM model hallucinations are occurring repeatedly, and the output isn’t consistent every time.</a:t>
            </a:r>
          </a:p>
          <a:p>
            <a:r>
              <a:rPr lang="en-US" sz="2000" dirty="0"/>
              <a:t>We didn’t have enough test data to train the risk scoring model, so synthesized some data but accuracy on real data will be low (underfitting). </a:t>
            </a:r>
          </a:p>
          <a:p>
            <a:r>
              <a:rPr lang="en-US" sz="2000" dirty="0" err="1"/>
              <a:t>Anamoly</a:t>
            </a:r>
            <a:r>
              <a:rPr lang="en-US" sz="2000" dirty="0"/>
              <a:t> detection couldn’t be implementation due to lack of enough data set and time constraint. </a:t>
            </a:r>
          </a:p>
          <a:p>
            <a:endParaRPr lang="en-US" sz="2000" dirty="0"/>
          </a:p>
        </p:txBody>
      </p:sp>
    </p:spTree>
    <p:extLst>
      <p:ext uri="{BB962C8B-B14F-4D97-AF65-F5344CB8AC3E}">
        <p14:creationId xmlns:p14="http://schemas.microsoft.com/office/powerpoint/2010/main" val="1779009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9C9F-B31D-CB5B-9C9E-9075DA3571A7}"/>
              </a:ext>
            </a:extLst>
          </p:cNvPr>
          <p:cNvSpPr>
            <a:spLocks noGrp="1"/>
          </p:cNvSpPr>
          <p:nvPr>
            <p:ph type="title"/>
          </p:nvPr>
        </p:nvSpPr>
        <p:spPr>
          <a:xfrm>
            <a:off x="838200" y="365125"/>
            <a:ext cx="6946900" cy="866775"/>
          </a:xfrm>
        </p:spPr>
        <p:txBody>
          <a:bodyPr/>
          <a:lstStyle/>
          <a:p>
            <a:r>
              <a:rPr lang="en-US" dirty="0"/>
              <a:t>Sample output of the solution</a:t>
            </a:r>
          </a:p>
        </p:txBody>
      </p:sp>
      <p:pic>
        <p:nvPicPr>
          <p:cNvPr id="4" name="Content Placeholder 3">
            <a:extLst>
              <a:ext uri="{FF2B5EF4-FFF2-40B4-BE49-F238E27FC236}">
                <a16:creationId xmlns:a16="http://schemas.microsoft.com/office/drawing/2014/main" id="{74763195-E5D0-1B98-E4EC-EFB726717041}"/>
              </a:ext>
            </a:extLst>
          </p:cNvPr>
          <p:cNvPicPr>
            <a:picLocks noGrp="1" noChangeAspect="1"/>
          </p:cNvPicPr>
          <p:nvPr>
            <p:ph idx="1"/>
          </p:nvPr>
        </p:nvPicPr>
        <p:blipFill>
          <a:blip r:embed="rId2"/>
          <a:stretch>
            <a:fillRect/>
          </a:stretch>
        </p:blipFill>
        <p:spPr>
          <a:xfrm>
            <a:off x="558800" y="1632314"/>
            <a:ext cx="10795000" cy="4144234"/>
          </a:xfrm>
          <a:prstGeom prst="rect">
            <a:avLst/>
          </a:prstGeom>
        </p:spPr>
      </p:pic>
    </p:spTree>
    <p:extLst>
      <p:ext uri="{BB962C8B-B14F-4D97-AF65-F5344CB8AC3E}">
        <p14:creationId xmlns:p14="http://schemas.microsoft.com/office/powerpoint/2010/main" val="108934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A128-005D-3C2A-4E1F-FD632DAAD850}"/>
              </a:ext>
            </a:extLst>
          </p:cNvPr>
          <p:cNvSpPr>
            <a:spLocks noGrp="1"/>
          </p:cNvSpPr>
          <p:nvPr>
            <p:ph type="title"/>
          </p:nvPr>
        </p:nvSpPr>
        <p:spPr/>
        <p:txBody>
          <a:bodyPr/>
          <a:lstStyle/>
          <a:p>
            <a:r>
              <a:rPr lang="en-US" dirty="0"/>
              <a:t>Sample output </a:t>
            </a:r>
            <a:r>
              <a:rPr lang="en-US" dirty="0" err="1"/>
              <a:t>json</a:t>
            </a:r>
            <a:r>
              <a:rPr lang="en-US" dirty="0"/>
              <a:t> generated by the solution</a:t>
            </a:r>
          </a:p>
        </p:txBody>
      </p:sp>
      <p:pic>
        <p:nvPicPr>
          <p:cNvPr id="4" name="Content Placeholder 3">
            <a:extLst>
              <a:ext uri="{FF2B5EF4-FFF2-40B4-BE49-F238E27FC236}">
                <a16:creationId xmlns:a16="http://schemas.microsoft.com/office/drawing/2014/main" id="{10B1B4A3-76A0-EC73-7009-BD7315F90C81}"/>
              </a:ext>
            </a:extLst>
          </p:cNvPr>
          <p:cNvPicPr>
            <a:picLocks noGrp="1" noChangeAspect="1"/>
          </p:cNvPicPr>
          <p:nvPr>
            <p:ph idx="1"/>
          </p:nvPr>
        </p:nvPicPr>
        <p:blipFill>
          <a:blip r:embed="rId2"/>
          <a:stretch>
            <a:fillRect/>
          </a:stretch>
        </p:blipFill>
        <p:spPr>
          <a:xfrm>
            <a:off x="3421139" y="1825625"/>
            <a:ext cx="5349721" cy="4351338"/>
          </a:xfrm>
          <a:prstGeom prst="rect">
            <a:avLst/>
          </a:prstGeom>
        </p:spPr>
      </p:pic>
    </p:spTree>
    <p:extLst>
      <p:ext uri="{BB962C8B-B14F-4D97-AF65-F5344CB8AC3E}">
        <p14:creationId xmlns:p14="http://schemas.microsoft.com/office/powerpoint/2010/main" val="2484718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904</TotalTime>
  <Words>513</Words>
  <Application>Microsoft Macintosh PowerPoint</Application>
  <PresentationFormat>Widescreen</PresentationFormat>
  <Paragraphs>44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Wingdings</vt:lpstr>
      <vt:lpstr>Office Theme</vt:lpstr>
      <vt:lpstr>AI Driven Entity Intelligence &amp; Risk Analysis Hackathon</vt:lpstr>
      <vt:lpstr>Tools &amp; Frameworks Used</vt:lpstr>
      <vt:lpstr>Design and Architecture</vt:lpstr>
      <vt:lpstr>Agentic Workflow Steps Description</vt:lpstr>
      <vt:lpstr>Challenges Faced in implementation/ Solution Limitations </vt:lpstr>
      <vt:lpstr>Sample output of the solution</vt:lpstr>
      <vt:lpstr>Sample output json generated by the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VENKATESH NAGESH NAYAK .</dc:creator>
  <cp:lastModifiedBy>VENKATESH NAGESH NAYAK .</cp:lastModifiedBy>
  <cp:revision>51</cp:revision>
  <dcterms:created xsi:type="dcterms:W3CDTF">2025-03-25T06:47:40Z</dcterms:created>
  <dcterms:modified xsi:type="dcterms:W3CDTF">2025-03-26T14:59:43Z</dcterms:modified>
</cp:coreProperties>
</file>