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8" r:id="rId9"/>
    <p:sldId id="266" r:id="rId10"/>
    <p:sldId id="269"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186D1D-172A-4E64-93D9-147B8D2AC580}" v="72" dt="2025-03-26T17:42:30.506"/>
    <p1510:client id="{B4946AAB-96DE-47D2-A506-4A308E321966}" v="2500" dt="2025-03-26T17:09:04.790"/>
    <p1510:client id="{E185CF76-C965-4630-ADDE-52BD57C0DB03}" v="2600" dt="2025-03-25T17:19:45.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51FBC7-D342-41E4-AC30-81A2E95BF19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0C35EA40-1ADE-4D6A-BFBC-12A2D6999463}">
      <dgm:prSet phldrT="[Text]" phldr="0"/>
      <dgm:spPr/>
      <dgm:t>
        <a:bodyPr/>
        <a:lstStyle/>
        <a:p>
          <a:pPr rtl="0"/>
          <a:r>
            <a:rPr lang="en-US"/>
            <a:t>Sender &amp; Receiver Risk </a:t>
          </a:r>
        </a:p>
      </dgm:t>
    </dgm:pt>
    <dgm:pt modelId="{60C7FC6A-AA8C-4A30-A464-674BB38EF51E}" type="parTrans" cxnId="{AB0D579C-7FE2-4C98-B834-FCCED2A7608E}">
      <dgm:prSet/>
      <dgm:spPr/>
      <dgm:t>
        <a:bodyPr/>
        <a:lstStyle/>
        <a:p>
          <a:endParaRPr lang="en-US"/>
        </a:p>
      </dgm:t>
    </dgm:pt>
    <dgm:pt modelId="{F042D48A-9321-4649-98FD-23C4DC1F5885}" type="sibTrans" cxnId="{AB0D579C-7FE2-4C98-B834-FCCED2A7608E}">
      <dgm:prSet/>
      <dgm:spPr/>
      <dgm:t>
        <a:bodyPr/>
        <a:lstStyle/>
        <a:p>
          <a:endParaRPr lang="en-US"/>
        </a:p>
      </dgm:t>
    </dgm:pt>
    <dgm:pt modelId="{18CCCA56-E583-40D4-860B-CF405AF5BED7}">
      <dgm:prSet phldrT="[Text]" phldr="0"/>
      <dgm:spPr/>
      <dgm:t>
        <a:bodyPr/>
        <a:lstStyle/>
        <a:p>
          <a:pPr rtl="0"/>
          <a:r>
            <a:rPr lang="en-US">
              <a:latin typeface="Aptos Display" panose="020F0302020204030204"/>
            </a:rPr>
            <a:t>High Risk: </a:t>
          </a:r>
          <a:r>
            <a:rPr lang="en-US"/>
            <a:t>Politically Exposed Persons (PEPs</a:t>
          </a:r>
          <a:r>
            <a:rPr lang="en-US">
              <a:latin typeface="Aptos Display" panose="020F0302020204030204"/>
            </a:rPr>
            <a:t>), </a:t>
          </a:r>
          <a:r>
            <a:rPr lang="en-US"/>
            <a:t>Anonymous or Shell Companies</a:t>
          </a:r>
        </a:p>
      </dgm:t>
    </dgm:pt>
    <dgm:pt modelId="{C8055917-54FB-4878-96DA-044FA453848F}" type="parTrans" cxnId="{F79E8947-D7B5-48D6-800A-1A8174E73B77}">
      <dgm:prSet/>
      <dgm:spPr/>
      <dgm:t>
        <a:bodyPr/>
        <a:lstStyle/>
        <a:p>
          <a:endParaRPr lang="en-US"/>
        </a:p>
      </dgm:t>
    </dgm:pt>
    <dgm:pt modelId="{0F134839-F23D-4B76-914D-3918A2A6C1E7}" type="sibTrans" cxnId="{F79E8947-D7B5-48D6-800A-1A8174E73B77}">
      <dgm:prSet/>
      <dgm:spPr/>
      <dgm:t>
        <a:bodyPr/>
        <a:lstStyle/>
        <a:p>
          <a:endParaRPr lang="en-US"/>
        </a:p>
      </dgm:t>
    </dgm:pt>
    <dgm:pt modelId="{92C3AF5B-95E3-46F5-AA4F-BED3D99CE026}">
      <dgm:prSet phldrT="[Text]" phldr="0"/>
      <dgm:spPr/>
      <dgm:t>
        <a:bodyPr/>
        <a:lstStyle/>
        <a:p>
          <a:pPr rtl="0"/>
          <a:r>
            <a:rPr lang="en-US">
              <a:latin typeface="Aptos Display" panose="020F0302020204030204"/>
            </a:rPr>
            <a:t>Medium Risk: </a:t>
          </a:r>
          <a:r>
            <a:rPr lang="en-US"/>
            <a:t>Non-Profit Organizations in High-Risk Regions</a:t>
          </a:r>
          <a:r>
            <a:rPr lang="en-US">
              <a:latin typeface="Aptos Display" panose="020F0302020204030204"/>
            </a:rPr>
            <a:t>, </a:t>
          </a:r>
          <a:r>
            <a:rPr lang="en-US"/>
            <a:t>Unregistered or New Entities</a:t>
          </a:r>
        </a:p>
      </dgm:t>
    </dgm:pt>
    <dgm:pt modelId="{E3947788-EEA0-443E-BA21-F2C148014BFE}" type="parTrans" cxnId="{DAB96AA1-8D12-4044-91FD-6AEF15B7D85F}">
      <dgm:prSet/>
      <dgm:spPr/>
      <dgm:t>
        <a:bodyPr/>
        <a:lstStyle/>
        <a:p>
          <a:endParaRPr lang="en-US"/>
        </a:p>
      </dgm:t>
    </dgm:pt>
    <dgm:pt modelId="{BD1A23B2-085A-4926-8C6B-EE61CE1F5E43}" type="sibTrans" cxnId="{DAB96AA1-8D12-4044-91FD-6AEF15B7D85F}">
      <dgm:prSet/>
      <dgm:spPr/>
      <dgm:t>
        <a:bodyPr/>
        <a:lstStyle/>
        <a:p>
          <a:endParaRPr lang="en-US"/>
        </a:p>
      </dgm:t>
    </dgm:pt>
    <dgm:pt modelId="{AAA122A0-9BD7-4860-BC79-F0B32F8C2811}">
      <dgm:prSet phldrT="[Text]" phldr="0"/>
      <dgm:spPr/>
      <dgm:t>
        <a:bodyPr/>
        <a:lstStyle/>
        <a:p>
          <a:pPr rtl="0"/>
          <a:r>
            <a:rPr lang="en-US">
              <a:latin typeface="Aptos Display" panose="020F0302020204030204"/>
            </a:rPr>
            <a:t>Low Risk: </a:t>
          </a:r>
          <a:r>
            <a:rPr lang="en-US"/>
            <a:t>Registered, Well-Known Entities</a:t>
          </a:r>
        </a:p>
      </dgm:t>
    </dgm:pt>
    <dgm:pt modelId="{A29A0B12-DFB4-43C8-8868-23B8BCFE85A1}" type="parTrans" cxnId="{A1F53C7A-5E7E-4AC2-AF69-04F74ABF96AA}">
      <dgm:prSet/>
      <dgm:spPr/>
      <dgm:t>
        <a:bodyPr/>
        <a:lstStyle/>
        <a:p>
          <a:endParaRPr lang="en-US"/>
        </a:p>
      </dgm:t>
    </dgm:pt>
    <dgm:pt modelId="{4DD25391-CE5D-4B42-91FF-43A19D35D1B1}" type="sibTrans" cxnId="{A1F53C7A-5E7E-4AC2-AF69-04F74ABF96AA}">
      <dgm:prSet/>
      <dgm:spPr/>
      <dgm:t>
        <a:bodyPr/>
        <a:lstStyle/>
        <a:p>
          <a:endParaRPr lang="en-US"/>
        </a:p>
      </dgm:t>
    </dgm:pt>
    <dgm:pt modelId="{5E9075EB-DA6F-49D4-9C42-1F7FAF052359}">
      <dgm:prSet phldrT="[Text]" phldr="0"/>
      <dgm:spPr/>
      <dgm:t>
        <a:bodyPr/>
        <a:lstStyle/>
        <a:p>
          <a:pPr rtl="0"/>
          <a:r>
            <a:rPr lang="en-US"/>
            <a:t>Merchant Risk</a:t>
          </a:r>
        </a:p>
      </dgm:t>
    </dgm:pt>
    <dgm:pt modelId="{3A0AC22C-E351-4DA8-AB21-EAE79324A642}" type="parTrans" cxnId="{7AFD6DEC-E3EC-492A-A74A-4C2ACA6D9878}">
      <dgm:prSet/>
      <dgm:spPr/>
      <dgm:t>
        <a:bodyPr/>
        <a:lstStyle/>
        <a:p>
          <a:endParaRPr lang="en-US"/>
        </a:p>
      </dgm:t>
    </dgm:pt>
    <dgm:pt modelId="{79288131-1F53-4D55-B962-854DE131CFFB}" type="sibTrans" cxnId="{7AFD6DEC-E3EC-492A-A74A-4C2ACA6D9878}">
      <dgm:prSet/>
      <dgm:spPr/>
      <dgm:t>
        <a:bodyPr/>
        <a:lstStyle/>
        <a:p>
          <a:endParaRPr lang="en-US"/>
        </a:p>
      </dgm:t>
    </dgm:pt>
    <dgm:pt modelId="{0EFFF8E3-5E95-4E2A-A9C7-D982A9F9C311}">
      <dgm:prSet phldrT="[Text]" phldr="0"/>
      <dgm:spPr/>
      <dgm:t>
        <a:bodyPr/>
        <a:lstStyle/>
        <a:p>
          <a:pPr rtl="0"/>
          <a:r>
            <a:rPr lang="en-US">
              <a:latin typeface="Aptos Display" panose="020F0302020204030204"/>
            </a:rPr>
            <a:t>High Risk: </a:t>
          </a:r>
          <a:r>
            <a:rPr lang="en-US"/>
            <a:t>Gambling, Crypto</a:t>
          </a:r>
        </a:p>
      </dgm:t>
    </dgm:pt>
    <dgm:pt modelId="{E3D24A49-7214-4DF5-8952-C44B422EBE81}" type="parTrans" cxnId="{59D98082-46DD-4E2D-966A-8C4BADC42E4D}">
      <dgm:prSet/>
      <dgm:spPr/>
      <dgm:t>
        <a:bodyPr/>
        <a:lstStyle/>
        <a:p>
          <a:endParaRPr lang="en-US"/>
        </a:p>
      </dgm:t>
    </dgm:pt>
    <dgm:pt modelId="{8D3BB654-0AE2-46B5-A891-B66CA749DC7E}" type="sibTrans" cxnId="{59D98082-46DD-4E2D-966A-8C4BADC42E4D}">
      <dgm:prSet/>
      <dgm:spPr/>
      <dgm:t>
        <a:bodyPr/>
        <a:lstStyle/>
        <a:p>
          <a:endParaRPr lang="en-US"/>
        </a:p>
      </dgm:t>
    </dgm:pt>
    <dgm:pt modelId="{08D3F167-1480-495B-B12A-A0B0F250D5C4}">
      <dgm:prSet phldrT="[Text]" phldr="0"/>
      <dgm:spPr/>
      <dgm:t>
        <a:bodyPr/>
        <a:lstStyle/>
        <a:p>
          <a:pPr rtl="0"/>
          <a:r>
            <a:rPr lang="en-US">
              <a:latin typeface="Aptos Display" panose="020F0302020204030204"/>
            </a:rPr>
            <a:t>Medium Risk: </a:t>
          </a:r>
          <a:r>
            <a:rPr lang="en-US"/>
            <a:t>Luxury Items (Watches, Jewelry, Art)</a:t>
          </a:r>
        </a:p>
      </dgm:t>
    </dgm:pt>
    <dgm:pt modelId="{C870673D-B785-4334-A2A6-6C9F07A7C385}" type="parTrans" cxnId="{9BF3FB85-4446-42D3-9622-A20D7F839ADA}">
      <dgm:prSet/>
      <dgm:spPr/>
      <dgm:t>
        <a:bodyPr/>
        <a:lstStyle/>
        <a:p>
          <a:endParaRPr lang="en-US"/>
        </a:p>
      </dgm:t>
    </dgm:pt>
    <dgm:pt modelId="{049EB079-B257-4766-A362-83ED4E623F22}" type="sibTrans" cxnId="{9BF3FB85-4446-42D3-9622-A20D7F839ADA}">
      <dgm:prSet/>
      <dgm:spPr/>
      <dgm:t>
        <a:bodyPr/>
        <a:lstStyle/>
        <a:p>
          <a:endParaRPr lang="en-US"/>
        </a:p>
      </dgm:t>
    </dgm:pt>
    <dgm:pt modelId="{BDD6242B-115E-4C29-AED6-977C21D3AE27}">
      <dgm:prSet phldrT="[Text]" phldr="0"/>
      <dgm:spPr/>
      <dgm:t>
        <a:bodyPr/>
        <a:lstStyle/>
        <a:p>
          <a:pPr rtl="0"/>
          <a:r>
            <a:rPr lang="en-US">
              <a:latin typeface="Aptos Display" panose="020F0302020204030204"/>
            </a:rPr>
            <a:t>Low Risk: </a:t>
          </a:r>
          <a:r>
            <a:rPr lang="en-US"/>
            <a:t>Essential Services (Groceries, Utilities)</a:t>
          </a:r>
        </a:p>
      </dgm:t>
    </dgm:pt>
    <dgm:pt modelId="{242B127F-8334-4075-8350-7BFD62C9FA22}" type="parTrans" cxnId="{5B597571-1954-434E-8B38-E9CF2BCC9A38}">
      <dgm:prSet/>
      <dgm:spPr/>
      <dgm:t>
        <a:bodyPr/>
        <a:lstStyle/>
        <a:p>
          <a:endParaRPr lang="en-US"/>
        </a:p>
      </dgm:t>
    </dgm:pt>
    <dgm:pt modelId="{C87DA3C7-5A94-4C47-9D1E-D6C22A80F45F}" type="sibTrans" cxnId="{5B597571-1954-434E-8B38-E9CF2BCC9A38}">
      <dgm:prSet/>
      <dgm:spPr/>
      <dgm:t>
        <a:bodyPr/>
        <a:lstStyle/>
        <a:p>
          <a:endParaRPr lang="en-US"/>
        </a:p>
      </dgm:t>
    </dgm:pt>
    <dgm:pt modelId="{1A71E892-3BE9-4DB7-8842-2A36FAD86686}">
      <dgm:prSet phldr="0"/>
      <dgm:spPr/>
      <dgm:t>
        <a:bodyPr/>
        <a:lstStyle/>
        <a:p>
          <a:pPr rtl="0"/>
          <a:r>
            <a:rPr lang="en-US"/>
            <a:t>Amount &amp; Currency Risk</a:t>
          </a:r>
          <a:r>
            <a:rPr lang="en-US">
              <a:latin typeface="Aptos Display" panose="020F0302020204030204"/>
            </a:rPr>
            <a:t>:</a:t>
          </a:r>
        </a:p>
      </dgm:t>
    </dgm:pt>
    <dgm:pt modelId="{F87592A3-0BA2-4430-AEA0-B2896218514A}" type="parTrans" cxnId="{EEAD1B8E-8399-429C-A458-A1D3B574C74C}">
      <dgm:prSet/>
      <dgm:spPr/>
    </dgm:pt>
    <dgm:pt modelId="{2AA22C36-911E-483B-8007-846049E075B8}" type="sibTrans" cxnId="{EEAD1B8E-8399-429C-A458-A1D3B574C74C}">
      <dgm:prSet/>
      <dgm:spPr/>
    </dgm:pt>
    <dgm:pt modelId="{EA2793A1-9BF2-4024-A19D-BC3D55ABCAED}">
      <dgm:prSet phldr="0"/>
      <dgm:spPr/>
      <dgm:t>
        <a:bodyPr/>
        <a:lstStyle/>
        <a:p>
          <a:pPr rtl="0"/>
          <a:r>
            <a:rPr lang="en-US">
              <a:latin typeface="Aptos Display" panose="020F0302020204030204"/>
            </a:rPr>
            <a:t>Medium Risk: </a:t>
          </a:r>
          <a:r>
            <a:rPr lang="en-US"/>
            <a:t>Large Transactions (Above </a:t>
          </a:r>
          <a:r>
            <a:rPr lang="en-US" b="0">
              <a:latin typeface="Aptos Display" panose="020F0302020204030204"/>
            </a:rPr>
            <a:t>$100K),</a:t>
          </a:r>
          <a:r>
            <a:rPr lang="en-US">
              <a:latin typeface="Aptos Display" panose="020F0302020204030204"/>
            </a:rPr>
            <a:t> </a:t>
          </a:r>
          <a:r>
            <a:rPr lang="en-US"/>
            <a:t>Crypto Transactions in High-Risk Countries</a:t>
          </a:r>
        </a:p>
      </dgm:t>
    </dgm:pt>
    <dgm:pt modelId="{3C140AE5-E761-4791-85DA-23B75CA717C3}" type="parTrans" cxnId="{EFAB052F-36AA-48ED-B548-DE79A7072F2F}">
      <dgm:prSet/>
      <dgm:spPr/>
    </dgm:pt>
    <dgm:pt modelId="{D325BA02-3A5F-4079-9847-98C05B7D24D3}" type="sibTrans" cxnId="{EFAB052F-36AA-48ED-B548-DE79A7072F2F}">
      <dgm:prSet/>
      <dgm:spPr/>
    </dgm:pt>
    <dgm:pt modelId="{17EB72AD-1055-4970-B9EC-CA380FB64F88}">
      <dgm:prSet phldr="0"/>
      <dgm:spPr/>
      <dgm:t>
        <a:bodyPr/>
        <a:lstStyle/>
        <a:p>
          <a:pPr rtl="0"/>
          <a:r>
            <a:rPr lang="en-US">
              <a:latin typeface="Aptos Display" panose="020F0302020204030204"/>
            </a:rPr>
            <a:t>Low</a:t>
          </a:r>
          <a:r>
            <a:rPr lang="en-US"/>
            <a:t> Risk</a:t>
          </a:r>
          <a:r>
            <a:rPr lang="en-US">
              <a:latin typeface="Aptos Display" panose="020F0302020204030204"/>
            </a:rPr>
            <a:t>: </a:t>
          </a:r>
          <a:r>
            <a:rPr lang="en-US"/>
            <a:t>Regular Currency Transactions</a:t>
          </a:r>
          <a:r>
            <a:rPr lang="en-US">
              <a:latin typeface="Aptos Display" panose="020F0302020204030204"/>
            </a:rPr>
            <a:t> </a:t>
          </a:r>
          <a:r>
            <a:rPr lang="en-US">
              <a:solidFill>
                <a:srgbClr val="000000"/>
              </a:solidFill>
              <a:latin typeface="Calibri"/>
              <a:ea typeface="Calibri"/>
              <a:cs typeface="Calibri"/>
            </a:rPr>
            <a:t>(&lt; $100K btw Corporates &amp; &lt; $10K  btw Individuals</a:t>
          </a:r>
        </a:p>
      </dgm:t>
    </dgm:pt>
    <dgm:pt modelId="{66658606-9748-44ED-BEF5-F6D1E71E6FB7}" type="parTrans" cxnId="{97FDF7E4-8C67-45E9-9DAE-B4543F08827A}">
      <dgm:prSet/>
      <dgm:spPr/>
    </dgm:pt>
    <dgm:pt modelId="{4C00F844-8CCB-4FF3-A8E3-EBB1D80E0BA3}" type="sibTrans" cxnId="{97FDF7E4-8C67-45E9-9DAE-B4543F08827A}">
      <dgm:prSet/>
      <dgm:spPr/>
    </dgm:pt>
    <dgm:pt modelId="{3058CC66-8D11-4B9D-90FC-7E4350D5C58E}">
      <dgm:prSet phldr="0"/>
      <dgm:spPr/>
      <dgm:t>
        <a:bodyPr/>
        <a:lstStyle/>
        <a:p>
          <a:endParaRPr lang="en-US">
            <a:latin typeface="Aptos Display" panose="020F0302020204030204"/>
            <a:ea typeface="Calibri"/>
            <a:cs typeface="Calibri"/>
          </a:endParaRPr>
        </a:p>
      </dgm:t>
    </dgm:pt>
    <dgm:pt modelId="{F0766204-23D2-4E37-8116-DAE0C9030ED4}" type="parTrans" cxnId="{DCBFF49A-646C-40C7-9E48-4CE3E3651A4F}">
      <dgm:prSet/>
      <dgm:spPr/>
    </dgm:pt>
    <dgm:pt modelId="{85CD2C67-524F-4390-AF30-3660E86F20D8}" type="sibTrans" cxnId="{DCBFF49A-646C-40C7-9E48-4CE3E3651A4F}">
      <dgm:prSet/>
      <dgm:spPr/>
    </dgm:pt>
    <dgm:pt modelId="{5076E635-6B19-47D7-890B-7854998D3B9B}" type="pres">
      <dgm:prSet presAssocID="{2B51FBC7-D342-41E4-AC30-81A2E95BF190}" presName="linearFlow" presStyleCnt="0">
        <dgm:presLayoutVars>
          <dgm:dir/>
          <dgm:animLvl val="lvl"/>
          <dgm:resizeHandles val="exact"/>
        </dgm:presLayoutVars>
      </dgm:prSet>
      <dgm:spPr/>
    </dgm:pt>
    <dgm:pt modelId="{894BBCFA-8D1B-4A6D-B1D7-0A1E41552F7E}" type="pres">
      <dgm:prSet presAssocID="{0C35EA40-1ADE-4D6A-BFBC-12A2D6999463}" presName="composite" presStyleCnt="0"/>
      <dgm:spPr/>
    </dgm:pt>
    <dgm:pt modelId="{F2376383-58D3-47F7-8643-6551E24004AC}" type="pres">
      <dgm:prSet presAssocID="{0C35EA40-1ADE-4D6A-BFBC-12A2D6999463}" presName="parentText" presStyleLbl="alignNode1" presStyleIdx="0" presStyleCnt="3">
        <dgm:presLayoutVars>
          <dgm:chMax val="1"/>
          <dgm:bulletEnabled val="1"/>
        </dgm:presLayoutVars>
      </dgm:prSet>
      <dgm:spPr/>
    </dgm:pt>
    <dgm:pt modelId="{8218B307-C008-4097-9574-4BAA83FC506E}" type="pres">
      <dgm:prSet presAssocID="{0C35EA40-1ADE-4D6A-BFBC-12A2D6999463}" presName="descendantText" presStyleLbl="alignAcc1" presStyleIdx="0" presStyleCnt="3">
        <dgm:presLayoutVars>
          <dgm:bulletEnabled val="1"/>
        </dgm:presLayoutVars>
      </dgm:prSet>
      <dgm:spPr/>
    </dgm:pt>
    <dgm:pt modelId="{4F9B81A7-0EB3-4F06-8D7B-29C077B73258}" type="pres">
      <dgm:prSet presAssocID="{F042D48A-9321-4649-98FD-23C4DC1F5885}" presName="sp" presStyleCnt="0"/>
      <dgm:spPr/>
    </dgm:pt>
    <dgm:pt modelId="{FAFC8EB1-73FD-46C9-A276-E26999ADA7B9}" type="pres">
      <dgm:prSet presAssocID="{5E9075EB-DA6F-49D4-9C42-1F7FAF052359}" presName="composite" presStyleCnt="0"/>
      <dgm:spPr/>
    </dgm:pt>
    <dgm:pt modelId="{158C27BF-BB23-4242-9779-C95BF3277544}" type="pres">
      <dgm:prSet presAssocID="{5E9075EB-DA6F-49D4-9C42-1F7FAF052359}" presName="parentText" presStyleLbl="alignNode1" presStyleIdx="1" presStyleCnt="3">
        <dgm:presLayoutVars>
          <dgm:chMax val="1"/>
          <dgm:bulletEnabled val="1"/>
        </dgm:presLayoutVars>
      </dgm:prSet>
      <dgm:spPr/>
    </dgm:pt>
    <dgm:pt modelId="{1CACDD41-9972-49AF-8D50-56BAE04E0D16}" type="pres">
      <dgm:prSet presAssocID="{5E9075EB-DA6F-49D4-9C42-1F7FAF052359}" presName="descendantText" presStyleLbl="alignAcc1" presStyleIdx="1" presStyleCnt="3">
        <dgm:presLayoutVars>
          <dgm:bulletEnabled val="1"/>
        </dgm:presLayoutVars>
      </dgm:prSet>
      <dgm:spPr/>
    </dgm:pt>
    <dgm:pt modelId="{B1BE8B1D-4776-4752-904B-9A257BC747A7}" type="pres">
      <dgm:prSet presAssocID="{79288131-1F53-4D55-B962-854DE131CFFB}" presName="sp" presStyleCnt="0"/>
      <dgm:spPr/>
    </dgm:pt>
    <dgm:pt modelId="{AD5FFD60-7986-4341-867A-525FECB7D9FA}" type="pres">
      <dgm:prSet presAssocID="{1A71E892-3BE9-4DB7-8842-2A36FAD86686}" presName="composite" presStyleCnt="0"/>
      <dgm:spPr/>
    </dgm:pt>
    <dgm:pt modelId="{92D33B4F-2183-4D2F-8F32-56EF45E9BD8B}" type="pres">
      <dgm:prSet presAssocID="{1A71E892-3BE9-4DB7-8842-2A36FAD86686}" presName="parentText" presStyleLbl="alignNode1" presStyleIdx="2" presStyleCnt="3">
        <dgm:presLayoutVars>
          <dgm:chMax val="1"/>
          <dgm:bulletEnabled val="1"/>
        </dgm:presLayoutVars>
      </dgm:prSet>
      <dgm:spPr/>
    </dgm:pt>
    <dgm:pt modelId="{9BEB5C1D-AD93-4940-873B-9D639FED874A}" type="pres">
      <dgm:prSet presAssocID="{1A71E892-3BE9-4DB7-8842-2A36FAD86686}" presName="descendantText" presStyleLbl="alignAcc1" presStyleIdx="2" presStyleCnt="3">
        <dgm:presLayoutVars>
          <dgm:bulletEnabled val="1"/>
        </dgm:presLayoutVars>
      </dgm:prSet>
      <dgm:spPr/>
    </dgm:pt>
  </dgm:ptLst>
  <dgm:cxnLst>
    <dgm:cxn modelId="{EF78B705-F611-4794-A65A-2F7119B5D917}" type="presOf" srcId="{18CCCA56-E583-40D4-860B-CF405AF5BED7}" destId="{8218B307-C008-4097-9574-4BAA83FC506E}" srcOrd="0" destOrd="0" presId="urn:microsoft.com/office/officeart/2005/8/layout/chevron2"/>
    <dgm:cxn modelId="{DAEA4012-7EEE-42AD-A80E-03F37E17D29D}" type="presOf" srcId="{1A71E892-3BE9-4DB7-8842-2A36FAD86686}" destId="{92D33B4F-2183-4D2F-8F32-56EF45E9BD8B}" srcOrd="0" destOrd="0" presId="urn:microsoft.com/office/officeart/2005/8/layout/chevron2"/>
    <dgm:cxn modelId="{61C36516-8FE8-4787-A267-5DCB554F85D5}" type="presOf" srcId="{17EB72AD-1055-4970-B9EC-CA380FB64F88}" destId="{9BEB5C1D-AD93-4940-873B-9D639FED874A}" srcOrd="0" destOrd="1" presId="urn:microsoft.com/office/officeart/2005/8/layout/chevron2"/>
    <dgm:cxn modelId="{22B8752D-B095-4837-8055-A633BD031EA2}" type="presOf" srcId="{08D3F167-1480-495B-B12A-A0B0F250D5C4}" destId="{1CACDD41-9972-49AF-8D50-56BAE04E0D16}" srcOrd="0" destOrd="1" presId="urn:microsoft.com/office/officeart/2005/8/layout/chevron2"/>
    <dgm:cxn modelId="{EFAB052F-36AA-48ED-B548-DE79A7072F2F}" srcId="{1A71E892-3BE9-4DB7-8842-2A36FAD86686}" destId="{EA2793A1-9BF2-4024-A19D-BC3D55ABCAED}" srcOrd="0" destOrd="0" parTransId="{3C140AE5-E761-4791-85DA-23B75CA717C3}" sibTransId="{D325BA02-3A5F-4079-9847-98C05B7D24D3}"/>
    <dgm:cxn modelId="{CC8D4F45-C073-48D9-8589-93246D63DA7E}" type="presOf" srcId="{0C35EA40-1ADE-4D6A-BFBC-12A2D6999463}" destId="{F2376383-58D3-47F7-8643-6551E24004AC}" srcOrd="0" destOrd="0" presId="urn:microsoft.com/office/officeart/2005/8/layout/chevron2"/>
    <dgm:cxn modelId="{F79E8947-D7B5-48D6-800A-1A8174E73B77}" srcId="{0C35EA40-1ADE-4D6A-BFBC-12A2D6999463}" destId="{18CCCA56-E583-40D4-860B-CF405AF5BED7}" srcOrd="0" destOrd="0" parTransId="{C8055917-54FB-4878-96DA-044FA453848F}" sibTransId="{0F134839-F23D-4B76-914D-3918A2A6C1E7}"/>
    <dgm:cxn modelId="{CBD10C68-29D9-4E99-A3B2-36BB83FACCCE}" type="presOf" srcId="{92C3AF5B-95E3-46F5-AA4F-BED3D99CE026}" destId="{8218B307-C008-4097-9574-4BAA83FC506E}" srcOrd="0" destOrd="1" presId="urn:microsoft.com/office/officeart/2005/8/layout/chevron2"/>
    <dgm:cxn modelId="{5B597571-1954-434E-8B38-E9CF2BCC9A38}" srcId="{5E9075EB-DA6F-49D4-9C42-1F7FAF052359}" destId="{BDD6242B-115E-4C29-AED6-977C21D3AE27}" srcOrd="2" destOrd="0" parTransId="{242B127F-8334-4075-8350-7BFD62C9FA22}" sibTransId="{C87DA3C7-5A94-4C47-9D1E-D6C22A80F45F}"/>
    <dgm:cxn modelId="{33E6A556-1AD2-407F-ADFF-36C1855CB15B}" type="presOf" srcId="{AAA122A0-9BD7-4860-BC79-F0B32F8C2811}" destId="{8218B307-C008-4097-9574-4BAA83FC506E}" srcOrd="0" destOrd="2" presId="urn:microsoft.com/office/officeart/2005/8/layout/chevron2"/>
    <dgm:cxn modelId="{A1F53C7A-5E7E-4AC2-AF69-04F74ABF96AA}" srcId="{0C35EA40-1ADE-4D6A-BFBC-12A2D6999463}" destId="{AAA122A0-9BD7-4860-BC79-F0B32F8C2811}" srcOrd="2" destOrd="0" parTransId="{A29A0B12-DFB4-43C8-8868-23B8BCFE85A1}" sibTransId="{4DD25391-CE5D-4B42-91FF-43A19D35D1B1}"/>
    <dgm:cxn modelId="{59D98082-46DD-4E2D-966A-8C4BADC42E4D}" srcId="{5E9075EB-DA6F-49D4-9C42-1F7FAF052359}" destId="{0EFFF8E3-5E95-4E2A-A9C7-D982A9F9C311}" srcOrd="0" destOrd="0" parTransId="{E3D24A49-7214-4DF5-8952-C44B422EBE81}" sibTransId="{8D3BB654-0AE2-46B5-A891-B66CA749DC7E}"/>
    <dgm:cxn modelId="{AEB77283-13D9-46D9-ACCB-C236B27B6EEF}" type="presOf" srcId="{3058CC66-8D11-4B9D-90FC-7E4350D5C58E}" destId="{9BEB5C1D-AD93-4940-873B-9D639FED874A}" srcOrd="0" destOrd="2" presId="urn:microsoft.com/office/officeart/2005/8/layout/chevron2"/>
    <dgm:cxn modelId="{9BF3FB85-4446-42D3-9622-A20D7F839ADA}" srcId="{5E9075EB-DA6F-49D4-9C42-1F7FAF052359}" destId="{08D3F167-1480-495B-B12A-A0B0F250D5C4}" srcOrd="1" destOrd="0" parTransId="{C870673D-B785-4334-A2A6-6C9F07A7C385}" sibTransId="{049EB079-B257-4766-A362-83ED4E623F22}"/>
    <dgm:cxn modelId="{1CE0AC86-D568-4D51-9A88-3FB7A65AA878}" type="presOf" srcId="{2B51FBC7-D342-41E4-AC30-81A2E95BF190}" destId="{5076E635-6B19-47D7-890B-7854998D3B9B}" srcOrd="0" destOrd="0" presId="urn:microsoft.com/office/officeart/2005/8/layout/chevron2"/>
    <dgm:cxn modelId="{EEAD1B8E-8399-429C-A458-A1D3B574C74C}" srcId="{2B51FBC7-D342-41E4-AC30-81A2E95BF190}" destId="{1A71E892-3BE9-4DB7-8842-2A36FAD86686}" srcOrd="2" destOrd="0" parTransId="{F87592A3-0BA2-4430-AEA0-B2896218514A}" sibTransId="{2AA22C36-911E-483B-8007-846049E075B8}"/>
    <dgm:cxn modelId="{DCBFF49A-646C-40C7-9E48-4CE3E3651A4F}" srcId="{1A71E892-3BE9-4DB7-8842-2A36FAD86686}" destId="{3058CC66-8D11-4B9D-90FC-7E4350D5C58E}" srcOrd="2" destOrd="0" parTransId="{F0766204-23D2-4E37-8116-DAE0C9030ED4}" sibTransId="{85CD2C67-524F-4390-AF30-3660E86F20D8}"/>
    <dgm:cxn modelId="{AB0D579C-7FE2-4C98-B834-FCCED2A7608E}" srcId="{2B51FBC7-D342-41E4-AC30-81A2E95BF190}" destId="{0C35EA40-1ADE-4D6A-BFBC-12A2D6999463}" srcOrd="0" destOrd="0" parTransId="{60C7FC6A-AA8C-4A30-A464-674BB38EF51E}" sibTransId="{F042D48A-9321-4649-98FD-23C4DC1F5885}"/>
    <dgm:cxn modelId="{DAB96AA1-8D12-4044-91FD-6AEF15B7D85F}" srcId="{0C35EA40-1ADE-4D6A-BFBC-12A2D6999463}" destId="{92C3AF5B-95E3-46F5-AA4F-BED3D99CE026}" srcOrd="1" destOrd="0" parTransId="{E3947788-EEA0-443E-BA21-F2C148014BFE}" sibTransId="{BD1A23B2-085A-4926-8C6B-EE61CE1F5E43}"/>
    <dgm:cxn modelId="{C1DC65B3-8171-4835-ADF7-C988CF222E04}" type="presOf" srcId="{BDD6242B-115E-4C29-AED6-977C21D3AE27}" destId="{1CACDD41-9972-49AF-8D50-56BAE04E0D16}" srcOrd="0" destOrd="2" presId="urn:microsoft.com/office/officeart/2005/8/layout/chevron2"/>
    <dgm:cxn modelId="{97FDF7E4-8C67-45E9-9DAE-B4543F08827A}" srcId="{1A71E892-3BE9-4DB7-8842-2A36FAD86686}" destId="{17EB72AD-1055-4970-B9EC-CA380FB64F88}" srcOrd="1" destOrd="0" parTransId="{66658606-9748-44ED-BEF5-F6D1E71E6FB7}" sibTransId="{4C00F844-8CCB-4FF3-A8E3-EBB1D80E0BA3}"/>
    <dgm:cxn modelId="{F5B3C1E6-ABF7-49C1-9482-8138A4E54EAD}" type="presOf" srcId="{5E9075EB-DA6F-49D4-9C42-1F7FAF052359}" destId="{158C27BF-BB23-4242-9779-C95BF3277544}" srcOrd="0" destOrd="0" presId="urn:microsoft.com/office/officeart/2005/8/layout/chevron2"/>
    <dgm:cxn modelId="{7AFD6DEC-E3EC-492A-A74A-4C2ACA6D9878}" srcId="{2B51FBC7-D342-41E4-AC30-81A2E95BF190}" destId="{5E9075EB-DA6F-49D4-9C42-1F7FAF052359}" srcOrd="1" destOrd="0" parTransId="{3A0AC22C-E351-4DA8-AB21-EAE79324A642}" sibTransId="{79288131-1F53-4D55-B962-854DE131CFFB}"/>
    <dgm:cxn modelId="{08C19BF4-4547-43AE-B756-5C2705B9BDEA}" type="presOf" srcId="{EA2793A1-9BF2-4024-A19D-BC3D55ABCAED}" destId="{9BEB5C1D-AD93-4940-873B-9D639FED874A}" srcOrd="0" destOrd="0" presId="urn:microsoft.com/office/officeart/2005/8/layout/chevron2"/>
    <dgm:cxn modelId="{4D9188FE-879D-4286-9866-E4A9A7FFE4FB}" type="presOf" srcId="{0EFFF8E3-5E95-4E2A-A9C7-D982A9F9C311}" destId="{1CACDD41-9972-49AF-8D50-56BAE04E0D16}" srcOrd="0" destOrd="0" presId="urn:microsoft.com/office/officeart/2005/8/layout/chevron2"/>
    <dgm:cxn modelId="{057ACECE-8D6A-4BF1-82E6-BA299E23F259}" type="presParOf" srcId="{5076E635-6B19-47D7-890B-7854998D3B9B}" destId="{894BBCFA-8D1B-4A6D-B1D7-0A1E41552F7E}" srcOrd="0" destOrd="0" presId="urn:microsoft.com/office/officeart/2005/8/layout/chevron2"/>
    <dgm:cxn modelId="{5B9C6672-80F7-45F1-B465-ADE11EE56A7B}" type="presParOf" srcId="{894BBCFA-8D1B-4A6D-B1D7-0A1E41552F7E}" destId="{F2376383-58D3-47F7-8643-6551E24004AC}" srcOrd="0" destOrd="0" presId="urn:microsoft.com/office/officeart/2005/8/layout/chevron2"/>
    <dgm:cxn modelId="{23A4A082-C8C0-4ECA-8C6C-A33F86855962}" type="presParOf" srcId="{894BBCFA-8D1B-4A6D-B1D7-0A1E41552F7E}" destId="{8218B307-C008-4097-9574-4BAA83FC506E}" srcOrd="1" destOrd="0" presId="urn:microsoft.com/office/officeart/2005/8/layout/chevron2"/>
    <dgm:cxn modelId="{859CF937-BDEC-404F-B103-70C12F6FF379}" type="presParOf" srcId="{5076E635-6B19-47D7-890B-7854998D3B9B}" destId="{4F9B81A7-0EB3-4F06-8D7B-29C077B73258}" srcOrd="1" destOrd="0" presId="urn:microsoft.com/office/officeart/2005/8/layout/chevron2"/>
    <dgm:cxn modelId="{170F0A51-8E95-4536-8444-0A896F230D31}" type="presParOf" srcId="{5076E635-6B19-47D7-890B-7854998D3B9B}" destId="{FAFC8EB1-73FD-46C9-A276-E26999ADA7B9}" srcOrd="2" destOrd="0" presId="urn:microsoft.com/office/officeart/2005/8/layout/chevron2"/>
    <dgm:cxn modelId="{038FBE19-EDE7-4AD5-ADD0-92DFFCABD697}" type="presParOf" srcId="{FAFC8EB1-73FD-46C9-A276-E26999ADA7B9}" destId="{158C27BF-BB23-4242-9779-C95BF3277544}" srcOrd="0" destOrd="0" presId="urn:microsoft.com/office/officeart/2005/8/layout/chevron2"/>
    <dgm:cxn modelId="{E8DE150D-8819-4A58-A4B7-1C3C4A8BF680}" type="presParOf" srcId="{FAFC8EB1-73FD-46C9-A276-E26999ADA7B9}" destId="{1CACDD41-9972-49AF-8D50-56BAE04E0D16}" srcOrd="1" destOrd="0" presId="urn:microsoft.com/office/officeart/2005/8/layout/chevron2"/>
    <dgm:cxn modelId="{16ACAE4F-7109-4E19-A3CA-671762D790DC}" type="presParOf" srcId="{5076E635-6B19-47D7-890B-7854998D3B9B}" destId="{B1BE8B1D-4776-4752-904B-9A257BC747A7}" srcOrd="3" destOrd="0" presId="urn:microsoft.com/office/officeart/2005/8/layout/chevron2"/>
    <dgm:cxn modelId="{D971FDBA-A7F3-469F-8406-047BBDCE9F46}" type="presParOf" srcId="{5076E635-6B19-47D7-890B-7854998D3B9B}" destId="{AD5FFD60-7986-4341-867A-525FECB7D9FA}" srcOrd="4" destOrd="0" presId="urn:microsoft.com/office/officeart/2005/8/layout/chevron2"/>
    <dgm:cxn modelId="{048E7B0A-EF6C-4480-8E4C-5EF327A75AE0}" type="presParOf" srcId="{AD5FFD60-7986-4341-867A-525FECB7D9FA}" destId="{92D33B4F-2183-4D2F-8F32-56EF45E9BD8B}" srcOrd="0" destOrd="0" presId="urn:microsoft.com/office/officeart/2005/8/layout/chevron2"/>
    <dgm:cxn modelId="{20DC26A6-A8DF-4032-AE3B-1364BE312AE7}" type="presParOf" srcId="{AD5FFD60-7986-4341-867A-525FECB7D9FA}" destId="{9BEB5C1D-AD93-4940-873B-9D639FED874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51FBC7-D342-41E4-AC30-81A2E95BF19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0C35EA40-1ADE-4D6A-BFBC-12A2D6999463}">
      <dgm:prSet phldrT="[Text]" phldr="0"/>
      <dgm:spPr/>
      <dgm:t>
        <a:bodyPr/>
        <a:lstStyle/>
        <a:p>
          <a:pPr rtl="0"/>
          <a:r>
            <a:rPr lang="en-US"/>
            <a:t>Country Risk</a:t>
          </a:r>
        </a:p>
      </dgm:t>
    </dgm:pt>
    <dgm:pt modelId="{60C7FC6A-AA8C-4A30-A464-674BB38EF51E}" type="parTrans" cxnId="{AB0D579C-7FE2-4C98-B834-FCCED2A7608E}">
      <dgm:prSet/>
      <dgm:spPr/>
      <dgm:t>
        <a:bodyPr/>
        <a:lstStyle/>
        <a:p>
          <a:endParaRPr lang="en-US"/>
        </a:p>
      </dgm:t>
    </dgm:pt>
    <dgm:pt modelId="{F042D48A-9321-4649-98FD-23C4DC1F5885}" type="sibTrans" cxnId="{AB0D579C-7FE2-4C98-B834-FCCED2A7608E}">
      <dgm:prSet/>
      <dgm:spPr/>
      <dgm:t>
        <a:bodyPr/>
        <a:lstStyle/>
        <a:p>
          <a:endParaRPr lang="en-US"/>
        </a:p>
      </dgm:t>
    </dgm:pt>
    <dgm:pt modelId="{18CCCA56-E583-40D4-860B-CF405AF5BED7}">
      <dgm:prSet phldrT="[Text]" phldr="0"/>
      <dgm:spPr/>
      <dgm:t>
        <a:bodyPr/>
        <a:lstStyle/>
        <a:p>
          <a:pPr rtl="0"/>
          <a:r>
            <a:rPr lang="en-US">
              <a:latin typeface="Aptos Display" panose="020F0302020204030204"/>
            </a:rPr>
            <a:t>High Risk: </a:t>
          </a:r>
          <a:r>
            <a:rPr lang="en-US"/>
            <a:t>Transactions involving</a:t>
          </a:r>
          <a:r>
            <a:rPr lang="en-US">
              <a:latin typeface="Aptos Display" panose="020F0302020204030204"/>
            </a:rPr>
            <a:t> OFAC-Sanctioned</a:t>
          </a:r>
          <a:r>
            <a:rPr lang="en-US"/>
            <a:t> countries</a:t>
          </a:r>
        </a:p>
      </dgm:t>
    </dgm:pt>
    <dgm:pt modelId="{C8055917-54FB-4878-96DA-044FA453848F}" type="parTrans" cxnId="{F79E8947-D7B5-48D6-800A-1A8174E73B77}">
      <dgm:prSet/>
      <dgm:spPr/>
      <dgm:t>
        <a:bodyPr/>
        <a:lstStyle/>
        <a:p>
          <a:endParaRPr lang="en-US"/>
        </a:p>
      </dgm:t>
    </dgm:pt>
    <dgm:pt modelId="{0F134839-F23D-4B76-914D-3918A2A6C1E7}" type="sibTrans" cxnId="{F79E8947-D7B5-48D6-800A-1A8174E73B77}">
      <dgm:prSet/>
      <dgm:spPr/>
      <dgm:t>
        <a:bodyPr/>
        <a:lstStyle/>
        <a:p>
          <a:endParaRPr lang="en-US"/>
        </a:p>
      </dgm:t>
    </dgm:pt>
    <dgm:pt modelId="{92C3AF5B-95E3-46F5-AA4F-BED3D99CE026}">
      <dgm:prSet phldrT="[Text]" phldr="0"/>
      <dgm:spPr/>
      <dgm:t>
        <a:bodyPr/>
        <a:lstStyle/>
        <a:p>
          <a:pPr rtl="0"/>
          <a:r>
            <a:rPr lang="en-US">
              <a:latin typeface="Aptos Display" panose="020F0302020204030204"/>
            </a:rPr>
            <a:t>Medium Risk: </a:t>
          </a:r>
          <a:r>
            <a:rPr lang="en-US"/>
            <a:t>Transactions involving</a:t>
          </a:r>
          <a:r>
            <a:rPr lang="en-US">
              <a:latin typeface="Aptos Display" panose="020F0302020204030204"/>
            </a:rPr>
            <a:t> Tax</a:t>
          </a:r>
          <a:r>
            <a:rPr lang="en-US"/>
            <a:t> </a:t>
          </a:r>
          <a:r>
            <a:rPr lang="en-US">
              <a:latin typeface="Aptos Display" panose="020F0302020204030204"/>
            </a:rPr>
            <a:t>Havens </a:t>
          </a:r>
          <a:r>
            <a:rPr lang="en-US"/>
            <a:t>(Cayman Islands, Panama, etc.)</a:t>
          </a:r>
        </a:p>
      </dgm:t>
    </dgm:pt>
    <dgm:pt modelId="{E3947788-EEA0-443E-BA21-F2C148014BFE}" type="parTrans" cxnId="{DAB96AA1-8D12-4044-91FD-6AEF15B7D85F}">
      <dgm:prSet/>
      <dgm:spPr/>
      <dgm:t>
        <a:bodyPr/>
        <a:lstStyle/>
        <a:p>
          <a:endParaRPr lang="en-US"/>
        </a:p>
      </dgm:t>
    </dgm:pt>
    <dgm:pt modelId="{BD1A23B2-085A-4926-8C6B-EE61CE1F5E43}" type="sibTrans" cxnId="{DAB96AA1-8D12-4044-91FD-6AEF15B7D85F}">
      <dgm:prSet/>
      <dgm:spPr/>
      <dgm:t>
        <a:bodyPr/>
        <a:lstStyle/>
        <a:p>
          <a:endParaRPr lang="en-US"/>
        </a:p>
      </dgm:t>
    </dgm:pt>
    <dgm:pt modelId="{AAA122A0-9BD7-4860-BC79-F0B32F8C2811}">
      <dgm:prSet phldrT="[Text]" phldr="0"/>
      <dgm:spPr/>
      <dgm:t>
        <a:bodyPr/>
        <a:lstStyle/>
        <a:p>
          <a:pPr rtl="0"/>
          <a:r>
            <a:rPr lang="en-US">
              <a:latin typeface="Aptos Display" panose="020F0302020204030204"/>
            </a:rPr>
            <a:t>Low Risk: </a:t>
          </a:r>
          <a:r>
            <a:rPr lang="en-US"/>
            <a:t>Transactions in</a:t>
          </a:r>
          <a:r>
            <a:rPr lang="en-US">
              <a:latin typeface="Aptos Display" panose="020F0302020204030204"/>
            </a:rPr>
            <a:t> </a:t>
          </a:r>
          <a:r>
            <a:rPr lang="en-US" b="0">
              <a:latin typeface="Aptos Display" panose="020F0302020204030204"/>
            </a:rPr>
            <a:t>stable</a:t>
          </a:r>
          <a:r>
            <a:rPr lang="en-US"/>
            <a:t> </a:t>
          </a:r>
          <a:r>
            <a:rPr lang="en-US">
              <a:latin typeface="Aptos Display" panose="020F0302020204030204"/>
            </a:rPr>
            <a:t>countries </a:t>
          </a:r>
          <a:r>
            <a:rPr lang="en-US"/>
            <a:t>(US, UK, Canada, etc.)</a:t>
          </a:r>
        </a:p>
      </dgm:t>
    </dgm:pt>
    <dgm:pt modelId="{A29A0B12-DFB4-43C8-8868-23B8BCFE85A1}" type="parTrans" cxnId="{A1F53C7A-5E7E-4AC2-AF69-04F74ABF96AA}">
      <dgm:prSet/>
      <dgm:spPr/>
      <dgm:t>
        <a:bodyPr/>
        <a:lstStyle/>
        <a:p>
          <a:endParaRPr lang="en-US"/>
        </a:p>
      </dgm:t>
    </dgm:pt>
    <dgm:pt modelId="{4DD25391-CE5D-4B42-91FF-43A19D35D1B1}" type="sibTrans" cxnId="{A1F53C7A-5E7E-4AC2-AF69-04F74ABF96AA}">
      <dgm:prSet/>
      <dgm:spPr/>
      <dgm:t>
        <a:bodyPr/>
        <a:lstStyle/>
        <a:p>
          <a:endParaRPr lang="en-US"/>
        </a:p>
      </dgm:t>
    </dgm:pt>
    <dgm:pt modelId="{5E9075EB-DA6F-49D4-9C42-1F7FAF052359}">
      <dgm:prSet phldrT="[Text]" phldr="0"/>
      <dgm:spPr/>
      <dgm:t>
        <a:bodyPr/>
        <a:lstStyle/>
        <a:p>
          <a:pPr rtl="0"/>
          <a:r>
            <a:rPr lang="en-US"/>
            <a:t>Payment Method Risk</a:t>
          </a:r>
        </a:p>
      </dgm:t>
    </dgm:pt>
    <dgm:pt modelId="{3A0AC22C-E351-4DA8-AB21-EAE79324A642}" type="parTrans" cxnId="{7AFD6DEC-E3EC-492A-A74A-4C2ACA6D9878}">
      <dgm:prSet/>
      <dgm:spPr/>
      <dgm:t>
        <a:bodyPr/>
        <a:lstStyle/>
        <a:p>
          <a:endParaRPr lang="en-US"/>
        </a:p>
      </dgm:t>
    </dgm:pt>
    <dgm:pt modelId="{79288131-1F53-4D55-B962-854DE131CFFB}" type="sibTrans" cxnId="{7AFD6DEC-E3EC-492A-A74A-4C2ACA6D9878}">
      <dgm:prSet/>
      <dgm:spPr/>
      <dgm:t>
        <a:bodyPr/>
        <a:lstStyle/>
        <a:p>
          <a:endParaRPr lang="en-US"/>
        </a:p>
      </dgm:t>
    </dgm:pt>
    <dgm:pt modelId="{0EFFF8E3-5E95-4E2A-A9C7-D982A9F9C311}">
      <dgm:prSet phldrT="[Text]" phldr="0"/>
      <dgm:spPr/>
      <dgm:t>
        <a:bodyPr/>
        <a:lstStyle/>
        <a:p>
          <a:pPr rtl="0"/>
          <a:r>
            <a:rPr lang="en-US">
              <a:latin typeface="Aptos Display" panose="020F0302020204030204"/>
            </a:rPr>
            <a:t>High Risk: Anonymous Crypto payments</a:t>
          </a:r>
          <a:endParaRPr lang="en-US"/>
        </a:p>
      </dgm:t>
    </dgm:pt>
    <dgm:pt modelId="{E3D24A49-7214-4DF5-8952-C44B422EBE81}" type="parTrans" cxnId="{59D98082-46DD-4E2D-966A-8C4BADC42E4D}">
      <dgm:prSet/>
      <dgm:spPr/>
      <dgm:t>
        <a:bodyPr/>
        <a:lstStyle/>
        <a:p>
          <a:endParaRPr lang="en-US"/>
        </a:p>
      </dgm:t>
    </dgm:pt>
    <dgm:pt modelId="{8D3BB654-0AE2-46B5-A891-B66CA749DC7E}" type="sibTrans" cxnId="{59D98082-46DD-4E2D-966A-8C4BADC42E4D}">
      <dgm:prSet/>
      <dgm:spPr/>
      <dgm:t>
        <a:bodyPr/>
        <a:lstStyle/>
        <a:p>
          <a:endParaRPr lang="en-US"/>
        </a:p>
      </dgm:t>
    </dgm:pt>
    <dgm:pt modelId="{08D3F167-1480-495B-B12A-A0B0F250D5C4}">
      <dgm:prSet phldrT="[Text]" phldr="0"/>
      <dgm:spPr/>
      <dgm:t>
        <a:bodyPr/>
        <a:lstStyle/>
        <a:p>
          <a:pPr rtl="0"/>
          <a:r>
            <a:rPr lang="en-US">
              <a:latin typeface="Aptos Display" panose="020F0302020204030204"/>
            </a:rPr>
            <a:t>Medium Risk: Wire transfers </a:t>
          </a:r>
          <a:r>
            <a:rPr lang="en-US"/>
            <a:t>to offshore accounts</a:t>
          </a:r>
        </a:p>
      </dgm:t>
    </dgm:pt>
    <dgm:pt modelId="{C870673D-B785-4334-A2A6-6C9F07A7C385}" type="parTrans" cxnId="{9BF3FB85-4446-42D3-9622-A20D7F839ADA}">
      <dgm:prSet/>
      <dgm:spPr/>
      <dgm:t>
        <a:bodyPr/>
        <a:lstStyle/>
        <a:p>
          <a:endParaRPr lang="en-US"/>
        </a:p>
      </dgm:t>
    </dgm:pt>
    <dgm:pt modelId="{049EB079-B257-4766-A362-83ED4E623F22}" type="sibTrans" cxnId="{9BF3FB85-4446-42D3-9622-A20D7F839ADA}">
      <dgm:prSet/>
      <dgm:spPr/>
      <dgm:t>
        <a:bodyPr/>
        <a:lstStyle/>
        <a:p>
          <a:endParaRPr lang="en-US"/>
        </a:p>
      </dgm:t>
    </dgm:pt>
    <dgm:pt modelId="{BDD6242B-115E-4C29-AED6-977C21D3AE27}">
      <dgm:prSet phldrT="[Text]" phldr="0"/>
      <dgm:spPr/>
      <dgm:t>
        <a:bodyPr/>
        <a:lstStyle/>
        <a:p>
          <a:pPr rtl="0"/>
          <a:r>
            <a:rPr lang="en-US">
              <a:latin typeface="Aptos Display" panose="020F0302020204030204"/>
            </a:rPr>
            <a:t>Low Risk: </a:t>
          </a:r>
          <a:r>
            <a:rPr lang="en-US"/>
            <a:t>Bank Transfers &amp; Credit Cards</a:t>
          </a:r>
        </a:p>
      </dgm:t>
    </dgm:pt>
    <dgm:pt modelId="{242B127F-8334-4075-8350-7BFD62C9FA22}" type="parTrans" cxnId="{5B597571-1954-434E-8B38-E9CF2BCC9A38}">
      <dgm:prSet/>
      <dgm:spPr/>
      <dgm:t>
        <a:bodyPr/>
        <a:lstStyle/>
        <a:p>
          <a:endParaRPr lang="en-US"/>
        </a:p>
      </dgm:t>
    </dgm:pt>
    <dgm:pt modelId="{C87DA3C7-5A94-4C47-9D1E-D6C22A80F45F}" type="sibTrans" cxnId="{5B597571-1954-434E-8B38-E9CF2BCC9A38}">
      <dgm:prSet/>
      <dgm:spPr/>
      <dgm:t>
        <a:bodyPr/>
        <a:lstStyle/>
        <a:p>
          <a:endParaRPr lang="en-US"/>
        </a:p>
      </dgm:t>
    </dgm:pt>
    <dgm:pt modelId="{5076E635-6B19-47D7-890B-7854998D3B9B}" type="pres">
      <dgm:prSet presAssocID="{2B51FBC7-D342-41E4-AC30-81A2E95BF190}" presName="linearFlow" presStyleCnt="0">
        <dgm:presLayoutVars>
          <dgm:dir/>
          <dgm:animLvl val="lvl"/>
          <dgm:resizeHandles val="exact"/>
        </dgm:presLayoutVars>
      </dgm:prSet>
      <dgm:spPr/>
    </dgm:pt>
    <dgm:pt modelId="{894BBCFA-8D1B-4A6D-B1D7-0A1E41552F7E}" type="pres">
      <dgm:prSet presAssocID="{0C35EA40-1ADE-4D6A-BFBC-12A2D6999463}" presName="composite" presStyleCnt="0"/>
      <dgm:spPr/>
    </dgm:pt>
    <dgm:pt modelId="{F2376383-58D3-47F7-8643-6551E24004AC}" type="pres">
      <dgm:prSet presAssocID="{0C35EA40-1ADE-4D6A-BFBC-12A2D6999463}" presName="parentText" presStyleLbl="alignNode1" presStyleIdx="0" presStyleCnt="2">
        <dgm:presLayoutVars>
          <dgm:chMax val="1"/>
          <dgm:bulletEnabled val="1"/>
        </dgm:presLayoutVars>
      </dgm:prSet>
      <dgm:spPr/>
    </dgm:pt>
    <dgm:pt modelId="{8218B307-C008-4097-9574-4BAA83FC506E}" type="pres">
      <dgm:prSet presAssocID="{0C35EA40-1ADE-4D6A-BFBC-12A2D6999463}" presName="descendantText" presStyleLbl="alignAcc1" presStyleIdx="0" presStyleCnt="2">
        <dgm:presLayoutVars>
          <dgm:bulletEnabled val="1"/>
        </dgm:presLayoutVars>
      </dgm:prSet>
      <dgm:spPr/>
    </dgm:pt>
    <dgm:pt modelId="{4F9B81A7-0EB3-4F06-8D7B-29C077B73258}" type="pres">
      <dgm:prSet presAssocID="{F042D48A-9321-4649-98FD-23C4DC1F5885}" presName="sp" presStyleCnt="0"/>
      <dgm:spPr/>
    </dgm:pt>
    <dgm:pt modelId="{FAFC8EB1-73FD-46C9-A276-E26999ADA7B9}" type="pres">
      <dgm:prSet presAssocID="{5E9075EB-DA6F-49D4-9C42-1F7FAF052359}" presName="composite" presStyleCnt="0"/>
      <dgm:spPr/>
    </dgm:pt>
    <dgm:pt modelId="{158C27BF-BB23-4242-9779-C95BF3277544}" type="pres">
      <dgm:prSet presAssocID="{5E9075EB-DA6F-49D4-9C42-1F7FAF052359}" presName="parentText" presStyleLbl="alignNode1" presStyleIdx="1" presStyleCnt="2">
        <dgm:presLayoutVars>
          <dgm:chMax val="1"/>
          <dgm:bulletEnabled val="1"/>
        </dgm:presLayoutVars>
      </dgm:prSet>
      <dgm:spPr/>
    </dgm:pt>
    <dgm:pt modelId="{1CACDD41-9972-49AF-8D50-56BAE04E0D16}" type="pres">
      <dgm:prSet presAssocID="{5E9075EB-DA6F-49D4-9C42-1F7FAF052359}" presName="descendantText" presStyleLbl="alignAcc1" presStyleIdx="1" presStyleCnt="2">
        <dgm:presLayoutVars>
          <dgm:bulletEnabled val="1"/>
        </dgm:presLayoutVars>
      </dgm:prSet>
      <dgm:spPr/>
    </dgm:pt>
  </dgm:ptLst>
  <dgm:cxnLst>
    <dgm:cxn modelId="{DE39F50E-24CD-41B4-ADB7-7396C5ADABEC}" type="presOf" srcId="{92C3AF5B-95E3-46F5-AA4F-BED3D99CE026}" destId="{8218B307-C008-4097-9574-4BAA83FC506E}" srcOrd="0" destOrd="1" presId="urn:microsoft.com/office/officeart/2005/8/layout/chevron2"/>
    <dgm:cxn modelId="{9637F02B-245B-4992-8A21-990F761DA340}" type="presOf" srcId="{AAA122A0-9BD7-4860-BC79-F0B32F8C2811}" destId="{8218B307-C008-4097-9574-4BAA83FC506E}" srcOrd="0" destOrd="2" presId="urn:microsoft.com/office/officeart/2005/8/layout/chevron2"/>
    <dgm:cxn modelId="{D8BCB236-338D-4EC6-909D-67FD9E837C72}" type="presOf" srcId="{0C35EA40-1ADE-4D6A-BFBC-12A2D6999463}" destId="{F2376383-58D3-47F7-8643-6551E24004AC}" srcOrd="0" destOrd="0" presId="urn:microsoft.com/office/officeart/2005/8/layout/chevron2"/>
    <dgm:cxn modelId="{842B805E-43BA-4E9B-BA7F-5AF9D7575D4E}" type="presOf" srcId="{08D3F167-1480-495B-B12A-A0B0F250D5C4}" destId="{1CACDD41-9972-49AF-8D50-56BAE04E0D16}" srcOrd="0" destOrd="1" presId="urn:microsoft.com/office/officeart/2005/8/layout/chevron2"/>
    <dgm:cxn modelId="{322AD866-9C4F-42A0-AB78-34E0F6652018}" type="presOf" srcId="{0EFFF8E3-5E95-4E2A-A9C7-D982A9F9C311}" destId="{1CACDD41-9972-49AF-8D50-56BAE04E0D16}" srcOrd="0" destOrd="0" presId="urn:microsoft.com/office/officeart/2005/8/layout/chevron2"/>
    <dgm:cxn modelId="{F79E8947-D7B5-48D6-800A-1A8174E73B77}" srcId="{0C35EA40-1ADE-4D6A-BFBC-12A2D6999463}" destId="{18CCCA56-E583-40D4-860B-CF405AF5BED7}" srcOrd="0" destOrd="0" parTransId="{C8055917-54FB-4878-96DA-044FA453848F}" sibTransId="{0F134839-F23D-4B76-914D-3918A2A6C1E7}"/>
    <dgm:cxn modelId="{15CA064C-9E81-4847-AAD2-CA6B59985B94}" type="presOf" srcId="{5E9075EB-DA6F-49D4-9C42-1F7FAF052359}" destId="{158C27BF-BB23-4242-9779-C95BF3277544}" srcOrd="0" destOrd="0" presId="urn:microsoft.com/office/officeart/2005/8/layout/chevron2"/>
    <dgm:cxn modelId="{5B597571-1954-434E-8B38-E9CF2BCC9A38}" srcId="{5E9075EB-DA6F-49D4-9C42-1F7FAF052359}" destId="{BDD6242B-115E-4C29-AED6-977C21D3AE27}" srcOrd="2" destOrd="0" parTransId="{242B127F-8334-4075-8350-7BFD62C9FA22}" sibTransId="{C87DA3C7-5A94-4C47-9D1E-D6C22A80F45F}"/>
    <dgm:cxn modelId="{A1F53C7A-5E7E-4AC2-AF69-04F74ABF96AA}" srcId="{0C35EA40-1ADE-4D6A-BFBC-12A2D6999463}" destId="{AAA122A0-9BD7-4860-BC79-F0B32F8C2811}" srcOrd="2" destOrd="0" parTransId="{A29A0B12-DFB4-43C8-8868-23B8BCFE85A1}" sibTransId="{4DD25391-CE5D-4B42-91FF-43A19D35D1B1}"/>
    <dgm:cxn modelId="{51E0F281-BF8E-40A5-9919-7CD2FB65DEAC}" type="presOf" srcId="{BDD6242B-115E-4C29-AED6-977C21D3AE27}" destId="{1CACDD41-9972-49AF-8D50-56BAE04E0D16}" srcOrd="0" destOrd="2" presId="urn:microsoft.com/office/officeart/2005/8/layout/chevron2"/>
    <dgm:cxn modelId="{59D98082-46DD-4E2D-966A-8C4BADC42E4D}" srcId="{5E9075EB-DA6F-49D4-9C42-1F7FAF052359}" destId="{0EFFF8E3-5E95-4E2A-A9C7-D982A9F9C311}" srcOrd="0" destOrd="0" parTransId="{E3D24A49-7214-4DF5-8952-C44B422EBE81}" sibTransId="{8D3BB654-0AE2-46B5-A891-B66CA749DC7E}"/>
    <dgm:cxn modelId="{9BF3FB85-4446-42D3-9622-A20D7F839ADA}" srcId="{5E9075EB-DA6F-49D4-9C42-1F7FAF052359}" destId="{08D3F167-1480-495B-B12A-A0B0F250D5C4}" srcOrd="1" destOrd="0" parTransId="{C870673D-B785-4334-A2A6-6C9F07A7C385}" sibTransId="{049EB079-B257-4766-A362-83ED4E623F22}"/>
    <dgm:cxn modelId="{1CE0AC86-D568-4D51-9A88-3FB7A65AA878}" type="presOf" srcId="{2B51FBC7-D342-41E4-AC30-81A2E95BF190}" destId="{5076E635-6B19-47D7-890B-7854998D3B9B}" srcOrd="0" destOrd="0" presId="urn:microsoft.com/office/officeart/2005/8/layout/chevron2"/>
    <dgm:cxn modelId="{AB0D579C-7FE2-4C98-B834-FCCED2A7608E}" srcId="{2B51FBC7-D342-41E4-AC30-81A2E95BF190}" destId="{0C35EA40-1ADE-4D6A-BFBC-12A2D6999463}" srcOrd="0" destOrd="0" parTransId="{60C7FC6A-AA8C-4A30-A464-674BB38EF51E}" sibTransId="{F042D48A-9321-4649-98FD-23C4DC1F5885}"/>
    <dgm:cxn modelId="{DAB96AA1-8D12-4044-91FD-6AEF15B7D85F}" srcId="{0C35EA40-1ADE-4D6A-BFBC-12A2D6999463}" destId="{92C3AF5B-95E3-46F5-AA4F-BED3D99CE026}" srcOrd="1" destOrd="0" parTransId="{E3947788-EEA0-443E-BA21-F2C148014BFE}" sibTransId="{BD1A23B2-085A-4926-8C6B-EE61CE1F5E43}"/>
    <dgm:cxn modelId="{7AFD6DEC-E3EC-492A-A74A-4C2ACA6D9878}" srcId="{2B51FBC7-D342-41E4-AC30-81A2E95BF190}" destId="{5E9075EB-DA6F-49D4-9C42-1F7FAF052359}" srcOrd="1" destOrd="0" parTransId="{3A0AC22C-E351-4DA8-AB21-EAE79324A642}" sibTransId="{79288131-1F53-4D55-B962-854DE131CFFB}"/>
    <dgm:cxn modelId="{EE5907FB-F4A6-4940-BF7D-F55AB196A346}" type="presOf" srcId="{18CCCA56-E583-40D4-860B-CF405AF5BED7}" destId="{8218B307-C008-4097-9574-4BAA83FC506E}" srcOrd="0" destOrd="0" presId="urn:microsoft.com/office/officeart/2005/8/layout/chevron2"/>
    <dgm:cxn modelId="{CA77E606-F418-454B-B1DB-75DE4977EF4E}" type="presParOf" srcId="{5076E635-6B19-47D7-890B-7854998D3B9B}" destId="{894BBCFA-8D1B-4A6D-B1D7-0A1E41552F7E}" srcOrd="0" destOrd="0" presId="urn:microsoft.com/office/officeart/2005/8/layout/chevron2"/>
    <dgm:cxn modelId="{B33CF54F-695D-4281-B62E-26E756117EDB}" type="presParOf" srcId="{894BBCFA-8D1B-4A6D-B1D7-0A1E41552F7E}" destId="{F2376383-58D3-47F7-8643-6551E24004AC}" srcOrd="0" destOrd="0" presId="urn:microsoft.com/office/officeart/2005/8/layout/chevron2"/>
    <dgm:cxn modelId="{E920AF5F-2FAF-4113-8321-BCD206E1AF82}" type="presParOf" srcId="{894BBCFA-8D1B-4A6D-B1D7-0A1E41552F7E}" destId="{8218B307-C008-4097-9574-4BAA83FC506E}" srcOrd="1" destOrd="0" presId="urn:microsoft.com/office/officeart/2005/8/layout/chevron2"/>
    <dgm:cxn modelId="{8EA5602A-F8D3-45F9-9ECD-901F4BA7E894}" type="presParOf" srcId="{5076E635-6B19-47D7-890B-7854998D3B9B}" destId="{4F9B81A7-0EB3-4F06-8D7B-29C077B73258}" srcOrd="1" destOrd="0" presId="urn:microsoft.com/office/officeart/2005/8/layout/chevron2"/>
    <dgm:cxn modelId="{11950ADC-B57C-451A-BDBC-5F936F77BBB8}" type="presParOf" srcId="{5076E635-6B19-47D7-890B-7854998D3B9B}" destId="{FAFC8EB1-73FD-46C9-A276-E26999ADA7B9}" srcOrd="2" destOrd="0" presId="urn:microsoft.com/office/officeart/2005/8/layout/chevron2"/>
    <dgm:cxn modelId="{FAC28E71-107B-4BDA-804E-059D3FC0937C}" type="presParOf" srcId="{FAFC8EB1-73FD-46C9-A276-E26999ADA7B9}" destId="{158C27BF-BB23-4242-9779-C95BF3277544}" srcOrd="0" destOrd="0" presId="urn:microsoft.com/office/officeart/2005/8/layout/chevron2"/>
    <dgm:cxn modelId="{198EF5DE-E40C-43AF-A33D-FD564A1DF080}" type="presParOf" srcId="{FAFC8EB1-73FD-46C9-A276-E26999ADA7B9}" destId="{1CACDD41-9972-49AF-8D50-56BAE04E0D16}"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76383-58D3-47F7-8643-6551E24004AC}">
      <dsp:nvSpPr>
        <dsp:cNvPr id="0" name=""/>
        <dsp:cNvSpPr/>
      </dsp:nvSpPr>
      <dsp:spPr>
        <a:xfrm rot="5400000">
          <a:off x="-245613" y="246078"/>
          <a:ext cx="1637424" cy="1146196"/>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t>Sender &amp; Receiver Risk </a:t>
          </a:r>
        </a:p>
      </dsp:txBody>
      <dsp:txXfrm rot="-5400000">
        <a:off x="1" y="573562"/>
        <a:ext cx="1146196" cy="491228"/>
      </dsp:txXfrm>
    </dsp:sp>
    <dsp:sp modelId="{8218B307-C008-4097-9574-4BAA83FC506E}">
      <dsp:nvSpPr>
        <dsp:cNvPr id="0" name=""/>
        <dsp:cNvSpPr/>
      </dsp:nvSpPr>
      <dsp:spPr>
        <a:xfrm rot="5400000">
          <a:off x="2902295" y="-1755634"/>
          <a:ext cx="1064325" cy="457652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a:latin typeface="Aptos Display" panose="020F0302020204030204"/>
            </a:rPr>
            <a:t>High Risk: </a:t>
          </a:r>
          <a:r>
            <a:rPr lang="en-US" sz="1200" kern="1200"/>
            <a:t>Politically Exposed Persons (PEPs</a:t>
          </a:r>
          <a:r>
            <a:rPr lang="en-US" sz="1200" kern="1200">
              <a:latin typeface="Aptos Display" panose="020F0302020204030204"/>
            </a:rPr>
            <a:t>), </a:t>
          </a:r>
          <a:r>
            <a:rPr lang="en-US" sz="1200" kern="1200"/>
            <a:t>Anonymous or Shell Companies</a:t>
          </a:r>
        </a:p>
        <a:p>
          <a:pPr marL="114300" lvl="1" indent="-114300" algn="l" defTabSz="533400" rtl="0">
            <a:lnSpc>
              <a:spcPct val="90000"/>
            </a:lnSpc>
            <a:spcBef>
              <a:spcPct val="0"/>
            </a:spcBef>
            <a:spcAft>
              <a:spcPct val="15000"/>
            </a:spcAft>
            <a:buChar char="•"/>
          </a:pPr>
          <a:r>
            <a:rPr lang="en-US" sz="1200" kern="1200">
              <a:latin typeface="Aptos Display" panose="020F0302020204030204"/>
            </a:rPr>
            <a:t>Medium Risk: </a:t>
          </a:r>
          <a:r>
            <a:rPr lang="en-US" sz="1200" kern="1200"/>
            <a:t>Non-Profit Organizations in High-Risk Regions</a:t>
          </a:r>
          <a:r>
            <a:rPr lang="en-US" sz="1200" kern="1200">
              <a:latin typeface="Aptos Display" panose="020F0302020204030204"/>
            </a:rPr>
            <a:t>, </a:t>
          </a:r>
          <a:r>
            <a:rPr lang="en-US" sz="1200" kern="1200"/>
            <a:t>Unregistered or New Entities</a:t>
          </a:r>
        </a:p>
        <a:p>
          <a:pPr marL="114300" lvl="1" indent="-114300" algn="l" defTabSz="533400" rtl="0">
            <a:lnSpc>
              <a:spcPct val="90000"/>
            </a:lnSpc>
            <a:spcBef>
              <a:spcPct val="0"/>
            </a:spcBef>
            <a:spcAft>
              <a:spcPct val="15000"/>
            </a:spcAft>
            <a:buChar char="•"/>
          </a:pPr>
          <a:r>
            <a:rPr lang="en-US" sz="1200" kern="1200">
              <a:latin typeface="Aptos Display" panose="020F0302020204030204"/>
            </a:rPr>
            <a:t>Low Risk: </a:t>
          </a:r>
          <a:r>
            <a:rPr lang="en-US" sz="1200" kern="1200"/>
            <a:t>Registered, Well-Known Entities</a:t>
          </a:r>
        </a:p>
      </dsp:txBody>
      <dsp:txXfrm rot="-5400000">
        <a:off x="1146196" y="52421"/>
        <a:ext cx="4524567" cy="960413"/>
      </dsp:txXfrm>
    </dsp:sp>
    <dsp:sp modelId="{158C27BF-BB23-4242-9779-C95BF3277544}">
      <dsp:nvSpPr>
        <dsp:cNvPr id="0" name=""/>
        <dsp:cNvSpPr/>
      </dsp:nvSpPr>
      <dsp:spPr>
        <a:xfrm rot="5400000">
          <a:off x="-245613" y="1689684"/>
          <a:ext cx="1637424" cy="1146196"/>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t>Merchant Risk</a:t>
          </a:r>
        </a:p>
      </dsp:txBody>
      <dsp:txXfrm rot="-5400000">
        <a:off x="1" y="2017168"/>
        <a:ext cx="1146196" cy="491228"/>
      </dsp:txXfrm>
    </dsp:sp>
    <dsp:sp modelId="{1CACDD41-9972-49AF-8D50-56BAE04E0D16}">
      <dsp:nvSpPr>
        <dsp:cNvPr id="0" name=""/>
        <dsp:cNvSpPr/>
      </dsp:nvSpPr>
      <dsp:spPr>
        <a:xfrm rot="5400000">
          <a:off x="2902295" y="-312027"/>
          <a:ext cx="1064325" cy="457652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a:latin typeface="Aptos Display" panose="020F0302020204030204"/>
            </a:rPr>
            <a:t>High Risk: </a:t>
          </a:r>
          <a:r>
            <a:rPr lang="en-US" sz="1200" kern="1200"/>
            <a:t>Gambling, Crypto</a:t>
          </a:r>
        </a:p>
        <a:p>
          <a:pPr marL="114300" lvl="1" indent="-114300" algn="l" defTabSz="533400" rtl="0">
            <a:lnSpc>
              <a:spcPct val="90000"/>
            </a:lnSpc>
            <a:spcBef>
              <a:spcPct val="0"/>
            </a:spcBef>
            <a:spcAft>
              <a:spcPct val="15000"/>
            </a:spcAft>
            <a:buChar char="•"/>
          </a:pPr>
          <a:r>
            <a:rPr lang="en-US" sz="1200" kern="1200">
              <a:latin typeface="Aptos Display" panose="020F0302020204030204"/>
            </a:rPr>
            <a:t>Medium Risk: </a:t>
          </a:r>
          <a:r>
            <a:rPr lang="en-US" sz="1200" kern="1200"/>
            <a:t>Luxury Items (Watches, Jewelry, Art)</a:t>
          </a:r>
        </a:p>
        <a:p>
          <a:pPr marL="114300" lvl="1" indent="-114300" algn="l" defTabSz="533400" rtl="0">
            <a:lnSpc>
              <a:spcPct val="90000"/>
            </a:lnSpc>
            <a:spcBef>
              <a:spcPct val="0"/>
            </a:spcBef>
            <a:spcAft>
              <a:spcPct val="15000"/>
            </a:spcAft>
            <a:buChar char="•"/>
          </a:pPr>
          <a:r>
            <a:rPr lang="en-US" sz="1200" kern="1200">
              <a:latin typeface="Aptos Display" panose="020F0302020204030204"/>
            </a:rPr>
            <a:t>Low Risk: </a:t>
          </a:r>
          <a:r>
            <a:rPr lang="en-US" sz="1200" kern="1200"/>
            <a:t>Essential Services (Groceries, Utilities)</a:t>
          </a:r>
        </a:p>
      </dsp:txBody>
      <dsp:txXfrm rot="-5400000">
        <a:off x="1146196" y="1496028"/>
        <a:ext cx="4524567" cy="960413"/>
      </dsp:txXfrm>
    </dsp:sp>
    <dsp:sp modelId="{92D33B4F-2183-4D2F-8F32-56EF45E9BD8B}">
      <dsp:nvSpPr>
        <dsp:cNvPr id="0" name=""/>
        <dsp:cNvSpPr/>
      </dsp:nvSpPr>
      <dsp:spPr>
        <a:xfrm rot="5400000">
          <a:off x="-245613" y="3133290"/>
          <a:ext cx="1637424" cy="1146196"/>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t>Amount &amp; Currency Risk</a:t>
          </a:r>
          <a:r>
            <a:rPr lang="en-US" sz="1400" kern="1200">
              <a:latin typeface="Aptos Display" panose="020F0302020204030204"/>
            </a:rPr>
            <a:t>:</a:t>
          </a:r>
        </a:p>
      </dsp:txBody>
      <dsp:txXfrm rot="-5400000">
        <a:off x="1" y="3460774"/>
        <a:ext cx="1146196" cy="491228"/>
      </dsp:txXfrm>
    </dsp:sp>
    <dsp:sp modelId="{9BEB5C1D-AD93-4940-873B-9D639FED874A}">
      <dsp:nvSpPr>
        <dsp:cNvPr id="0" name=""/>
        <dsp:cNvSpPr/>
      </dsp:nvSpPr>
      <dsp:spPr>
        <a:xfrm rot="5400000">
          <a:off x="2902295" y="1131578"/>
          <a:ext cx="1064325" cy="457652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a:latin typeface="Aptos Display" panose="020F0302020204030204"/>
            </a:rPr>
            <a:t>Medium Risk: </a:t>
          </a:r>
          <a:r>
            <a:rPr lang="en-US" sz="1200" kern="1200"/>
            <a:t>Large Transactions (Above </a:t>
          </a:r>
          <a:r>
            <a:rPr lang="en-US" sz="1200" b="0" kern="1200">
              <a:latin typeface="Aptos Display" panose="020F0302020204030204"/>
            </a:rPr>
            <a:t>$100K),</a:t>
          </a:r>
          <a:r>
            <a:rPr lang="en-US" sz="1200" kern="1200">
              <a:latin typeface="Aptos Display" panose="020F0302020204030204"/>
            </a:rPr>
            <a:t> </a:t>
          </a:r>
          <a:r>
            <a:rPr lang="en-US" sz="1200" kern="1200"/>
            <a:t>Crypto Transactions in High-Risk Countries</a:t>
          </a:r>
        </a:p>
        <a:p>
          <a:pPr marL="114300" lvl="1" indent="-114300" algn="l" defTabSz="533400" rtl="0">
            <a:lnSpc>
              <a:spcPct val="90000"/>
            </a:lnSpc>
            <a:spcBef>
              <a:spcPct val="0"/>
            </a:spcBef>
            <a:spcAft>
              <a:spcPct val="15000"/>
            </a:spcAft>
            <a:buChar char="•"/>
          </a:pPr>
          <a:r>
            <a:rPr lang="en-US" sz="1200" kern="1200">
              <a:latin typeface="Aptos Display" panose="020F0302020204030204"/>
            </a:rPr>
            <a:t>Low</a:t>
          </a:r>
          <a:r>
            <a:rPr lang="en-US" sz="1200" kern="1200"/>
            <a:t> Risk</a:t>
          </a:r>
          <a:r>
            <a:rPr lang="en-US" sz="1200" kern="1200">
              <a:latin typeface="Aptos Display" panose="020F0302020204030204"/>
            </a:rPr>
            <a:t>: </a:t>
          </a:r>
          <a:r>
            <a:rPr lang="en-US" sz="1200" kern="1200"/>
            <a:t>Regular Currency Transactions</a:t>
          </a:r>
          <a:r>
            <a:rPr lang="en-US" sz="1200" kern="1200">
              <a:latin typeface="Aptos Display" panose="020F0302020204030204"/>
            </a:rPr>
            <a:t> </a:t>
          </a:r>
          <a:r>
            <a:rPr lang="en-US" sz="1200" kern="1200">
              <a:solidFill>
                <a:srgbClr val="000000"/>
              </a:solidFill>
              <a:latin typeface="Calibri"/>
              <a:ea typeface="Calibri"/>
              <a:cs typeface="Calibri"/>
            </a:rPr>
            <a:t>(&lt; $100K btw Corporates &amp; &lt; $10K  btw Individuals</a:t>
          </a:r>
        </a:p>
        <a:p>
          <a:pPr marL="114300" lvl="1" indent="-114300" algn="l" defTabSz="533400">
            <a:lnSpc>
              <a:spcPct val="90000"/>
            </a:lnSpc>
            <a:spcBef>
              <a:spcPct val="0"/>
            </a:spcBef>
            <a:spcAft>
              <a:spcPct val="15000"/>
            </a:spcAft>
            <a:buChar char="•"/>
          </a:pPr>
          <a:endParaRPr lang="en-US" sz="1200" kern="1200">
            <a:latin typeface="Aptos Display" panose="020F0302020204030204"/>
            <a:ea typeface="Calibri"/>
            <a:cs typeface="Calibri"/>
          </a:endParaRPr>
        </a:p>
      </dsp:txBody>
      <dsp:txXfrm rot="-5400000">
        <a:off x="1146196" y="2939633"/>
        <a:ext cx="4524567" cy="9604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76383-58D3-47F7-8643-6551E24004AC}">
      <dsp:nvSpPr>
        <dsp:cNvPr id="0" name=""/>
        <dsp:cNvSpPr/>
      </dsp:nvSpPr>
      <dsp:spPr>
        <a:xfrm rot="5400000">
          <a:off x="-251747" y="254366"/>
          <a:ext cx="1678319" cy="1174823"/>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a:t>Country Risk</a:t>
          </a:r>
        </a:p>
      </dsp:txBody>
      <dsp:txXfrm rot="-5400000">
        <a:off x="2" y="590030"/>
        <a:ext cx="1174823" cy="503496"/>
      </dsp:txXfrm>
    </dsp:sp>
    <dsp:sp modelId="{8218B307-C008-4097-9574-4BAA83FC506E}">
      <dsp:nvSpPr>
        <dsp:cNvPr id="0" name=""/>
        <dsp:cNvSpPr/>
      </dsp:nvSpPr>
      <dsp:spPr>
        <a:xfrm rot="5400000">
          <a:off x="2852996" y="-1675554"/>
          <a:ext cx="1090907" cy="4447254"/>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a:latin typeface="Aptos Display" panose="020F0302020204030204"/>
            </a:rPr>
            <a:t>High Risk: </a:t>
          </a:r>
          <a:r>
            <a:rPr lang="en-US" sz="1200" kern="1200"/>
            <a:t>Transactions involving</a:t>
          </a:r>
          <a:r>
            <a:rPr lang="en-US" sz="1200" kern="1200">
              <a:latin typeface="Aptos Display" panose="020F0302020204030204"/>
            </a:rPr>
            <a:t> OFAC-Sanctioned</a:t>
          </a:r>
          <a:r>
            <a:rPr lang="en-US" sz="1200" kern="1200"/>
            <a:t> countries</a:t>
          </a:r>
        </a:p>
        <a:p>
          <a:pPr marL="114300" lvl="1" indent="-114300" algn="l" defTabSz="533400" rtl="0">
            <a:lnSpc>
              <a:spcPct val="90000"/>
            </a:lnSpc>
            <a:spcBef>
              <a:spcPct val="0"/>
            </a:spcBef>
            <a:spcAft>
              <a:spcPct val="15000"/>
            </a:spcAft>
            <a:buChar char="•"/>
          </a:pPr>
          <a:r>
            <a:rPr lang="en-US" sz="1200" kern="1200">
              <a:latin typeface="Aptos Display" panose="020F0302020204030204"/>
            </a:rPr>
            <a:t>Medium Risk: </a:t>
          </a:r>
          <a:r>
            <a:rPr lang="en-US" sz="1200" kern="1200"/>
            <a:t>Transactions involving</a:t>
          </a:r>
          <a:r>
            <a:rPr lang="en-US" sz="1200" kern="1200">
              <a:latin typeface="Aptos Display" panose="020F0302020204030204"/>
            </a:rPr>
            <a:t> Tax</a:t>
          </a:r>
          <a:r>
            <a:rPr lang="en-US" sz="1200" kern="1200"/>
            <a:t> </a:t>
          </a:r>
          <a:r>
            <a:rPr lang="en-US" sz="1200" kern="1200">
              <a:latin typeface="Aptos Display" panose="020F0302020204030204"/>
            </a:rPr>
            <a:t>Havens </a:t>
          </a:r>
          <a:r>
            <a:rPr lang="en-US" sz="1200" kern="1200"/>
            <a:t>(Cayman Islands, Panama, etc.)</a:t>
          </a:r>
        </a:p>
        <a:p>
          <a:pPr marL="114300" lvl="1" indent="-114300" algn="l" defTabSz="533400" rtl="0">
            <a:lnSpc>
              <a:spcPct val="90000"/>
            </a:lnSpc>
            <a:spcBef>
              <a:spcPct val="0"/>
            </a:spcBef>
            <a:spcAft>
              <a:spcPct val="15000"/>
            </a:spcAft>
            <a:buChar char="•"/>
          </a:pPr>
          <a:r>
            <a:rPr lang="en-US" sz="1200" kern="1200">
              <a:latin typeface="Aptos Display" panose="020F0302020204030204"/>
            </a:rPr>
            <a:t>Low Risk: </a:t>
          </a:r>
          <a:r>
            <a:rPr lang="en-US" sz="1200" kern="1200"/>
            <a:t>Transactions in</a:t>
          </a:r>
          <a:r>
            <a:rPr lang="en-US" sz="1200" kern="1200">
              <a:latin typeface="Aptos Display" panose="020F0302020204030204"/>
            </a:rPr>
            <a:t> </a:t>
          </a:r>
          <a:r>
            <a:rPr lang="en-US" sz="1200" b="0" kern="1200">
              <a:latin typeface="Aptos Display" panose="020F0302020204030204"/>
            </a:rPr>
            <a:t>stable</a:t>
          </a:r>
          <a:r>
            <a:rPr lang="en-US" sz="1200" kern="1200"/>
            <a:t> </a:t>
          </a:r>
          <a:r>
            <a:rPr lang="en-US" sz="1200" kern="1200">
              <a:latin typeface="Aptos Display" panose="020F0302020204030204"/>
            </a:rPr>
            <a:t>countries </a:t>
          </a:r>
          <a:r>
            <a:rPr lang="en-US" sz="1200" kern="1200"/>
            <a:t>(US, UK, Canada, etc.)</a:t>
          </a:r>
        </a:p>
      </dsp:txBody>
      <dsp:txXfrm rot="-5400000">
        <a:off x="1174823" y="55873"/>
        <a:ext cx="4394000" cy="984399"/>
      </dsp:txXfrm>
    </dsp:sp>
    <dsp:sp modelId="{158C27BF-BB23-4242-9779-C95BF3277544}">
      <dsp:nvSpPr>
        <dsp:cNvPr id="0" name=""/>
        <dsp:cNvSpPr/>
      </dsp:nvSpPr>
      <dsp:spPr>
        <a:xfrm rot="5400000">
          <a:off x="-251747" y="1639736"/>
          <a:ext cx="1678319" cy="1174823"/>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a:t>Payment Method Risk</a:t>
          </a:r>
        </a:p>
      </dsp:txBody>
      <dsp:txXfrm rot="-5400000">
        <a:off x="2" y="1975400"/>
        <a:ext cx="1174823" cy="503496"/>
      </dsp:txXfrm>
    </dsp:sp>
    <dsp:sp modelId="{1CACDD41-9972-49AF-8D50-56BAE04E0D16}">
      <dsp:nvSpPr>
        <dsp:cNvPr id="0" name=""/>
        <dsp:cNvSpPr/>
      </dsp:nvSpPr>
      <dsp:spPr>
        <a:xfrm rot="5400000">
          <a:off x="2852996" y="-290184"/>
          <a:ext cx="1090907" cy="4447254"/>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a:latin typeface="Aptos Display" panose="020F0302020204030204"/>
            </a:rPr>
            <a:t>High Risk: Anonymous Crypto payments</a:t>
          </a:r>
          <a:endParaRPr lang="en-US" sz="1200" kern="1200"/>
        </a:p>
        <a:p>
          <a:pPr marL="114300" lvl="1" indent="-114300" algn="l" defTabSz="533400" rtl="0">
            <a:lnSpc>
              <a:spcPct val="90000"/>
            </a:lnSpc>
            <a:spcBef>
              <a:spcPct val="0"/>
            </a:spcBef>
            <a:spcAft>
              <a:spcPct val="15000"/>
            </a:spcAft>
            <a:buChar char="•"/>
          </a:pPr>
          <a:r>
            <a:rPr lang="en-US" sz="1200" kern="1200">
              <a:latin typeface="Aptos Display" panose="020F0302020204030204"/>
            </a:rPr>
            <a:t>Medium Risk: Wire transfers </a:t>
          </a:r>
          <a:r>
            <a:rPr lang="en-US" sz="1200" kern="1200"/>
            <a:t>to offshore accounts</a:t>
          </a:r>
        </a:p>
        <a:p>
          <a:pPr marL="114300" lvl="1" indent="-114300" algn="l" defTabSz="533400" rtl="0">
            <a:lnSpc>
              <a:spcPct val="90000"/>
            </a:lnSpc>
            <a:spcBef>
              <a:spcPct val="0"/>
            </a:spcBef>
            <a:spcAft>
              <a:spcPct val="15000"/>
            </a:spcAft>
            <a:buChar char="•"/>
          </a:pPr>
          <a:r>
            <a:rPr lang="en-US" sz="1200" kern="1200">
              <a:latin typeface="Aptos Display" panose="020F0302020204030204"/>
            </a:rPr>
            <a:t>Low Risk: </a:t>
          </a:r>
          <a:r>
            <a:rPr lang="en-US" sz="1200" kern="1200"/>
            <a:t>Bank Transfers &amp; Credit Cards</a:t>
          </a:r>
        </a:p>
      </dsp:txBody>
      <dsp:txXfrm rot="-5400000">
        <a:off x="1174823" y="1441243"/>
        <a:ext cx="4394000" cy="9843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72696"/>
            <a:ext cx="9144000" cy="2387600"/>
          </a:xfrm>
        </p:spPr>
        <p:txBody>
          <a:bodyPr/>
          <a:lstStyle/>
          <a:p>
            <a:r>
              <a:rPr lang="en-US"/>
              <a:t>AI Driven Entity Intelligence and Risk Analysis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D97A-1069-673E-118B-513D55DB3042}"/>
              </a:ext>
            </a:extLst>
          </p:cNvPr>
          <p:cNvSpPr>
            <a:spLocks noGrp="1"/>
          </p:cNvSpPr>
          <p:nvPr>
            <p:ph type="title"/>
          </p:nvPr>
        </p:nvSpPr>
        <p:spPr/>
        <p:txBody>
          <a:bodyPr/>
          <a:lstStyle/>
          <a:p>
            <a:pPr algn="ctr"/>
            <a:r>
              <a:rPr lang="en-US"/>
              <a:t>Data Source Integration </a:t>
            </a:r>
          </a:p>
        </p:txBody>
      </p:sp>
      <p:pic>
        <p:nvPicPr>
          <p:cNvPr id="3" name="Picture 2" descr="A screenshot of a computer program&#10;&#10;AI-generated content may be incorrect.">
            <a:extLst>
              <a:ext uri="{FF2B5EF4-FFF2-40B4-BE49-F238E27FC236}">
                <a16:creationId xmlns:a16="http://schemas.microsoft.com/office/drawing/2014/main" id="{B84C1CD6-660F-F820-7901-112D27C522BB}"/>
              </a:ext>
            </a:extLst>
          </p:cNvPr>
          <p:cNvPicPr>
            <a:picLocks noChangeAspect="1"/>
          </p:cNvPicPr>
          <p:nvPr/>
        </p:nvPicPr>
        <p:blipFill>
          <a:blip r:embed="rId2"/>
          <a:stretch>
            <a:fillRect/>
          </a:stretch>
        </p:blipFill>
        <p:spPr>
          <a:xfrm>
            <a:off x="1205794" y="1715383"/>
            <a:ext cx="8679743" cy="3822345"/>
          </a:xfrm>
          <a:prstGeom prst="rect">
            <a:avLst/>
          </a:prstGeom>
        </p:spPr>
      </p:pic>
      <p:sp>
        <p:nvSpPr>
          <p:cNvPr id="4" name="TextBox 3">
            <a:extLst>
              <a:ext uri="{FF2B5EF4-FFF2-40B4-BE49-F238E27FC236}">
                <a16:creationId xmlns:a16="http://schemas.microsoft.com/office/drawing/2014/main" id="{4A75D475-5747-065C-F534-CA8EACA64DF0}"/>
              </a:ext>
            </a:extLst>
          </p:cNvPr>
          <p:cNvSpPr txBox="1"/>
          <p:nvPr/>
        </p:nvSpPr>
        <p:spPr>
          <a:xfrm>
            <a:off x="822202" y="5677845"/>
            <a:ext cx="1019219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Times New Roman"/>
                <a:ea typeface="+mn-lt"/>
                <a:cs typeface="+mn-lt"/>
              </a:rPr>
              <a:t>Sample output demonstrating efficient handling of corporate names in database search: </a:t>
            </a:r>
            <a:r>
              <a:rPr lang="en-US" sz="1600">
                <a:latin typeface="Times New Roman"/>
                <a:ea typeface="+mn-lt"/>
                <a:cs typeface="+mn-lt"/>
              </a:rPr>
              <a:t>The input "</a:t>
            </a:r>
            <a:r>
              <a:rPr lang="en-US" sz="1600" err="1">
                <a:latin typeface="Times New Roman"/>
                <a:ea typeface="+mn-lt"/>
                <a:cs typeface="+mn-lt"/>
              </a:rPr>
              <a:t>angl</a:t>
            </a:r>
            <a:r>
              <a:rPr lang="en-US" sz="1600">
                <a:latin typeface="Times New Roman"/>
                <a:ea typeface="+mn-lt"/>
                <a:cs typeface="+mn-lt"/>
              </a:rPr>
              <a:t> </a:t>
            </a:r>
            <a:r>
              <a:rPr lang="en-US" sz="1600" err="1">
                <a:latin typeface="Times New Roman"/>
                <a:ea typeface="+mn-lt"/>
                <a:cs typeface="+mn-lt"/>
              </a:rPr>
              <a:t>carribean</a:t>
            </a:r>
            <a:r>
              <a:rPr lang="en-US" sz="1600">
                <a:latin typeface="Times New Roman"/>
                <a:ea typeface="+mn-lt"/>
                <a:cs typeface="+mn-lt"/>
              </a:rPr>
              <a:t>" successfully matches "ANGLO-CARIBBEAN CO., LTD." in the OFAC Sanctions database.</a:t>
            </a:r>
            <a:endParaRPr lang="en-US" sz="1600">
              <a:latin typeface="Times New Roman"/>
              <a:cs typeface="Times New Roman"/>
            </a:endParaRPr>
          </a:p>
        </p:txBody>
      </p:sp>
    </p:spTree>
    <p:extLst>
      <p:ext uri="{BB962C8B-B14F-4D97-AF65-F5344CB8AC3E}">
        <p14:creationId xmlns:p14="http://schemas.microsoft.com/office/powerpoint/2010/main" val="96589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FF6F-1BAA-834A-7CAD-2D047F9DFE70}"/>
              </a:ext>
            </a:extLst>
          </p:cNvPr>
          <p:cNvSpPr>
            <a:spLocks noGrp="1"/>
          </p:cNvSpPr>
          <p:nvPr>
            <p:ph type="title"/>
          </p:nvPr>
        </p:nvSpPr>
        <p:spPr/>
        <p:txBody>
          <a:bodyPr/>
          <a:lstStyle/>
          <a:p>
            <a:pPr algn="ctr"/>
            <a:r>
              <a:rPr lang="en-US">
                <a:ea typeface="+mj-lt"/>
                <a:cs typeface="+mj-lt"/>
              </a:rPr>
              <a:t>Multi-Shot In-Context Learning</a:t>
            </a:r>
            <a:endParaRPr lang="en-US"/>
          </a:p>
        </p:txBody>
      </p:sp>
      <p:sp>
        <p:nvSpPr>
          <p:cNvPr id="3" name="Content Placeholder 2">
            <a:extLst>
              <a:ext uri="{FF2B5EF4-FFF2-40B4-BE49-F238E27FC236}">
                <a16:creationId xmlns:a16="http://schemas.microsoft.com/office/drawing/2014/main" id="{0DE88396-FCD1-21EB-0C5E-1C3E7096F3B6}"/>
              </a:ext>
            </a:extLst>
          </p:cNvPr>
          <p:cNvSpPr>
            <a:spLocks noGrp="1"/>
          </p:cNvSpPr>
          <p:nvPr>
            <p:ph idx="1"/>
          </p:nvPr>
        </p:nvSpPr>
        <p:spPr/>
        <p:txBody>
          <a:bodyPr vert="horz" lIns="91440" tIns="45720" rIns="91440" bIns="45720" rtlCol="0" anchor="t">
            <a:normAutofit/>
          </a:bodyPr>
          <a:lstStyle/>
          <a:p>
            <a:pPr marL="0" indent="0" algn="ctr">
              <a:buNone/>
            </a:pPr>
            <a:r>
              <a:rPr lang="en-US" sz="1600">
                <a:latin typeface="Times New Roman"/>
                <a:ea typeface="+mn-lt"/>
                <a:cs typeface="+mn-lt"/>
              </a:rPr>
              <a:t>Considering the limitations on compute resources and the usage of free API resources, the most efficient way for language models to learn and adapt to current data is through multi-shot in-context learning. To achieve this, we used the Mistral 7B SLM along with generated synthetic data to predict risk scores and provide reasoning. </a:t>
            </a:r>
          </a:p>
          <a:p>
            <a:pPr marL="0" indent="0" algn="ctr">
              <a:buNone/>
            </a:pPr>
            <a:endParaRPr lang="en-US" sz="1600">
              <a:latin typeface="Times New Roman"/>
              <a:cs typeface="Times New Roman"/>
            </a:endParaRPr>
          </a:p>
        </p:txBody>
      </p:sp>
      <p:pic>
        <p:nvPicPr>
          <p:cNvPr id="4" name="Picture 3" descr="A screenshot of a computer code&#10;&#10;AI-generated content may be incorrect.">
            <a:extLst>
              <a:ext uri="{FF2B5EF4-FFF2-40B4-BE49-F238E27FC236}">
                <a16:creationId xmlns:a16="http://schemas.microsoft.com/office/drawing/2014/main" id="{09EC26FA-35FE-9F34-1D64-039E5B20E9F1}"/>
              </a:ext>
            </a:extLst>
          </p:cNvPr>
          <p:cNvPicPr>
            <a:picLocks noChangeAspect="1"/>
          </p:cNvPicPr>
          <p:nvPr/>
        </p:nvPicPr>
        <p:blipFill>
          <a:blip r:embed="rId2"/>
          <a:stretch>
            <a:fillRect/>
          </a:stretch>
        </p:blipFill>
        <p:spPr>
          <a:xfrm>
            <a:off x="1526932" y="2711450"/>
            <a:ext cx="8467725" cy="3467100"/>
          </a:xfrm>
          <a:prstGeom prst="rect">
            <a:avLst/>
          </a:prstGeom>
        </p:spPr>
      </p:pic>
      <p:sp>
        <p:nvSpPr>
          <p:cNvPr id="5" name="TextBox 4">
            <a:extLst>
              <a:ext uri="{FF2B5EF4-FFF2-40B4-BE49-F238E27FC236}">
                <a16:creationId xmlns:a16="http://schemas.microsoft.com/office/drawing/2014/main" id="{79D01F8D-5258-4069-DFFD-D434EB8DD3C0}"/>
              </a:ext>
            </a:extLst>
          </p:cNvPr>
          <p:cNvSpPr txBox="1"/>
          <p:nvPr/>
        </p:nvSpPr>
        <p:spPr>
          <a:xfrm>
            <a:off x="698096" y="6298375"/>
            <a:ext cx="1056451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Times New Roman"/>
                <a:cs typeface="Times New Roman"/>
              </a:rPr>
              <a:t>Sample prediction for Unstructured Transaction data</a:t>
            </a:r>
            <a:endParaRPr lang="en-US"/>
          </a:p>
        </p:txBody>
      </p:sp>
    </p:spTree>
    <p:extLst>
      <p:ext uri="{BB962C8B-B14F-4D97-AF65-F5344CB8AC3E}">
        <p14:creationId xmlns:p14="http://schemas.microsoft.com/office/powerpoint/2010/main" val="216082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AD180-0D0D-73B1-B0D7-C3FEE8B7754E}"/>
              </a:ext>
            </a:extLst>
          </p:cNvPr>
          <p:cNvSpPr>
            <a:spLocks noGrp="1"/>
          </p:cNvSpPr>
          <p:nvPr>
            <p:ph type="title"/>
          </p:nvPr>
        </p:nvSpPr>
        <p:spPr/>
        <p:txBody>
          <a:bodyPr/>
          <a:lstStyle/>
          <a:p>
            <a:pPr algn="ctr"/>
            <a:r>
              <a:rPr lang="en-US"/>
              <a:t>Multi-Shot In-Context Learning</a:t>
            </a:r>
          </a:p>
        </p:txBody>
      </p:sp>
      <p:pic>
        <p:nvPicPr>
          <p:cNvPr id="4" name="Content Placeholder 3" descr="A screenshot of a computer code&#10;&#10;AI-generated content may be incorrect.">
            <a:extLst>
              <a:ext uri="{FF2B5EF4-FFF2-40B4-BE49-F238E27FC236}">
                <a16:creationId xmlns:a16="http://schemas.microsoft.com/office/drawing/2014/main" id="{07BFCEAF-FE4E-C625-B6AF-8111B31A7F11}"/>
              </a:ext>
            </a:extLst>
          </p:cNvPr>
          <p:cNvPicPr>
            <a:picLocks noGrp="1" noChangeAspect="1"/>
          </p:cNvPicPr>
          <p:nvPr>
            <p:ph idx="1"/>
          </p:nvPr>
        </p:nvPicPr>
        <p:blipFill>
          <a:blip r:embed="rId2"/>
          <a:stretch>
            <a:fillRect/>
          </a:stretch>
        </p:blipFill>
        <p:spPr>
          <a:xfrm>
            <a:off x="1640033" y="1886243"/>
            <a:ext cx="8496300" cy="3333750"/>
          </a:xfrm>
        </p:spPr>
      </p:pic>
      <p:sp>
        <p:nvSpPr>
          <p:cNvPr id="5" name="TextBox 4">
            <a:extLst>
              <a:ext uri="{FF2B5EF4-FFF2-40B4-BE49-F238E27FC236}">
                <a16:creationId xmlns:a16="http://schemas.microsoft.com/office/drawing/2014/main" id="{9DEEB5B7-83DB-CCAA-CCF5-82A9498C71DD}"/>
              </a:ext>
            </a:extLst>
          </p:cNvPr>
          <p:cNvSpPr txBox="1"/>
          <p:nvPr/>
        </p:nvSpPr>
        <p:spPr>
          <a:xfrm>
            <a:off x="2410178" y="5387622"/>
            <a:ext cx="741397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Times New Roman"/>
              </a:rPr>
              <a:t>Sample prediction for Structured Transaction data</a:t>
            </a:r>
            <a:endParaRPr lang="en-US"/>
          </a:p>
        </p:txBody>
      </p:sp>
      <p:sp>
        <p:nvSpPr>
          <p:cNvPr id="6" name="TextBox 5">
            <a:extLst>
              <a:ext uri="{FF2B5EF4-FFF2-40B4-BE49-F238E27FC236}">
                <a16:creationId xmlns:a16="http://schemas.microsoft.com/office/drawing/2014/main" id="{91137D6A-D9E8-B652-CB22-CB651D6D433F}"/>
              </a:ext>
            </a:extLst>
          </p:cNvPr>
          <p:cNvSpPr txBox="1"/>
          <p:nvPr/>
        </p:nvSpPr>
        <p:spPr>
          <a:xfrm>
            <a:off x="222956" y="5881511"/>
            <a:ext cx="1157675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Times New Roman"/>
                <a:ea typeface="+mn-lt"/>
                <a:cs typeface="+mn-lt"/>
              </a:rPr>
              <a:t>Note: </a:t>
            </a:r>
            <a:r>
              <a:rPr lang="en-US" sz="1600">
                <a:latin typeface="Times New Roman"/>
                <a:ea typeface="+mn-lt"/>
                <a:cs typeface="+mn-lt"/>
              </a:rPr>
              <a:t>The supporting evidence is based solely on the provided external data sources. Free-tier language models do not have the capability to fetch exact references from the web. To prevent mis-referencing, only integrated data sources are used as supporting evidence.</a:t>
            </a:r>
            <a:endParaRPr lang="en-US">
              <a:latin typeface="Times New Roman"/>
            </a:endParaRPr>
          </a:p>
        </p:txBody>
      </p:sp>
    </p:spTree>
    <p:extLst>
      <p:ext uri="{BB962C8B-B14F-4D97-AF65-F5344CB8AC3E}">
        <p14:creationId xmlns:p14="http://schemas.microsoft.com/office/powerpoint/2010/main" val="289566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7569-D7E3-E1E2-ABEA-02E719303D1B}"/>
              </a:ext>
            </a:extLst>
          </p:cNvPr>
          <p:cNvSpPr>
            <a:spLocks noGrp="1"/>
          </p:cNvSpPr>
          <p:nvPr>
            <p:ph type="title"/>
          </p:nvPr>
        </p:nvSpPr>
        <p:spPr>
          <a:xfrm>
            <a:off x="838200" y="379502"/>
            <a:ext cx="10515600" cy="1325563"/>
          </a:xfrm>
        </p:spPr>
        <p:txBody>
          <a:bodyPr/>
          <a:lstStyle/>
          <a:p>
            <a:pPr algn="ctr"/>
            <a:r>
              <a:rPr lang="en-US"/>
              <a:t>Statistical Model and Explainability</a:t>
            </a:r>
          </a:p>
        </p:txBody>
      </p:sp>
      <p:sp>
        <p:nvSpPr>
          <p:cNvPr id="3" name="Content Placeholder 2">
            <a:extLst>
              <a:ext uri="{FF2B5EF4-FFF2-40B4-BE49-F238E27FC236}">
                <a16:creationId xmlns:a16="http://schemas.microsoft.com/office/drawing/2014/main" id="{FC35F7CA-AE58-7FF2-51DF-EC08DDB6F8E3}"/>
              </a:ext>
            </a:extLst>
          </p:cNvPr>
          <p:cNvSpPr>
            <a:spLocks noGrp="1"/>
          </p:cNvSpPr>
          <p:nvPr>
            <p:ph idx="1"/>
          </p:nvPr>
        </p:nvSpPr>
        <p:spPr>
          <a:xfrm>
            <a:off x="838200" y="1926267"/>
            <a:ext cx="10515600" cy="4351338"/>
          </a:xfrm>
        </p:spPr>
        <p:txBody>
          <a:bodyPr vert="horz" lIns="91440" tIns="45720" rIns="91440" bIns="45720" rtlCol="0" anchor="t">
            <a:normAutofit/>
          </a:bodyPr>
          <a:lstStyle/>
          <a:p>
            <a:pPr marL="0" indent="0" algn="ctr">
              <a:buNone/>
            </a:pPr>
            <a:r>
              <a:rPr lang="en-US" sz="1600">
                <a:latin typeface="Times New Roman"/>
                <a:ea typeface="+mn-lt"/>
                <a:cs typeface="+mn-lt"/>
              </a:rPr>
              <a:t>The risk score obtained from LLM is not based on a verifiable metric, and running the same prompt multiple times may yield slightly different results. To ensure explainability, traditional statistical models like logistic regression can be used to predict the final risk score. This model incorporates features from external verifiable data sources (such as SEC registration status and presence in the OFAC sanctions list) alongside the LLM-predicted risk score. The final risk score is explainable through the trained weights of the statistical model, providing transparency in decision-making.</a:t>
            </a:r>
          </a:p>
          <a:p>
            <a:pPr marL="0" indent="0" algn="ctr">
              <a:buNone/>
            </a:pPr>
            <a:endParaRPr lang="en-US" sz="1600">
              <a:latin typeface="Times New Roman"/>
              <a:ea typeface="+mn-lt"/>
              <a:cs typeface="+mn-lt"/>
            </a:endParaRPr>
          </a:p>
        </p:txBody>
      </p:sp>
      <p:sp>
        <p:nvSpPr>
          <p:cNvPr id="4" name="TextBox 3">
            <a:extLst>
              <a:ext uri="{FF2B5EF4-FFF2-40B4-BE49-F238E27FC236}">
                <a16:creationId xmlns:a16="http://schemas.microsoft.com/office/drawing/2014/main" id="{69388583-963E-2532-7458-8A1E322E2EA0}"/>
              </a:ext>
            </a:extLst>
          </p:cNvPr>
          <p:cNvSpPr txBox="1"/>
          <p:nvPr/>
        </p:nvSpPr>
        <p:spPr>
          <a:xfrm>
            <a:off x="838104" y="3976680"/>
            <a:ext cx="1069881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Times New Roman"/>
                <a:ea typeface="+mn-lt"/>
                <a:cs typeface="+mn-lt"/>
              </a:rPr>
              <a:t>Note:</a:t>
            </a:r>
            <a:r>
              <a:rPr lang="en-US" sz="1600">
                <a:latin typeface="Times New Roman"/>
                <a:ea typeface="+mn-lt"/>
                <a:cs typeface="+mn-lt"/>
              </a:rPr>
              <a:t> This step was not completely achieved and integrated into the pipeline due to time constraints. However, the provided code can generate the desired output from the LLM. Incorporating this step would enhance the model's explainability by grounding the risk score in verifiable statistical metrics.</a:t>
            </a:r>
            <a:endParaRPr lang="en-US" sz="1600">
              <a:latin typeface="Times New Roman"/>
            </a:endParaRPr>
          </a:p>
        </p:txBody>
      </p:sp>
    </p:spTree>
    <p:extLst>
      <p:ext uri="{BB962C8B-B14F-4D97-AF65-F5344CB8AC3E}">
        <p14:creationId xmlns:p14="http://schemas.microsoft.com/office/powerpoint/2010/main" val="343977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379A-7192-6D08-1534-DB8242F5B66F}"/>
              </a:ext>
            </a:extLst>
          </p:cNvPr>
          <p:cNvSpPr>
            <a:spLocks noGrp="1"/>
          </p:cNvSpPr>
          <p:nvPr>
            <p:ph type="title"/>
          </p:nvPr>
        </p:nvSpPr>
        <p:spPr/>
        <p:txBody>
          <a:bodyPr/>
          <a:lstStyle/>
          <a:p>
            <a:pPr algn="ctr"/>
            <a:r>
              <a:rPr lang="en-US"/>
              <a:t>Confidence Score Prediction</a:t>
            </a:r>
          </a:p>
        </p:txBody>
      </p:sp>
      <p:sp>
        <p:nvSpPr>
          <p:cNvPr id="3" name="Content Placeholder 2">
            <a:extLst>
              <a:ext uri="{FF2B5EF4-FFF2-40B4-BE49-F238E27FC236}">
                <a16:creationId xmlns:a16="http://schemas.microsoft.com/office/drawing/2014/main" id="{0BBD84CC-DB75-AB15-79F2-4CA332E14304}"/>
              </a:ext>
            </a:extLst>
          </p:cNvPr>
          <p:cNvSpPr>
            <a:spLocks noGrp="1"/>
          </p:cNvSpPr>
          <p:nvPr>
            <p:ph idx="1"/>
          </p:nvPr>
        </p:nvSpPr>
        <p:spPr/>
        <p:txBody>
          <a:bodyPr vert="horz" lIns="91440" tIns="45720" rIns="91440" bIns="45720" rtlCol="0" anchor="t">
            <a:normAutofit/>
          </a:bodyPr>
          <a:lstStyle/>
          <a:p>
            <a:pPr marL="0" indent="0">
              <a:buNone/>
            </a:pPr>
            <a:r>
              <a:rPr lang="en-US" sz="1600">
                <a:latin typeface="Times New Roman"/>
                <a:ea typeface="+mn-lt"/>
                <a:cs typeface="+mn-lt"/>
              </a:rPr>
              <a:t>The confidence scores were derived by quantifying uncertainty in the predicted risk score. In the final explainable statistical model for risk prediction, features extracted from external data sources (SEC EDGAR, OFAC Sanctions, </a:t>
            </a:r>
            <a:r>
              <a:rPr lang="en-US" sz="1600" err="1">
                <a:latin typeface="Times New Roman"/>
                <a:ea typeface="+mn-lt"/>
                <a:cs typeface="+mn-lt"/>
              </a:rPr>
              <a:t>WikiData</a:t>
            </a:r>
            <a:r>
              <a:rPr lang="en-US" sz="1600">
                <a:latin typeface="Times New Roman"/>
                <a:ea typeface="+mn-lt"/>
                <a:cs typeface="+mn-lt"/>
              </a:rPr>
              <a:t> </a:t>
            </a:r>
            <a:r>
              <a:rPr lang="en-US" sz="1600" err="1">
                <a:latin typeface="Times New Roman"/>
                <a:ea typeface="+mn-lt"/>
                <a:cs typeface="+mn-lt"/>
              </a:rPr>
              <a:t>etc</a:t>
            </a:r>
            <a:r>
              <a:rPr lang="en-US" sz="1600">
                <a:latin typeface="Times New Roman"/>
                <a:ea typeface="+mn-lt"/>
                <a:cs typeface="+mn-lt"/>
              </a:rPr>
              <a:t>) provide deterministic information, while uncertainty arises solely from the LLM-predicted risk score. The confidence scores were derived following the below approach:</a:t>
            </a:r>
            <a:endParaRPr lang="en-US">
              <a:latin typeface="Times New Roman"/>
            </a:endParaRPr>
          </a:p>
          <a:p>
            <a:pPr marL="0" indent="0">
              <a:buNone/>
            </a:pPr>
            <a:r>
              <a:rPr lang="en-US" sz="1600" b="1">
                <a:latin typeface="Times New Roman"/>
                <a:cs typeface="Times New Roman"/>
              </a:rPr>
              <a:t>Numerical Quantification:</a:t>
            </a:r>
          </a:p>
          <a:p>
            <a:pPr marL="0" indent="0">
              <a:buNone/>
            </a:pPr>
            <a:r>
              <a:rPr lang="en-US" sz="1600">
                <a:latin typeface="Times New Roman"/>
                <a:ea typeface="+mn-lt"/>
                <a:cs typeface="+mn-lt"/>
              </a:rPr>
              <a:t>The LLM prediction was repeated 5 times, and the standard deviation (σ) of the scores was used to measure uncertainty</a:t>
            </a:r>
            <a:endParaRPr lang="en-US" sz="1600">
              <a:latin typeface="Times New Roman"/>
              <a:cs typeface="Times New Roman"/>
            </a:endParaRPr>
          </a:p>
          <a:p>
            <a:pPr marL="0" indent="0">
              <a:buNone/>
            </a:pPr>
            <a:r>
              <a:rPr lang="en-US" sz="1600" b="1">
                <a:latin typeface="Times New Roman"/>
                <a:cs typeface="Times New Roman"/>
              </a:rPr>
              <a:t>Scaling Confidence Score:</a:t>
            </a:r>
          </a:p>
          <a:p>
            <a:r>
              <a:rPr lang="en-US" sz="1600">
                <a:latin typeface="Times New Roman"/>
                <a:ea typeface="+mn-lt"/>
                <a:cs typeface="+mn-lt"/>
              </a:rPr>
              <a:t>Since risk values lie in [0,1], the standard deviation (σ) falls within 0 &lt; σ &lt; 0.5.</a:t>
            </a:r>
            <a:endParaRPr lang="en-US" sz="1600">
              <a:latin typeface="Times New Roman"/>
              <a:cs typeface="Times New Roman"/>
            </a:endParaRPr>
          </a:p>
          <a:p>
            <a:r>
              <a:rPr lang="en-US" sz="1600">
                <a:latin typeface="Times New Roman"/>
                <a:ea typeface="+mn-lt"/>
                <a:cs typeface="+mn-lt"/>
              </a:rPr>
              <a:t>The confidence score was computed as: Confidence Score = 1 - 2σ (this ensures, confidence scores lie between 0 and 1)</a:t>
            </a:r>
            <a:endParaRPr lang="en-US" sz="1600">
              <a:latin typeface="Times New Roman"/>
              <a:cs typeface="Times New Roman"/>
            </a:endParaRPr>
          </a:p>
          <a:p>
            <a:r>
              <a:rPr lang="en-US" sz="1600">
                <a:latin typeface="Times New Roman"/>
                <a:ea typeface="+mn-lt"/>
                <a:cs typeface="+mn-lt"/>
              </a:rPr>
              <a:t>If all predictions are identical (σ = 0), confidence is 1 (high confidence).</a:t>
            </a:r>
            <a:endParaRPr lang="en-US" sz="1600">
              <a:latin typeface="Times New Roman"/>
              <a:cs typeface="Times New Roman"/>
            </a:endParaRPr>
          </a:p>
          <a:p>
            <a:r>
              <a:rPr lang="en-US" sz="1600">
                <a:latin typeface="Times New Roman"/>
                <a:ea typeface="+mn-lt"/>
                <a:cs typeface="+mn-lt"/>
              </a:rPr>
              <a:t>If predictions vary widely (σ ≈ 0.5), confidence is 0 (low confidence).</a:t>
            </a:r>
            <a:endParaRPr lang="en-US" sz="1600">
              <a:latin typeface="Times New Roman"/>
            </a:endParaRPr>
          </a:p>
          <a:p>
            <a:endParaRPr lang="en-US"/>
          </a:p>
        </p:txBody>
      </p:sp>
      <p:sp>
        <p:nvSpPr>
          <p:cNvPr id="5" name="TextBox 4">
            <a:extLst>
              <a:ext uri="{FF2B5EF4-FFF2-40B4-BE49-F238E27FC236}">
                <a16:creationId xmlns:a16="http://schemas.microsoft.com/office/drawing/2014/main" id="{C6AEE784-DAF1-9F73-E077-3AD6D35C02C6}"/>
              </a:ext>
            </a:extLst>
          </p:cNvPr>
          <p:cNvSpPr txBox="1"/>
          <p:nvPr/>
        </p:nvSpPr>
        <p:spPr>
          <a:xfrm>
            <a:off x="660401" y="5853289"/>
            <a:ext cx="10701865" cy="263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ts val="1200"/>
              </a:lnSpc>
            </a:pPr>
            <a:r>
              <a:rPr lang="en-US" sz="1600" b="1">
                <a:cs typeface="Segoe UI"/>
              </a:rPr>
              <a:t>Note:</a:t>
            </a:r>
            <a:r>
              <a:rPr lang="en-US" sz="1600">
                <a:cs typeface="Segoe UI"/>
              </a:rPr>
              <a:t>  </a:t>
            </a:r>
            <a:r>
              <a:rPr lang="en-US" sz="1600" i="1">
                <a:cs typeface="Segoe UI"/>
              </a:rPr>
              <a:t>Code and sample outputs are available in</a:t>
            </a:r>
            <a:r>
              <a:rPr lang="en-US" sz="1600">
                <a:cs typeface="Segoe UI"/>
              </a:rPr>
              <a:t> </a:t>
            </a:r>
            <a:r>
              <a:rPr lang="en-US" sz="1600">
                <a:latin typeface="Consolas"/>
                <a:cs typeface="Segoe UI"/>
              </a:rPr>
              <a:t>code/</a:t>
            </a:r>
            <a:r>
              <a:rPr lang="en-US" sz="1600" err="1">
                <a:latin typeface="Consolas"/>
                <a:cs typeface="Segoe UI"/>
              </a:rPr>
              <a:t>src</a:t>
            </a:r>
            <a:r>
              <a:rPr lang="en-US" sz="1600">
                <a:latin typeface="Consolas"/>
                <a:cs typeface="Segoe UI"/>
              </a:rPr>
              <a:t>/</a:t>
            </a:r>
            <a:r>
              <a:rPr lang="en-US" sz="1600" err="1">
                <a:latin typeface="Consolas"/>
                <a:cs typeface="Segoe UI"/>
              </a:rPr>
              <a:t>Uncertainty_Quantification.ipynb</a:t>
            </a:r>
          </a:p>
        </p:txBody>
      </p:sp>
    </p:spTree>
    <p:extLst>
      <p:ext uri="{BB962C8B-B14F-4D97-AF65-F5344CB8AC3E}">
        <p14:creationId xmlns:p14="http://schemas.microsoft.com/office/powerpoint/2010/main" val="2386551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9DFA-5C9C-97B9-E33D-FBD334A7EBCD}"/>
              </a:ext>
            </a:extLst>
          </p:cNvPr>
          <p:cNvSpPr>
            <a:spLocks noGrp="1"/>
          </p:cNvSpPr>
          <p:nvPr>
            <p:ph type="title"/>
          </p:nvPr>
        </p:nvSpPr>
        <p:spPr/>
        <p:txBody>
          <a:bodyPr/>
          <a:lstStyle/>
          <a:p>
            <a:pPr algn="ctr"/>
            <a:r>
              <a:rPr lang="en-US">
                <a:ea typeface="+mj-lt"/>
                <a:cs typeface="+mj-lt"/>
              </a:rPr>
              <a:t>Risk Scoring Implementation Pipeline</a:t>
            </a:r>
            <a:endParaRPr lang="en-US"/>
          </a:p>
        </p:txBody>
      </p:sp>
      <p:pic>
        <p:nvPicPr>
          <p:cNvPr id="3" name="Picture 2" descr="A diagram of a data flow&#10;&#10;AI-generated content may be incorrect.">
            <a:extLst>
              <a:ext uri="{FF2B5EF4-FFF2-40B4-BE49-F238E27FC236}">
                <a16:creationId xmlns:a16="http://schemas.microsoft.com/office/drawing/2014/main" id="{3393B1AD-7C96-6B02-59CD-995051340FA4}"/>
              </a:ext>
            </a:extLst>
          </p:cNvPr>
          <p:cNvPicPr>
            <a:picLocks noChangeAspect="1"/>
          </p:cNvPicPr>
          <p:nvPr/>
        </p:nvPicPr>
        <p:blipFill>
          <a:blip r:embed="rId2"/>
          <a:srcRect t="6110" r="167" b="5418"/>
          <a:stretch/>
        </p:blipFill>
        <p:spPr>
          <a:xfrm>
            <a:off x="1846118" y="1856510"/>
            <a:ext cx="8499247" cy="4776256"/>
          </a:xfrm>
          <a:prstGeom prst="rect">
            <a:avLst/>
          </a:prstGeom>
        </p:spPr>
      </p:pic>
    </p:spTree>
    <p:extLst>
      <p:ext uri="{BB962C8B-B14F-4D97-AF65-F5344CB8AC3E}">
        <p14:creationId xmlns:p14="http://schemas.microsoft.com/office/powerpoint/2010/main" val="383274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34672-96E5-87CE-A812-AF5F14F10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345470-2992-613C-E233-72E4F8785135}"/>
              </a:ext>
            </a:extLst>
          </p:cNvPr>
          <p:cNvSpPr>
            <a:spLocks noGrp="1"/>
          </p:cNvSpPr>
          <p:nvPr>
            <p:ph type="title"/>
          </p:nvPr>
        </p:nvSpPr>
        <p:spPr/>
        <p:txBody>
          <a:bodyPr/>
          <a:lstStyle/>
          <a:p>
            <a:pPr algn="ctr"/>
            <a:r>
              <a:rPr lang="en-US">
                <a:ea typeface="+mj-lt"/>
                <a:cs typeface="+mj-lt"/>
              </a:rPr>
              <a:t>Risk Scoring Implementation Pipeline</a:t>
            </a:r>
            <a:endParaRPr lang="en-US"/>
          </a:p>
        </p:txBody>
      </p:sp>
      <p:pic>
        <p:nvPicPr>
          <p:cNvPr id="5" name="Picture 4" descr="A diagram of a process&#10;&#10;AI-generated content may be incorrect.">
            <a:extLst>
              <a:ext uri="{FF2B5EF4-FFF2-40B4-BE49-F238E27FC236}">
                <a16:creationId xmlns:a16="http://schemas.microsoft.com/office/drawing/2014/main" id="{61883D94-0B63-3204-463F-3CA2F32C9105}"/>
              </a:ext>
            </a:extLst>
          </p:cNvPr>
          <p:cNvPicPr>
            <a:picLocks noChangeAspect="1"/>
          </p:cNvPicPr>
          <p:nvPr/>
        </p:nvPicPr>
        <p:blipFill>
          <a:blip r:embed="rId2"/>
          <a:srcRect t="29270" r="-135" b="30007"/>
          <a:stretch/>
        </p:blipFill>
        <p:spPr>
          <a:xfrm>
            <a:off x="309497" y="2040569"/>
            <a:ext cx="11284632" cy="3785430"/>
          </a:xfrm>
          <a:prstGeom prst="rect">
            <a:avLst/>
          </a:prstGeom>
        </p:spPr>
      </p:pic>
    </p:spTree>
    <p:extLst>
      <p:ext uri="{BB962C8B-B14F-4D97-AF65-F5344CB8AC3E}">
        <p14:creationId xmlns:p14="http://schemas.microsoft.com/office/powerpoint/2010/main" val="4251105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243-C5E8-95C1-7CBC-E639C59262EA}"/>
              </a:ext>
            </a:extLst>
          </p:cNvPr>
          <p:cNvSpPr>
            <a:spLocks noGrp="1"/>
          </p:cNvSpPr>
          <p:nvPr>
            <p:ph type="title"/>
          </p:nvPr>
        </p:nvSpPr>
        <p:spPr>
          <a:xfrm>
            <a:off x="838200" y="193662"/>
            <a:ext cx="10515600" cy="1325563"/>
          </a:xfrm>
        </p:spPr>
        <p:txBody>
          <a:bodyPr/>
          <a:lstStyle/>
          <a:p>
            <a:pPr algn="ctr"/>
            <a:r>
              <a:rPr lang="en-US">
                <a:ea typeface="+mj-lt"/>
                <a:cs typeface="+mj-lt"/>
              </a:rPr>
              <a:t>Synthetic Dataset Generation</a:t>
            </a:r>
            <a:endParaRPr lang="en-US"/>
          </a:p>
        </p:txBody>
      </p:sp>
      <p:sp>
        <p:nvSpPr>
          <p:cNvPr id="3" name="Content Placeholder 2">
            <a:extLst>
              <a:ext uri="{FF2B5EF4-FFF2-40B4-BE49-F238E27FC236}">
                <a16:creationId xmlns:a16="http://schemas.microsoft.com/office/drawing/2014/main" id="{9FF08D72-3B0A-5950-AA3D-53111930F19B}"/>
              </a:ext>
            </a:extLst>
          </p:cNvPr>
          <p:cNvSpPr>
            <a:spLocks noGrp="1"/>
          </p:cNvSpPr>
          <p:nvPr>
            <p:ph idx="1"/>
          </p:nvPr>
        </p:nvSpPr>
        <p:spPr>
          <a:xfrm>
            <a:off x="654756" y="1825625"/>
            <a:ext cx="10515600" cy="4351338"/>
          </a:xfrm>
        </p:spPr>
        <p:txBody>
          <a:bodyPr vert="horz" lIns="91440" tIns="45720" rIns="91440" bIns="45720" rtlCol="0" anchor="t">
            <a:normAutofit/>
          </a:bodyPr>
          <a:lstStyle/>
          <a:p>
            <a:pPr marL="0" indent="0">
              <a:buNone/>
            </a:pPr>
            <a:endParaRPr lang="en-US" sz="1400">
              <a:latin typeface="Aptos"/>
              <a:ea typeface="+mn-lt"/>
              <a:cs typeface="+mn-lt"/>
            </a:endParaRPr>
          </a:p>
          <a:p>
            <a:pPr marL="0" indent="0">
              <a:buNone/>
            </a:pPr>
            <a:endParaRPr lang="en-US" sz="1200">
              <a:latin typeface="Times New Roman"/>
              <a:cs typeface="Times New Roman"/>
            </a:endParaRPr>
          </a:p>
        </p:txBody>
      </p:sp>
      <p:graphicFrame>
        <p:nvGraphicFramePr>
          <p:cNvPr id="35" name="Diagram 34">
            <a:extLst>
              <a:ext uri="{FF2B5EF4-FFF2-40B4-BE49-F238E27FC236}">
                <a16:creationId xmlns:a16="http://schemas.microsoft.com/office/drawing/2014/main" id="{382450FA-373C-283C-9114-4236868A0AC5}"/>
              </a:ext>
            </a:extLst>
          </p:cNvPr>
          <p:cNvGraphicFramePr/>
          <p:nvPr>
            <p:extLst>
              <p:ext uri="{D42A27DB-BD31-4B8C-83A1-F6EECF244321}">
                <p14:modId xmlns:p14="http://schemas.microsoft.com/office/powerpoint/2010/main" val="1858811037"/>
              </p:ext>
            </p:extLst>
          </p:nvPr>
        </p:nvGraphicFramePr>
        <p:xfrm>
          <a:off x="334141" y="2332912"/>
          <a:ext cx="5722720" cy="4525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53" name="Diagram 1452">
            <a:extLst>
              <a:ext uri="{FF2B5EF4-FFF2-40B4-BE49-F238E27FC236}">
                <a16:creationId xmlns:a16="http://schemas.microsoft.com/office/drawing/2014/main" id="{09A6F1E5-272A-D486-E951-B7339E0A296B}"/>
              </a:ext>
            </a:extLst>
          </p:cNvPr>
          <p:cNvGraphicFramePr/>
          <p:nvPr>
            <p:extLst>
              <p:ext uri="{D42A27DB-BD31-4B8C-83A1-F6EECF244321}">
                <p14:modId xmlns:p14="http://schemas.microsoft.com/office/powerpoint/2010/main" val="2906499972"/>
              </p:ext>
            </p:extLst>
          </p:nvPr>
        </p:nvGraphicFramePr>
        <p:xfrm>
          <a:off x="6391269" y="2911202"/>
          <a:ext cx="5622078" cy="30689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19" name="TextBox 1418">
            <a:extLst>
              <a:ext uri="{FF2B5EF4-FFF2-40B4-BE49-F238E27FC236}">
                <a16:creationId xmlns:a16="http://schemas.microsoft.com/office/drawing/2014/main" id="{A79886FF-3A28-8B6A-AB52-56A6026F5613}"/>
              </a:ext>
            </a:extLst>
          </p:cNvPr>
          <p:cNvSpPr txBox="1"/>
          <p:nvPr/>
        </p:nvSpPr>
        <p:spPr>
          <a:xfrm>
            <a:off x="511936" y="1361010"/>
            <a:ext cx="1098337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Times New Roman"/>
                <a:ea typeface="+mn-lt"/>
                <a:cs typeface="+mn-lt"/>
              </a:rPr>
              <a:t>To generate synthetic transaction data, we established empirical assumptions on risk levels and considered five key risk factors. Structured data was first generated algorithmically using the Open Sanctions dataset. Mistral 7B SLM was then used to add additional information and convert it into an unstructured format.</a:t>
            </a:r>
            <a:endParaRPr lang="en-US" sz="1600">
              <a:latin typeface="Times New Roman"/>
              <a:cs typeface="Times New Roman"/>
            </a:endParaRPr>
          </a:p>
        </p:txBody>
      </p:sp>
    </p:spTree>
    <p:extLst>
      <p:ext uri="{BB962C8B-B14F-4D97-AF65-F5344CB8AC3E}">
        <p14:creationId xmlns:p14="http://schemas.microsoft.com/office/powerpoint/2010/main" val="4187412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C24B-BD21-662A-2608-531D25A0B05E}"/>
              </a:ext>
            </a:extLst>
          </p:cNvPr>
          <p:cNvSpPr>
            <a:spLocks noGrp="1"/>
          </p:cNvSpPr>
          <p:nvPr>
            <p:ph type="title"/>
          </p:nvPr>
        </p:nvSpPr>
        <p:spPr>
          <a:xfrm>
            <a:off x="838200" y="294569"/>
            <a:ext cx="10515600" cy="1325563"/>
          </a:xfrm>
        </p:spPr>
        <p:txBody>
          <a:bodyPr/>
          <a:lstStyle/>
          <a:p>
            <a:pPr algn="ctr"/>
            <a:r>
              <a:rPr lang="en-US"/>
              <a:t>Synthetic Dataset Generation</a:t>
            </a:r>
          </a:p>
        </p:txBody>
      </p:sp>
      <p:sp>
        <p:nvSpPr>
          <p:cNvPr id="3" name="Content Placeholder 2">
            <a:extLst>
              <a:ext uri="{FF2B5EF4-FFF2-40B4-BE49-F238E27FC236}">
                <a16:creationId xmlns:a16="http://schemas.microsoft.com/office/drawing/2014/main" id="{E63F7FE9-39CB-29FB-DF29-3094FF32E591}"/>
              </a:ext>
            </a:extLst>
          </p:cNvPr>
          <p:cNvSpPr>
            <a:spLocks noGrp="1"/>
          </p:cNvSpPr>
          <p:nvPr>
            <p:ph idx="1"/>
          </p:nvPr>
        </p:nvSpPr>
        <p:spPr>
          <a:xfrm>
            <a:off x="640645" y="1698626"/>
            <a:ext cx="10981266" cy="4774670"/>
          </a:xfrm>
        </p:spPr>
        <p:txBody>
          <a:bodyPr vert="horz" lIns="91440" tIns="45720" rIns="91440" bIns="45720" rtlCol="0" anchor="t">
            <a:normAutofit/>
          </a:bodyPr>
          <a:lstStyle/>
          <a:p>
            <a:pPr marL="0" indent="0">
              <a:buNone/>
            </a:pPr>
            <a:r>
              <a:rPr lang="en-US" sz="2000">
                <a:latin typeface="Times New Roman"/>
                <a:ea typeface="+mn-lt"/>
                <a:cs typeface="+mn-lt"/>
              </a:rPr>
              <a:t>Limitations &amp; Future Improvements:</a:t>
            </a:r>
            <a:endParaRPr lang="en-US" sz="2000">
              <a:latin typeface="Times New Roman"/>
            </a:endParaRPr>
          </a:p>
          <a:p>
            <a:pPr marL="457200" indent="-457200"/>
            <a:r>
              <a:rPr lang="en-US" sz="1600" b="1">
                <a:latin typeface="Times New Roman"/>
                <a:ea typeface="+mn-lt"/>
                <a:cs typeface="+mn-lt"/>
              </a:rPr>
              <a:t>Correlations between risk factors were not accounted in data generation: </a:t>
            </a:r>
            <a:r>
              <a:rPr lang="en-US" sz="1600">
                <a:latin typeface="Times New Roman"/>
                <a:ea typeface="+mn-lt"/>
                <a:cs typeface="+mn-lt"/>
              </a:rPr>
              <a:t>The dataset was created by selecting each risk factor independently, which may not fully reflect real-world dependencies. Using real transaction data could help mitigate this limitation.</a:t>
            </a:r>
            <a:br>
              <a:rPr lang="en-US" sz="1600">
                <a:latin typeface="Times New Roman"/>
                <a:ea typeface="+mn-lt"/>
                <a:cs typeface="+mn-lt"/>
              </a:rPr>
            </a:br>
            <a:r>
              <a:rPr lang="en-US" sz="1600">
                <a:latin typeface="Times New Roman"/>
                <a:ea typeface="+mn-lt"/>
                <a:cs typeface="+mn-lt"/>
              </a:rPr>
              <a:t>For example, If a merchant operates in a high-risk industry (e.g., luxury goods, real estate), the transaction is more likely to involve high-value purchases rather than small, routine payments.</a:t>
            </a:r>
          </a:p>
          <a:p>
            <a:pPr marL="457200" indent="-457200"/>
            <a:r>
              <a:rPr lang="en-US" sz="1600" b="1">
                <a:latin typeface="Times New Roman"/>
                <a:ea typeface="+mn-lt"/>
                <a:cs typeface="+mn-lt"/>
              </a:rPr>
              <a:t>Balancing Legitimate &amp; Fraudulent Transactions: </a:t>
            </a:r>
            <a:r>
              <a:rPr lang="en-US" sz="1600">
                <a:latin typeface="Times New Roman"/>
                <a:ea typeface="+mn-lt"/>
                <a:cs typeface="+mn-lt"/>
              </a:rPr>
              <a:t>Real-world data is highly imbalanced, with less than 1% of transactions being high risk. Training on such skewed data would be challenging due to  small dataset size, which might introduce potential bias. Using a balanced dataset (equal high and low-risk transactions) would not reflect real-world fraud detection scenarios, leading to an unrealistic model that overestimates risk.  </a:t>
            </a:r>
            <a:endParaRPr lang="en-US" sz="1600">
              <a:latin typeface="Times New Roman"/>
              <a:ea typeface="+mn-lt"/>
              <a:cs typeface="Times New Roman"/>
            </a:endParaRPr>
          </a:p>
          <a:p>
            <a:pPr marL="0" indent="0">
              <a:buNone/>
            </a:pPr>
            <a:r>
              <a:rPr lang="en-US" sz="1600">
                <a:latin typeface="Times New Roman"/>
                <a:ea typeface="+mn-lt"/>
                <a:cs typeface="+mn-lt"/>
              </a:rPr>
              <a:t>  To prevent over-estimating risk, we assume only flagged transactions are being analyzed, where 80% of the transactions are false positives and only 20% are truly high risk.  Based on this assumption, we generated a synthetic dataset with below distribution:</a:t>
            </a:r>
            <a:endParaRPr lang="en-US" sz="1600">
              <a:latin typeface="Times New Roman"/>
              <a:cs typeface="Times New Roman"/>
            </a:endParaRPr>
          </a:p>
          <a:p>
            <a:pPr marL="914400" lvl="1">
              <a:buFont typeface="Wingdings" panose="020B0604020202020204" pitchFamily="34" charset="0"/>
              <a:buChar char="§"/>
            </a:pPr>
            <a:r>
              <a:rPr lang="en-US" sz="1600">
                <a:latin typeface="Times New Roman"/>
                <a:ea typeface="+mn-lt"/>
                <a:cs typeface="+mn-lt"/>
              </a:rPr>
              <a:t>50% Low Risk</a:t>
            </a:r>
            <a:endParaRPr lang="en-US" sz="1600">
              <a:latin typeface="Times New Roman"/>
              <a:cs typeface="Times New Roman"/>
            </a:endParaRPr>
          </a:p>
          <a:p>
            <a:pPr marL="914400" lvl="1">
              <a:buFont typeface="Wingdings" panose="020B0604020202020204" pitchFamily="34" charset="0"/>
              <a:buChar char="§"/>
            </a:pPr>
            <a:r>
              <a:rPr lang="en-US" sz="1600">
                <a:latin typeface="Times New Roman"/>
                <a:ea typeface="+mn-lt"/>
                <a:cs typeface="+mn-lt"/>
              </a:rPr>
              <a:t>30% Medium Risk</a:t>
            </a:r>
            <a:endParaRPr lang="en-US" sz="1600">
              <a:latin typeface="Times New Roman"/>
              <a:cs typeface="Times New Roman"/>
            </a:endParaRPr>
          </a:p>
          <a:p>
            <a:pPr marL="914400" lvl="1">
              <a:buFont typeface="Wingdings" panose="020B0604020202020204" pitchFamily="34" charset="0"/>
              <a:buChar char="§"/>
            </a:pPr>
            <a:r>
              <a:rPr lang="en-US" sz="1600">
                <a:latin typeface="Times New Roman"/>
                <a:ea typeface="+mn-lt"/>
                <a:cs typeface="+mn-lt"/>
              </a:rPr>
              <a:t>20% High Risk</a:t>
            </a:r>
            <a:endParaRPr lang="en-US" sz="1600">
              <a:latin typeface="Times New Roman"/>
              <a:cs typeface="Times New Roman"/>
            </a:endParaRPr>
          </a:p>
          <a:p>
            <a:pPr marL="914400" lvl="1">
              <a:buFont typeface="Wingdings" panose="020B0604020202020204" pitchFamily="34" charset="0"/>
              <a:buChar char="§"/>
            </a:pPr>
            <a:endParaRPr lang="en-US" sz="1200" b="1">
              <a:ea typeface="+mn-lt"/>
              <a:cs typeface="+mn-lt"/>
            </a:endParaRPr>
          </a:p>
        </p:txBody>
      </p:sp>
      <p:sp>
        <p:nvSpPr>
          <p:cNvPr id="5" name="TextBox 4">
            <a:extLst>
              <a:ext uri="{FF2B5EF4-FFF2-40B4-BE49-F238E27FC236}">
                <a16:creationId xmlns:a16="http://schemas.microsoft.com/office/drawing/2014/main" id="{5598BE87-740B-3542-B5D1-4810E4157481}"/>
              </a:ext>
            </a:extLst>
          </p:cNvPr>
          <p:cNvSpPr txBox="1"/>
          <p:nvPr/>
        </p:nvSpPr>
        <p:spPr>
          <a:xfrm>
            <a:off x="1146670" y="5910454"/>
            <a:ext cx="1004696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mn-lt"/>
                <a:cs typeface="+mn-lt"/>
              </a:rPr>
              <a:t>Note:</a:t>
            </a:r>
            <a:r>
              <a:rPr lang="en-US" sz="1600">
                <a:ea typeface="+mn-lt"/>
                <a:cs typeface="+mn-lt"/>
              </a:rPr>
              <a:t>  Synthetic transaction data</a:t>
            </a:r>
            <a:r>
              <a:rPr lang="en-US" sz="1600" i="1">
                <a:ea typeface="+mn-lt"/>
                <a:cs typeface="+mn-lt"/>
              </a:rPr>
              <a:t> </a:t>
            </a:r>
            <a:r>
              <a:rPr lang="en-US" sz="1600">
                <a:ea typeface="+mn-lt"/>
                <a:cs typeface="+mn-lt"/>
              </a:rPr>
              <a:t>are available in </a:t>
            </a:r>
            <a:r>
              <a:rPr lang="en-US" sz="1600">
                <a:latin typeface="Consolas"/>
              </a:rPr>
              <a:t>code/</a:t>
            </a:r>
            <a:r>
              <a:rPr lang="en-US" sz="1600" err="1">
                <a:latin typeface="Consolas"/>
              </a:rPr>
              <a:t>src</a:t>
            </a:r>
            <a:r>
              <a:rPr lang="en-US" sz="1600">
                <a:latin typeface="Consolas"/>
              </a:rPr>
              <a:t>/</a:t>
            </a:r>
            <a:r>
              <a:rPr lang="en-US" sz="1600" err="1">
                <a:latin typeface="Consolas"/>
              </a:rPr>
              <a:t>SyntheticData</a:t>
            </a:r>
            <a:r>
              <a:rPr lang="en-US" sz="1600">
                <a:latin typeface="Consolas"/>
              </a:rPr>
              <a:t>/</a:t>
            </a:r>
          </a:p>
        </p:txBody>
      </p:sp>
    </p:spTree>
    <p:extLst>
      <p:ext uri="{BB962C8B-B14F-4D97-AF65-F5344CB8AC3E}">
        <p14:creationId xmlns:p14="http://schemas.microsoft.com/office/powerpoint/2010/main" val="353706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E772-9775-414E-EA43-184C049D8120}"/>
              </a:ext>
            </a:extLst>
          </p:cNvPr>
          <p:cNvSpPr>
            <a:spLocks noGrp="1"/>
          </p:cNvSpPr>
          <p:nvPr>
            <p:ph type="title"/>
          </p:nvPr>
        </p:nvSpPr>
        <p:spPr>
          <a:xfrm>
            <a:off x="838200" y="238125"/>
            <a:ext cx="10515600" cy="1325563"/>
          </a:xfrm>
        </p:spPr>
        <p:txBody>
          <a:bodyPr/>
          <a:lstStyle/>
          <a:p>
            <a:pPr algn="ctr"/>
            <a:r>
              <a:rPr lang="en-US">
                <a:latin typeface="Aptos Display"/>
                <a:cs typeface="Times New Roman"/>
              </a:rPr>
              <a:t>Entity</a:t>
            </a:r>
            <a:r>
              <a:rPr lang="en-US">
                <a:latin typeface="Times New Roman"/>
                <a:cs typeface="Times New Roman"/>
              </a:rPr>
              <a:t> </a:t>
            </a:r>
            <a:r>
              <a:rPr lang="en-US">
                <a:latin typeface="Aptos Display"/>
                <a:cs typeface="Times New Roman"/>
              </a:rPr>
              <a:t>Recognition</a:t>
            </a:r>
            <a:r>
              <a:rPr lang="en-US">
                <a:latin typeface="Times New Roman"/>
                <a:cs typeface="Times New Roman"/>
              </a:rPr>
              <a:t> </a:t>
            </a:r>
            <a:r>
              <a:rPr lang="en-US">
                <a:latin typeface="Aptos Display"/>
                <a:cs typeface="Times New Roman"/>
              </a:rPr>
              <a:t>and Classification</a:t>
            </a:r>
            <a:endParaRPr lang="en-US">
              <a:latin typeface="Aptos Display"/>
            </a:endParaRPr>
          </a:p>
        </p:txBody>
      </p:sp>
      <p:sp>
        <p:nvSpPr>
          <p:cNvPr id="3" name="Content Placeholder 2">
            <a:extLst>
              <a:ext uri="{FF2B5EF4-FFF2-40B4-BE49-F238E27FC236}">
                <a16:creationId xmlns:a16="http://schemas.microsoft.com/office/drawing/2014/main" id="{9DA44BB5-E6F5-5F8F-CA2B-A29F9155854D}"/>
              </a:ext>
            </a:extLst>
          </p:cNvPr>
          <p:cNvSpPr>
            <a:spLocks noGrp="1"/>
          </p:cNvSpPr>
          <p:nvPr>
            <p:ph idx="1"/>
          </p:nvPr>
        </p:nvSpPr>
        <p:spPr>
          <a:xfrm>
            <a:off x="781756" y="1486959"/>
            <a:ext cx="10614377" cy="4859337"/>
          </a:xfrm>
        </p:spPr>
        <p:txBody>
          <a:bodyPr vert="horz" lIns="91440" tIns="45720" rIns="91440" bIns="45720" rtlCol="0" anchor="t">
            <a:normAutofit/>
          </a:bodyPr>
          <a:lstStyle/>
          <a:p>
            <a:pPr marL="457200" indent="-457200"/>
            <a:r>
              <a:rPr lang="en-US" sz="1600">
                <a:latin typeface="Times New Roman"/>
                <a:ea typeface="+mn-lt"/>
                <a:cs typeface="+mn-lt"/>
              </a:rPr>
              <a:t>Entities within structured and unstructured transaction data were extracted and categorized as Individuals, Corporates, Non-Profit Organizations, Government Agencies, and Politically Exposed Persons (PEPs).</a:t>
            </a:r>
            <a:endParaRPr lang="en-US" sz="1600">
              <a:latin typeface="Times New Roman"/>
              <a:ea typeface="+mn-lt"/>
              <a:cs typeface="Times New Roman"/>
            </a:endParaRPr>
          </a:p>
          <a:p>
            <a:pPr marL="457200" indent="-457200"/>
            <a:r>
              <a:rPr lang="en-US" sz="1600">
                <a:latin typeface="Times New Roman"/>
                <a:ea typeface="+mn-lt"/>
                <a:cs typeface="+mn-lt"/>
              </a:rPr>
              <a:t>Five LLMs (Mistral, Google’s Gemma 3, </a:t>
            </a:r>
            <a:r>
              <a:rPr lang="en-US" sz="1600" err="1">
                <a:latin typeface="Times New Roman"/>
                <a:ea typeface="+mn-lt"/>
                <a:cs typeface="+mn-lt"/>
              </a:rPr>
              <a:t>DeepSeek</a:t>
            </a:r>
            <a:r>
              <a:rPr lang="en-US" sz="1600">
                <a:latin typeface="Times New Roman"/>
                <a:ea typeface="+mn-lt"/>
                <a:cs typeface="+mn-lt"/>
              </a:rPr>
              <a:t> R1, Meta’s Llama-3.3, and Microsoft’s Phi-3) with free API access and entity recognition capabilities were evaluated based on precision, recall, and F1-score. An entity was considered a true positive only if both its name and category were classified correctly.</a:t>
            </a:r>
            <a:endParaRPr lang="en-US" sz="1600">
              <a:latin typeface="Times New Roman"/>
              <a:ea typeface="+mn-lt"/>
              <a:cs typeface="Times New Roman"/>
            </a:endParaRPr>
          </a:p>
          <a:p>
            <a:pPr marL="457200" indent="-457200"/>
            <a:r>
              <a:rPr lang="en-US" sz="1600">
                <a:ea typeface="+mn-lt"/>
                <a:cs typeface="+mn-lt"/>
              </a:rPr>
              <a:t>Mistral-Small-3.1-24B-Instruct</a:t>
            </a:r>
            <a:r>
              <a:rPr lang="en-US" sz="1600" b="1">
                <a:ea typeface="+mn-lt"/>
                <a:cs typeface="+mn-lt"/>
              </a:rPr>
              <a:t> </a:t>
            </a:r>
            <a:r>
              <a:rPr lang="en-US" sz="1600">
                <a:ea typeface="+mn-lt"/>
                <a:cs typeface="+mn-lt"/>
              </a:rPr>
              <a:t>achieved the highest F1-score, minimizing both false positives and false negatives, and was selected for integration into the pipeline.</a:t>
            </a:r>
            <a:endParaRPr lang="en-US" sz="1600">
              <a:latin typeface="Times New Roman"/>
              <a:cs typeface="Times New Roman"/>
            </a:endParaRPr>
          </a:p>
          <a:p>
            <a:pPr marL="0" indent="0">
              <a:buNone/>
            </a:pPr>
            <a:endParaRPr lang="en-US"/>
          </a:p>
        </p:txBody>
      </p:sp>
      <p:pic>
        <p:nvPicPr>
          <p:cNvPr id="4" name="Picture 3" descr="A screenshot of a graph&#10;&#10;AI-generated content may be incorrect.">
            <a:extLst>
              <a:ext uri="{FF2B5EF4-FFF2-40B4-BE49-F238E27FC236}">
                <a16:creationId xmlns:a16="http://schemas.microsoft.com/office/drawing/2014/main" id="{48C37F8C-C124-9F98-EEA4-E4CE119B3E55}"/>
              </a:ext>
            </a:extLst>
          </p:cNvPr>
          <p:cNvPicPr>
            <a:picLocks noChangeAspect="1"/>
          </p:cNvPicPr>
          <p:nvPr/>
        </p:nvPicPr>
        <p:blipFill>
          <a:blip r:embed="rId2"/>
          <a:stretch>
            <a:fillRect/>
          </a:stretch>
        </p:blipFill>
        <p:spPr>
          <a:xfrm>
            <a:off x="715434" y="3611033"/>
            <a:ext cx="5257798" cy="3064934"/>
          </a:xfrm>
          <a:prstGeom prst="rect">
            <a:avLst/>
          </a:prstGeom>
        </p:spPr>
      </p:pic>
      <p:sp>
        <p:nvSpPr>
          <p:cNvPr id="7" name="TextBox 6">
            <a:extLst>
              <a:ext uri="{FF2B5EF4-FFF2-40B4-BE49-F238E27FC236}">
                <a16:creationId xmlns:a16="http://schemas.microsoft.com/office/drawing/2014/main" id="{0DBEABB1-D7FF-044E-0191-C9BD13DCE8A0}"/>
              </a:ext>
            </a:extLst>
          </p:cNvPr>
          <p:cNvSpPr txBox="1"/>
          <p:nvPr/>
        </p:nvSpPr>
        <p:spPr>
          <a:xfrm>
            <a:off x="6579447" y="4330009"/>
            <a:ext cx="491052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mn-lt"/>
                <a:cs typeface="+mn-lt"/>
              </a:rPr>
              <a:t>Note:</a:t>
            </a:r>
            <a:r>
              <a:rPr lang="en-US" sz="1600">
                <a:ea typeface="+mn-lt"/>
                <a:cs typeface="+mn-lt"/>
              </a:rPr>
              <a:t> </a:t>
            </a:r>
            <a:r>
              <a:rPr lang="en-US" sz="1600" i="1">
                <a:ea typeface="+mn-lt"/>
                <a:cs typeface="+mn-lt"/>
              </a:rPr>
              <a:t>Mistral-Small-3.1-24B-Instruct was not further fine-tuned due to compute limitations. However, integrating fine-tuning into the pipeline could further optimize performance.</a:t>
            </a:r>
            <a:endParaRPr lang="en-US"/>
          </a:p>
          <a:p>
            <a:r>
              <a:rPr lang="en-US" sz="1600" i="1">
                <a:ea typeface="+mn-lt"/>
                <a:cs typeface="+mn-lt"/>
              </a:rPr>
              <a:t>Code and sample transaction predictions are available in</a:t>
            </a:r>
            <a:r>
              <a:rPr lang="en-US" sz="1600">
                <a:ea typeface="+mn-lt"/>
                <a:cs typeface="+mn-lt"/>
              </a:rPr>
              <a:t> </a:t>
            </a:r>
            <a:r>
              <a:rPr lang="en-US" sz="1600">
                <a:latin typeface="Consolas"/>
              </a:rPr>
              <a:t>code/</a:t>
            </a:r>
            <a:r>
              <a:rPr lang="en-US" sz="1600" err="1">
                <a:latin typeface="Consolas"/>
              </a:rPr>
              <a:t>src</a:t>
            </a:r>
            <a:r>
              <a:rPr lang="en-US" sz="1600">
                <a:latin typeface="Consolas"/>
              </a:rPr>
              <a:t>/</a:t>
            </a:r>
            <a:r>
              <a:rPr lang="en-US" sz="1600" err="1">
                <a:latin typeface="Consolas"/>
              </a:rPr>
              <a:t>Entity_Recognition.ipynb</a:t>
            </a:r>
            <a:endParaRPr lang="en-US" sz="1600" err="1"/>
          </a:p>
        </p:txBody>
      </p:sp>
    </p:spTree>
    <p:extLst>
      <p:ext uri="{BB962C8B-B14F-4D97-AF65-F5344CB8AC3E}">
        <p14:creationId xmlns:p14="http://schemas.microsoft.com/office/powerpoint/2010/main" val="2256649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2AC5-4909-48CD-38A5-B097966C9151}"/>
              </a:ext>
            </a:extLst>
          </p:cNvPr>
          <p:cNvSpPr>
            <a:spLocks noGrp="1"/>
          </p:cNvSpPr>
          <p:nvPr>
            <p:ph type="title"/>
          </p:nvPr>
        </p:nvSpPr>
        <p:spPr/>
        <p:txBody>
          <a:bodyPr/>
          <a:lstStyle/>
          <a:p>
            <a:pPr algn="ctr"/>
            <a:r>
              <a:rPr lang="en-US"/>
              <a:t>Data Source Integration</a:t>
            </a:r>
          </a:p>
        </p:txBody>
      </p:sp>
      <p:sp>
        <p:nvSpPr>
          <p:cNvPr id="3" name="Content Placeholder 2">
            <a:extLst>
              <a:ext uri="{FF2B5EF4-FFF2-40B4-BE49-F238E27FC236}">
                <a16:creationId xmlns:a16="http://schemas.microsoft.com/office/drawing/2014/main" id="{354E5436-4E42-94CB-EC60-02F15D5F844A}"/>
              </a:ext>
            </a:extLst>
          </p:cNvPr>
          <p:cNvSpPr>
            <a:spLocks noGrp="1"/>
          </p:cNvSpPr>
          <p:nvPr>
            <p:ph idx="1"/>
          </p:nvPr>
        </p:nvSpPr>
        <p:spPr>
          <a:xfrm>
            <a:off x="838200" y="1557514"/>
            <a:ext cx="10515600" cy="5042782"/>
          </a:xfrm>
        </p:spPr>
        <p:txBody>
          <a:bodyPr vert="horz" lIns="91440" tIns="45720" rIns="91440" bIns="45720" rtlCol="0" anchor="t">
            <a:normAutofit lnSpcReduction="10000"/>
          </a:bodyPr>
          <a:lstStyle/>
          <a:p>
            <a:pPr>
              <a:buNone/>
            </a:pPr>
            <a:r>
              <a:rPr lang="en-US" sz="1600">
                <a:latin typeface="Times New Roman"/>
                <a:ea typeface="+mn-lt"/>
                <a:cs typeface="+mn-lt"/>
              </a:rPr>
              <a:t>LLMs are limited to the information available in their training data. Therefore, recent details about organizations must be provided separately to improve risk scoring. To address this, we integrated four external data sources:</a:t>
            </a:r>
            <a:endParaRPr lang="en-US" sz="1600">
              <a:latin typeface="Times New Roman"/>
              <a:cs typeface="Times New Roman"/>
            </a:endParaRPr>
          </a:p>
          <a:p>
            <a:pPr>
              <a:buNone/>
            </a:pPr>
            <a:endParaRPr lang="en-US" sz="1600">
              <a:latin typeface="Times New Roman"/>
              <a:ea typeface="+mn-lt"/>
              <a:cs typeface="+mn-lt"/>
            </a:endParaRPr>
          </a:p>
          <a:p>
            <a:r>
              <a:rPr lang="en-US" sz="1600" b="1">
                <a:latin typeface="Times New Roman"/>
                <a:ea typeface="+mn-lt"/>
                <a:cs typeface="+mn-lt"/>
              </a:rPr>
              <a:t>SEC EDGAR:</a:t>
            </a:r>
            <a:endParaRPr lang="en-US" sz="1600" b="1">
              <a:latin typeface="Times New Roman"/>
              <a:cs typeface="Times New Roman"/>
            </a:endParaRPr>
          </a:p>
          <a:p>
            <a:pPr lvl="1">
              <a:buFont typeface="Wingdings" panose="020B0604020202020204" pitchFamily="34" charset="0"/>
              <a:buChar char="§"/>
            </a:pPr>
            <a:r>
              <a:rPr lang="en-US" sz="1600">
                <a:latin typeface="Times New Roman"/>
                <a:ea typeface="+mn-lt"/>
                <a:cs typeface="Times New Roman"/>
              </a:rPr>
              <a:t>Entity Registration: Checked for corporate registration in SEC EDGAR. All U.S. publicly traded companies are registered in SEC EDGAR.</a:t>
            </a:r>
          </a:p>
          <a:p>
            <a:pPr lvl="1">
              <a:buFont typeface="Wingdings" panose="020B0604020202020204" pitchFamily="34" charset="0"/>
              <a:buChar char="§"/>
            </a:pPr>
            <a:r>
              <a:rPr lang="en-US" sz="1600">
                <a:latin typeface="Times New Roman"/>
                <a:ea typeface="+mn-lt"/>
                <a:cs typeface="Times New Roman"/>
              </a:rPr>
              <a:t>8-K Filings:  Checked for 8-K filings in last 2 years if registered. These filings report significant corporate events such as bankruptcies, mergers, acquisitions, or executive changes, which can impact financial stability and risk assessment.</a:t>
            </a:r>
            <a:endParaRPr lang="en-US" sz="1600"/>
          </a:p>
          <a:p>
            <a:r>
              <a:rPr lang="en-US" sz="1600" b="1" err="1">
                <a:latin typeface="Times New Roman"/>
                <a:ea typeface="+mn-lt"/>
                <a:cs typeface="+mn-lt"/>
              </a:rPr>
              <a:t>WikiData</a:t>
            </a:r>
            <a:r>
              <a:rPr lang="en-US" sz="1600" b="1">
                <a:latin typeface="Times New Roman"/>
                <a:ea typeface="+mn-lt"/>
                <a:cs typeface="+mn-lt"/>
              </a:rPr>
              <a:t>:</a:t>
            </a:r>
            <a:endParaRPr lang="en-US" sz="1600" b="1">
              <a:latin typeface="Times New Roman"/>
            </a:endParaRPr>
          </a:p>
          <a:p>
            <a:pPr lvl="1">
              <a:buFont typeface="Wingdings,Sans-Serif" panose="020B0604020202020204" pitchFamily="34" charset="0"/>
              <a:buChar char="§"/>
            </a:pPr>
            <a:r>
              <a:rPr lang="en-US" sz="1600">
                <a:latin typeface="Times New Roman"/>
                <a:cs typeface="Times New Roman"/>
              </a:rPr>
              <a:t>Entity Registration: </a:t>
            </a:r>
            <a:r>
              <a:rPr lang="en-US" sz="1600">
                <a:latin typeface="Aptos"/>
                <a:cs typeface="Times New Roman"/>
              </a:rPr>
              <a:t>Checked for company or individual presence in </a:t>
            </a:r>
            <a:r>
              <a:rPr lang="en-US" sz="1600" err="1">
                <a:latin typeface="Aptos"/>
                <a:cs typeface="Times New Roman"/>
              </a:rPr>
              <a:t>WikiData</a:t>
            </a:r>
            <a:r>
              <a:rPr lang="en-US" sz="1600">
                <a:latin typeface="Aptos"/>
                <a:cs typeface="Times New Roman"/>
              </a:rPr>
              <a:t> properties. </a:t>
            </a:r>
          </a:p>
          <a:p>
            <a:pPr lvl="1">
              <a:buFont typeface="Wingdings,Sans-Serif" panose="020B0604020202020204" pitchFamily="34" charset="0"/>
              <a:buChar char="§"/>
            </a:pPr>
            <a:r>
              <a:rPr lang="en-US" sz="1600">
                <a:latin typeface="Aptos"/>
                <a:cs typeface="Times New Roman"/>
              </a:rPr>
              <a:t>Checked for mentions in properties indicating legal issues or controversies, such as: </a:t>
            </a:r>
          </a:p>
          <a:p>
            <a:pPr lvl="2">
              <a:buFont typeface="Courier New,monospace" panose="020B0604020202020204" pitchFamily="34" charset="0"/>
              <a:buChar char="o"/>
            </a:pPr>
            <a:r>
              <a:rPr lang="en-US" sz="1600">
                <a:latin typeface="Times New Roman"/>
                <a:cs typeface="Times New Roman"/>
              </a:rPr>
              <a:t>P1365 (replaces, indicating leadership changes due to controversy)</a:t>
            </a:r>
          </a:p>
          <a:p>
            <a:pPr lvl="2" algn="just">
              <a:buFont typeface="Courier New,monospace" panose="020B0604020202020204" pitchFamily="34" charset="0"/>
              <a:buChar char="o"/>
            </a:pPr>
            <a:r>
              <a:rPr lang="en-US" sz="1600">
                <a:latin typeface="Times New Roman"/>
                <a:cs typeface="Times New Roman"/>
              </a:rPr>
              <a:t>P576 (dissolution date, which can indicate bankruptcies)</a:t>
            </a:r>
          </a:p>
          <a:p>
            <a:pPr lvl="2" algn="just">
              <a:buFont typeface="Courier New,monospace" panose="020B0604020202020204" pitchFamily="34" charset="0"/>
              <a:buChar char="o"/>
            </a:pPr>
            <a:r>
              <a:rPr lang="en-US" sz="1600">
                <a:latin typeface="Times New Roman"/>
                <a:cs typeface="Times New Roman"/>
              </a:rPr>
              <a:t>P1056 (product or service, which helps detect high-risk industries)</a:t>
            </a:r>
          </a:p>
          <a:p>
            <a:r>
              <a:rPr lang="en-US" sz="1600">
                <a:latin typeface="Times New Roman"/>
                <a:cs typeface="Times New Roman"/>
              </a:rPr>
              <a:t>Checked whether entities appear on OFAC's Specially Designated Nationals (SDN) list, indicating sanctions, money laundering risks, or terrorism-related activities.</a:t>
            </a:r>
          </a:p>
          <a:p>
            <a:r>
              <a:rPr lang="en-US" sz="1600">
                <a:latin typeface="Times New Roman"/>
                <a:cs typeface="Times New Roman"/>
              </a:rPr>
              <a:t>Extracted the top 3 most recent news articles mentioning the organization's name using News API</a:t>
            </a:r>
            <a:endParaRPr lang="en-US" sz="1600"/>
          </a:p>
          <a:p>
            <a:endParaRPr lang="en-US" sz="1600">
              <a:latin typeface="Aptos"/>
              <a:cs typeface="Times New Roman"/>
            </a:endParaRPr>
          </a:p>
          <a:p>
            <a:endParaRPr lang="en-US" sz="1400" b="1">
              <a:latin typeface="Aptos"/>
              <a:cs typeface="Times New Roman"/>
            </a:endParaRPr>
          </a:p>
          <a:p>
            <a:pPr lvl="1">
              <a:buFont typeface="Wingdings" panose="020B0604020202020204" pitchFamily="34" charset="0"/>
              <a:buChar char="§"/>
            </a:pPr>
            <a:endParaRPr lang="en-US" sz="1400" b="1">
              <a:latin typeface="Aptos"/>
              <a:cs typeface="Times New Roman"/>
            </a:endParaRPr>
          </a:p>
          <a:p>
            <a:endParaRPr lang="en-US" sz="1600">
              <a:latin typeface="Times New Roman"/>
              <a:cs typeface="Times New Roman"/>
            </a:endParaRPr>
          </a:p>
          <a:p>
            <a:pPr lvl="1">
              <a:buFont typeface="Wingdings"/>
              <a:buChar char="§"/>
            </a:pPr>
            <a:endParaRPr lang="en-US" sz="1400">
              <a:latin typeface="Times New Roman"/>
              <a:cs typeface="Times New Roman"/>
            </a:endParaRPr>
          </a:p>
          <a:p>
            <a:pPr marL="0" indent="0">
              <a:buNone/>
            </a:pPr>
            <a:endParaRPr lang="en-US">
              <a:latin typeface="Aptos" panose="020B0004020202020204"/>
              <a:cs typeface="Times New Roman"/>
            </a:endParaRPr>
          </a:p>
        </p:txBody>
      </p:sp>
    </p:spTree>
    <p:extLst>
      <p:ext uri="{BB962C8B-B14F-4D97-AF65-F5344CB8AC3E}">
        <p14:creationId xmlns:p14="http://schemas.microsoft.com/office/powerpoint/2010/main" val="110297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853B4-42FB-AC32-D6F1-9DDA592935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91568-9132-5E7D-546D-49C909D7327B}"/>
              </a:ext>
            </a:extLst>
          </p:cNvPr>
          <p:cNvSpPr>
            <a:spLocks noGrp="1"/>
          </p:cNvSpPr>
          <p:nvPr>
            <p:ph type="title"/>
          </p:nvPr>
        </p:nvSpPr>
        <p:spPr/>
        <p:txBody>
          <a:bodyPr/>
          <a:lstStyle/>
          <a:p>
            <a:pPr algn="ctr"/>
            <a:r>
              <a:rPr lang="en-US"/>
              <a:t>Entity Matching and Normalization</a:t>
            </a:r>
          </a:p>
        </p:txBody>
      </p:sp>
      <p:sp>
        <p:nvSpPr>
          <p:cNvPr id="3" name="Content Placeholder 2">
            <a:extLst>
              <a:ext uri="{FF2B5EF4-FFF2-40B4-BE49-F238E27FC236}">
                <a16:creationId xmlns:a16="http://schemas.microsoft.com/office/drawing/2014/main" id="{61D3E444-3DDE-CE4C-4C23-050F10ACF311}"/>
              </a:ext>
            </a:extLst>
          </p:cNvPr>
          <p:cNvSpPr>
            <a:spLocks noGrp="1"/>
          </p:cNvSpPr>
          <p:nvPr>
            <p:ph idx="1"/>
          </p:nvPr>
        </p:nvSpPr>
        <p:spPr>
          <a:xfrm>
            <a:off x="852577" y="1710607"/>
            <a:ext cx="10515600" cy="4581374"/>
          </a:xfrm>
        </p:spPr>
        <p:txBody>
          <a:bodyPr vert="horz" lIns="91440" tIns="45720" rIns="91440" bIns="45720" rtlCol="0" anchor="t">
            <a:normAutofit lnSpcReduction="10000"/>
          </a:bodyPr>
          <a:lstStyle/>
          <a:p>
            <a:pPr marL="0" indent="0">
              <a:buNone/>
            </a:pPr>
            <a:r>
              <a:rPr lang="en-US" sz="1600">
                <a:latin typeface="Times New Roman"/>
                <a:cs typeface="Times New Roman"/>
              </a:rPr>
              <a:t>Data taken from different sources have inconsistencies in entity names. To handle</a:t>
            </a:r>
            <a:r>
              <a:rPr lang="en-US" sz="1600">
                <a:latin typeface="Times New Roman"/>
                <a:ea typeface="+mn-lt"/>
                <a:cs typeface="Times New Roman"/>
              </a:rPr>
              <a:t> </a:t>
            </a:r>
            <a:r>
              <a:rPr lang="en-US" sz="1600">
                <a:latin typeface="Times New Roman"/>
                <a:ea typeface="+mn-lt"/>
                <a:cs typeface="+mn-lt"/>
              </a:rPr>
              <a:t>inconsistencies (e.g., "Samsung Electronics," "Samsung," and "Samsung Electronics Pvt Ltd" should be recognized as the same entity) we followed the below approach for data source integration</a:t>
            </a:r>
            <a:endParaRPr lang="en-US" sz="1600">
              <a:latin typeface="Times New Roman"/>
            </a:endParaRPr>
          </a:p>
          <a:p>
            <a:r>
              <a:rPr lang="en-US" sz="1600" b="1">
                <a:latin typeface="Times New Roman"/>
                <a:cs typeface="Times New Roman"/>
              </a:rPr>
              <a:t>Data Pre-processing and Standardization</a:t>
            </a:r>
            <a:endParaRPr lang="en-US" sz="1600" b="1">
              <a:latin typeface="Times New Roman"/>
              <a:ea typeface="+mn-lt"/>
              <a:cs typeface="Times New Roman"/>
            </a:endParaRPr>
          </a:p>
          <a:p>
            <a:pPr lvl="1"/>
            <a:r>
              <a:rPr lang="en-US" sz="1600">
                <a:latin typeface="Times New Roman"/>
                <a:ea typeface="+mn-lt"/>
                <a:cs typeface="+mn-lt"/>
              </a:rPr>
              <a:t>Pre-processed entity names by converting them to lowercase, removing special characters, and stripping common business suffixes like "Ltd" and "Solutions" to improve database search accuracy.</a:t>
            </a:r>
            <a:endParaRPr lang="en-US" sz="1600">
              <a:latin typeface="Times New Roman"/>
              <a:cs typeface="Times New Roman"/>
            </a:endParaRPr>
          </a:p>
          <a:p>
            <a:r>
              <a:rPr lang="en-US" sz="1600" b="1">
                <a:latin typeface="Times New Roman"/>
                <a:cs typeface="Times New Roman"/>
              </a:rPr>
              <a:t>Reducing Search Space with Cosine Similarity</a:t>
            </a:r>
          </a:p>
          <a:p>
            <a:pPr lvl="1"/>
            <a:r>
              <a:rPr lang="en-US" sz="1600">
                <a:latin typeface="Times New Roman"/>
                <a:ea typeface="+mn-lt"/>
                <a:cs typeface="+mn-lt"/>
              </a:rPr>
              <a:t>Since advanced string-matching algorithms are computationally expensive, we used cosine similarity to narrow down potential matches.</a:t>
            </a:r>
            <a:endParaRPr lang="en-US" sz="1600">
              <a:latin typeface="Times New Roman"/>
              <a:cs typeface="Times New Roman"/>
            </a:endParaRPr>
          </a:p>
          <a:p>
            <a:pPr lvl="1"/>
            <a:r>
              <a:rPr lang="en-US" sz="1600">
                <a:latin typeface="Times New Roman"/>
                <a:ea typeface="+mn-lt"/>
                <a:cs typeface="+mn-lt"/>
              </a:rPr>
              <a:t>We transformed company names into n-grams and applied a TF-IDF transformation, creating a sparse matrix where only relevant n-gram elements were filled. By computing the dot product between the dataset matrix and the query name matrix, we obtained cosine similarity scores. We then used a partition function to select the top five best matches.</a:t>
            </a:r>
            <a:endParaRPr lang="en-US" sz="1600">
              <a:latin typeface="Times New Roman"/>
              <a:cs typeface="Times New Roman"/>
            </a:endParaRPr>
          </a:p>
          <a:p>
            <a:r>
              <a:rPr lang="en-US" sz="1600" b="1">
                <a:latin typeface="Times New Roman"/>
                <a:cs typeface="Times New Roman"/>
              </a:rPr>
              <a:t>Fuzzy String Matching</a:t>
            </a:r>
          </a:p>
          <a:p>
            <a:pPr lvl="1"/>
            <a:r>
              <a:rPr lang="en-US" sz="1600">
                <a:latin typeface="Times New Roman"/>
                <a:ea typeface="+mn-lt"/>
                <a:cs typeface="+mn-lt"/>
              </a:rPr>
              <a:t>To refine the results, we applied discounted </a:t>
            </a:r>
            <a:r>
              <a:rPr lang="en-US" sz="1600" err="1">
                <a:latin typeface="Times New Roman"/>
                <a:ea typeface="+mn-lt"/>
                <a:cs typeface="+mn-lt"/>
              </a:rPr>
              <a:t>Levenshtein</a:t>
            </a:r>
            <a:r>
              <a:rPr lang="en-US" sz="1600">
                <a:latin typeface="Times New Roman"/>
                <a:ea typeface="+mn-lt"/>
                <a:cs typeface="+mn-lt"/>
              </a:rPr>
              <a:t> distance, which measures the number of edits (substitutions, insertions, deletions) needed to transform one string into another.</a:t>
            </a:r>
            <a:endParaRPr lang="en-US" sz="1600">
              <a:latin typeface="Times New Roman"/>
              <a:cs typeface="Times New Roman"/>
            </a:endParaRPr>
          </a:p>
          <a:p>
            <a:pPr lvl="1"/>
            <a:r>
              <a:rPr lang="en-US" sz="1600">
                <a:latin typeface="Times New Roman"/>
                <a:ea typeface="+mn-lt"/>
                <a:cs typeface="+mn-lt"/>
              </a:rPr>
              <a:t>The discounted version penalizes differences at the beginning of the string more than at the end, as suffix variations (e.g., "Inc.", "Corp.") are common in corporate names. Companies with a similarity score above 90% were considered identical.</a:t>
            </a:r>
            <a:endParaRPr lang="en-US" sz="1600">
              <a:latin typeface="Times New Roman"/>
              <a:cs typeface="Times New Roman"/>
            </a:endParaRPr>
          </a:p>
          <a:p>
            <a:endParaRPr lang="en-US" sz="1200" b="1">
              <a:solidFill>
                <a:srgbClr val="3C3C3B"/>
              </a:solidFill>
              <a:ea typeface="+mn-lt"/>
              <a:cs typeface="+mn-lt"/>
            </a:endParaRPr>
          </a:p>
          <a:p>
            <a:endParaRPr lang="en-US" sz="1200">
              <a:solidFill>
                <a:srgbClr val="3C3C3B"/>
              </a:solidFill>
              <a:ea typeface="+mn-lt"/>
              <a:cs typeface="+mn-lt"/>
            </a:endParaRPr>
          </a:p>
          <a:p>
            <a:endParaRPr lang="en-US" sz="1200">
              <a:solidFill>
                <a:srgbClr val="3C3C3B"/>
              </a:solidFill>
            </a:endParaRPr>
          </a:p>
          <a:p>
            <a:endParaRPr lang="en-US" sz="1200">
              <a:solidFill>
                <a:srgbClr val="3C3C3B"/>
              </a:solidFill>
              <a:latin typeface="IBM Plex Sans"/>
            </a:endParaRPr>
          </a:p>
        </p:txBody>
      </p:sp>
    </p:spTree>
    <p:extLst>
      <p:ext uri="{BB962C8B-B14F-4D97-AF65-F5344CB8AC3E}">
        <p14:creationId xmlns:p14="http://schemas.microsoft.com/office/powerpoint/2010/main" val="46520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9160-E139-F136-265E-4C868E49BF47}"/>
              </a:ext>
            </a:extLst>
          </p:cNvPr>
          <p:cNvSpPr>
            <a:spLocks noGrp="1"/>
          </p:cNvSpPr>
          <p:nvPr>
            <p:ph type="title"/>
          </p:nvPr>
        </p:nvSpPr>
        <p:spPr/>
        <p:txBody>
          <a:bodyPr/>
          <a:lstStyle/>
          <a:p>
            <a:pPr algn="ctr"/>
            <a:r>
              <a:rPr lang="en-US"/>
              <a:t>Data Source Integration </a:t>
            </a:r>
          </a:p>
        </p:txBody>
      </p:sp>
      <p:sp>
        <p:nvSpPr>
          <p:cNvPr id="3" name="Content Placeholder 2">
            <a:extLst>
              <a:ext uri="{FF2B5EF4-FFF2-40B4-BE49-F238E27FC236}">
                <a16:creationId xmlns:a16="http://schemas.microsoft.com/office/drawing/2014/main" id="{FBA536CB-3B3F-0A36-682A-5FB770950654}"/>
              </a:ext>
            </a:extLst>
          </p:cNvPr>
          <p:cNvSpPr>
            <a:spLocks noGrp="1"/>
          </p:cNvSpPr>
          <p:nvPr>
            <p:ph idx="1"/>
          </p:nvPr>
        </p:nvSpPr>
        <p:spPr/>
        <p:txBody>
          <a:bodyPr vert="horz" lIns="91440" tIns="45720" rIns="91440" bIns="45720" rtlCol="0" anchor="t">
            <a:normAutofit/>
          </a:bodyPr>
          <a:lstStyle/>
          <a:p>
            <a:endParaRPr lang="en-US" sz="1600">
              <a:latin typeface="Times New Roman"/>
              <a:cs typeface="Times New Roman"/>
            </a:endParaRPr>
          </a:p>
          <a:p>
            <a:endParaRPr lang="en-US" sz="1600">
              <a:latin typeface="Times New Roman"/>
              <a:cs typeface="Times New Roman"/>
            </a:endParaRPr>
          </a:p>
        </p:txBody>
      </p:sp>
      <p:pic>
        <p:nvPicPr>
          <p:cNvPr id="6" name="Picture 5" descr="A screenshot of a computer&#10;&#10;AI-generated content may be incorrect.">
            <a:extLst>
              <a:ext uri="{FF2B5EF4-FFF2-40B4-BE49-F238E27FC236}">
                <a16:creationId xmlns:a16="http://schemas.microsoft.com/office/drawing/2014/main" id="{63150768-6168-5F16-3C2C-B98427CBFE55}"/>
              </a:ext>
            </a:extLst>
          </p:cNvPr>
          <p:cNvPicPr>
            <a:picLocks noChangeAspect="1"/>
          </p:cNvPicPr>
          <p:nvPr/>
        </p:nvPicPr>
        <p:blipFill>
          <a:blip r:embed="rId2"/>
          <a:stretch>
            <a:fillRect/>
          </a:stretch>
        </p:blipFill>
        <p:spPr>
          <a:xfrm>
            <a:off x="666045" y="1722615"/>
            <a:ext cx="10323688" cy="3963104"/>
          </a:xfrm>
          <a:prstGeom prst="rect">
            <a:avLst/>
          </a:prstGeom>
        </p:spPr>
      </p:pic>
      <p:sp>
        <p:nvSpPr>
          <p:cNvPr id="8" name="TextBox 7">
            <a:extLst>
              <a:ext uri="{FF2B5EF4-FFF2-40B4-BE49-F238E27FC236}">
                <a16:creationId xmlns:a16="http://schemas.microsoft.com/office/drawing/2014/main" id="{FD46E11D-0CBE-E2DE-AFB1-814D4D49DC0E}"/>
              </a:ext>
            </a:extLst>
          </p:cNvPr>
          <p:cNvSpPr txBox="1"/>
          <p:nvPr/>
        </p:nvSpPr>
        <p:spPr>
          <a:xfrm>
            <a:off x="660401" y="5853289"/>
            <a:ext cx="10701865" cy="263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200"/>
              </a:lnSpc>
            </a:pPr>
            <a:r>
              <a:rPr lang="en-US" sz="1600" b="1">
                <a:cs typeface="Segoe UI"/>
              </a:rPr>
              <a:t>Note:</a:t>
            </a:r>
            <a:r>
              <a:rPr lang="en-US" sz="1600">
                <a:cs typeface="Segoe UI"/>
              </a:rPr>
              <a:t>  </a:t>
            </a:r>
            <a:r>
              <a:rPr lang="en-US" sz="1600" i="1">
                <a:cs typeface="Segoe UI"/>
              </a:rPr>
              <a:t>Code and sample outputs are available in</a:t>
            </a:r>
            <a:r>
              <a:rPr lang="en-US" sz="1600">
                <a:cs typeface="Segoe UI"/>
              </a:rPr>
              <a:t> </a:t>
            </a:r>
            <a:r>
              <a:rPr lang="en-US" sz="1600">
                <a:latin typeface="Consolas"/>
                <a:cs typeface="Segoe UI"/>
              </a:rPr>
              <a:t>code/</a:t>
            </a:r>
            <a:r>
              <a:rPr lang="en-US" sz="1600" err="1">
                <a:latin typeface="Consolas"/>
                <a:cs typeface="Segoe UI"/>
              </a:rPr>
              <a:t>src</a:t>
            </a:r>
            <a:r>
              <a:rPr lang="en-US" sz="1600">
                <a:latin typeface="Consolas"/>
                <a:cs typeface="Segoe UI"/>
              </a:rPr>
              <a:t>/</a:t>
            </a:r>
            <a:r>
              <a:rPr lang="en-US" sz="1600" err="1">
                <a:latin typeface="Consolas"/>
                <a:cs typeface="Segoe UI"/>
              </a:rPr>
              <a:t>Corporate_Data_Extractor.ipynb</a:t>
            </a:r>
            <a:endParaRPr lang="en-US" sz="1600">
              <a:latin typeface="Consolas"/>
              <a:cs typeface="Segoe UI"/>
            </a:endParaRPr>
          </a:p>
        </p:txBody>
      </p:sp>
    </p:spTree>
    <p:extLst>
      <p:ext uri="{BB962C8B-B14F-4D97-AF65-F5344CB8AC3E}">
        <p14:creationId xmlns:p14="http://schemas.microsoft.com/office/powerpoint/2010/main" val="3914019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AI Driven Entity Intelligence and Risk Analysis</vt:lpstr>
      <vt:lpstr>Risk Scoring Implementation Pipeline</vt:lpstr>
      <vt:lpstr>Risk Scoring Implementation Pipeline</vt:lpstr>
      <vt:lpstr>Synthetic Dataset Generation</vt:lpstr>
      <vt:lpstr>Synthetic Dataset Generation</vt:lpstr>
      <vt:lpstr>Entity Recognition and Classification</vt:lpstr>
      <vt:lpstr>Data Source Integration</vt:lpstr>
      <vt:lpstr>Entity Matching and Normalization</vt:lpstr>
      <vt:lpstr>Data Source Integration </vt:lpstr>
      <vt:lpstr>Data Source Integration </vt:lpstr>
      <vt:lpstr>Multi-Shot In-Context Learning</vt:lpstr>
      <vt:lpstr>Multi-Shot In-Context Learning</vt:lpstr>
      <vt:lpstr>Statistical Model and Explainability</vt:lpstr>
      <vt:lpstr>Confidence Score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cp:revision>
  <dcterms:created xsi:type="dcterms:W3CDTF">2025-03-25T11:23:20Z</dcterms:created>
  <dcterms:modified xsi:type="dcterms:W3CDTF">2025-03-26T17:46:46Z</dcterms:modified>
</cp:coreProperties>
</file>