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Interphases" charset="1" panose="02000503020000020004"/>
      <p:regular r:id="rId12"/>
    </p:embeddedFont>
    <p:embeddedFont>
      <p:font typeface="Bebas Neue" charset="1" panose="00000500000000000000"/>
      <p:regular r:id="rId13"/>
    </p:embeddedFont>
    <p:embeddedFont>
      <p:font typeface="TT Firs Neue" charset="1" panose="0200050303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0279" y="3555298"/>
            <a:ext cx="6706450" cy="273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6089" spc="-2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ITERATIVE  AGENT BASED  ENTITY INTELLIGENCE RISK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192100" y="2593273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1839" y="7149403"/>
            <a:ext cx="8709300" cy="135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964" spc="-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1. DWAARAKESH RAMESH </a:t>
            </a:r>
          </a:p>
          <a:p>
            <a:pPr algn="l">
              <a:lnSpc>
                <a:spcPts val="2750"/>
              </a:lnSpc>
            </a:pPr>
            <a:r>
              <a:rPr lang="en-US" sz="1964" spc="-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2.. RAJA  H SWAMY</a:t>
            </a:r>
          </a:p>
          <a:p>
            <a:pPr algn="l">
              <a:lnSpc>
                <a:spcPts val="2750"/>
              </a:lnSpc>
            </a:pPr>
            <a:r>
              <a:rPr lang="en-US" sz="1964" spc="-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3. SURESH CHINTHANAGANDLA</a:t>
            </a:r>
          </a:p>
          <a:p>
            <a:pPr algn="l">
              <a:lnSpc>
                <a:spcPts val="2750"/>
              </a:lnSpc>
            </a:pPr>
            <a:r>
              <a:rPr lang="en-US" sz="1964" spc="-9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3. TANVI SINGH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92657"/>
            <a:ext cx="9601274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Borcelle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925" y="3479741"/>
            <a:ext cx="8420880" cy="163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Currently, data analysts spend significant manual effort analyzing party names from</a:t>
            </a:r>
          </a:p>
          <a:p>
            <a:pPr algn="l">
              <a:lnSpc>
                <a:spcPts val="2659"/>
              </a:lnSpc>
            </a:pPr>
            <a:r>
              <a:rPr lang="en-US" sz="1899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transaction details to determine the correct entities involved. This process becomes</a:t>
            </a:r>
          </a:p>
          <a:p>
            <a:pPr algn="l">
              <a:lnSpc>
                <a:spcPts val="2659"/>
              </a:lnSpc>
            </a:pPr>
            <a:r>
              <a:rPr lang="en-US" sz="1899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even more challenging when dealing with corporations, non-profits, and potential shell</a:t>
            </a:r>
          </a:p>
          <a:p>
            <a:pPr algn="l">
              <a:lnSpc>
                <a:spcPts val="2659"/>
              </a:lnSpc>
            </a:pPr>
            <a:r>
              <a:rPr lang="en-US" sz="1899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companies due to naming inconsistencies, abbreviations, fraudulent entities, and lack of</a:t>
            </a:r>
          </a:p>
          <a:p>
            <a:pPr algn="l">
              <a:lnSpc>
                <a:spcPts val="2659"/>
              </a:lnSpc>
            </a:pPr>
            <a:r>
              <a:rPr lang="en-US" sz="1899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structured information. The goal of this challenge is to build an Al-driven system that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7777" y="5528949"/>
            <a:ext cx="4901176" cy="377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·Extracts entity names from unstructured and structured transaction data.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·Enriches the extracted names with publicly available data (e.g., company registries, online sources, financial news, regulatory filings, and legal databases).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·Identifies potential fraudulent or high-risk entities through anomaly detection.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·Classifies entities into categories (corporation, non-profit, shell company,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government agency, etc.).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·Assigns a risk score based on-entity attributes, and associated networks (business/sectors associated with the entities).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  <a:r>
              <a:rPr lang="en-US" sz="1452" spc="-7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·Provides supporting evidence and confidence scores to assist analysts in decision-making</a:t>
            </a:r>
          </a:p>
          <a:p>
            <a:pPr algn="l" marL="313600" indent="-156800" lvl="1">
              <a:lnSpc>
                <a:spcPts val="2033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486" y="8444325"/>
            <a:ext cx="3158359" cy="2038577"/>
          </a:xfrm>
          <a:custGeom>
            <a:avLst/>
            <a:gdLst/>
            <a:ahLst/>
            <a:cxnLst/>
            <a:rect r="r" b="b" t="t" l="l"/>
            <a:pathLst>
              <a:path h="2038577" w="3158359">
                <a:moveTo>
                  <a:pt x="0" y="0"/>
                </a:moveTo>
                <a:lnTo>
                  <a:pt x="3158359" y="0"/>
                </a:lnTo>
                <a:lnTo>
                  <a:pt x="3158359" y="2038577"/>
                </a:lnTo>
                <a:lnTo>
                  <a:pt x="0" y="203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3133" y="1903172"/>
            <a:ext cx="1638519" cy="1191650"/>
          </a:xfrm>
          <a:custGeom>
            <a:avLst/>
            <a:gdLst/>
            <a:ahLst/>
            <a:cxnLst/>
            <a:rect r="r" b="b" t="t" l="l"/>
            <a:pathLst>
              <a:path h="1191650" w="1638519">
                <a:moveTo>
                  <a:pt x="0" y="0"/>
                </a:moveTo>
                <a:lnTo>
                  <a:pt x="1638519" y="0"/>
                </a:lnTo>
                <a:lnTo>
                  <a:pt x="1638519" y="1191650"/>
                </a:lnTo>
                <a:lnTo>
                  <a:pt x="0" y="1191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3069656" y="2746717"/>
            <a:ext cx="23902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574215" y="1698880"/>
            <a:ext cx="2113946" cy="2113946"/>
          </a:xfrm>
          <a:custGeom>
            <a:avLst/>
            <a:gdLst/>
            <a:ahLst/>
            <a:cxnLst/>
            <a:rect r="r" b="b" t="t" l="l"/>
            <a:pathLst>
              <a:path h="2113946" w="2113946">
                <a:moveTo>
                  <a:pt x="0" y="0"/>
                </a:moveTo>
                <a:lnTo>
                  <a:pt x="2113946" y="0"/>
                </a:lnTo>
                <a:lnTo>
                  <a:pt x="2113946" y="2113946"/>
                </a:lnTo>
                <a:lnTo>
                  <a:pt x="0" y="2113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18425" y="6745768"/>
            <a:ext cx="1969736" cy="1969736"/>
          </a:xfrm>
          <a:custGeom>
            <a:avLst/>
            <a:gdLst/>
            <a:ahLst/>
            <a:cxnLst/>
            <a:rect r="r" b="b" t="t" l="l"/>
            <a:pathLst>
              <a:path h="1969736" w="1969736">
                <a:moveTo>
                  <a:pt x="0" y="0"/>
                </a:moveTo>
                <a:lnTo>
                  <a:pt x="1969736" y="0"/>
                </a:lnTo>
                <a:lnTo>
                  <a:pt x="1969736" y="1969736"/>
                </a:lnTo>
                <a:lnTo>
                  <a:pt x="0" y="1969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6598793" y="4085970"/>
            <a:ext cx="64789" cy="23893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>
            <a:off x="7688161" y="7730636"/>
            <a:ext cx="22602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309037" y="5927027"/>
            <a:ext cx="6950263" cy="3214497"/>
          </a:xfrm>
          <a:custGeom>
            <a:avLst/>
            <a:gdLst/>
            <a:ahLst/>
            <a:cxnLst/>
            <a:rect r="r" b="b" t="t" l="l"/>
            <a:pathLst>
              <a:path h="3214497" w="6950263">
                <a:moveTo>
                  <a:pt x="0" y="0"/>
                </a:moveTo>
                <a:lnTo>
                  <a:pt x="6950263" y="0"/>
                </a:lnTo>
                <a:lnTo>
                  <a:pt x="6950263" y="3214496"/>
                </a:lnTo>
                <a:lnTo>
                  <a:pt x="0" y="32144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309037" y="1476118"/>
            <a:ext cx="10153341" cy="308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9"/>
              </a:lnSpc>
            </a:pPr>
            <a:r>
              <a:rPr lang="en-US" sz="8976" spc="-439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2 iterative GEN-AI-</a:t>
            </a:r>
          </a:p>
          <a:p>
            <a:pPr algn="l">
              <a:lnSpc>
                <a:spcPts val="7809"/>
              </a:lnSpc>
            </a:pPr>
            <a:r>
              <a:rPr lang="en-US" sz="8976" spc="-439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Agents based</a:t>
            </a:r>
          </a:p>
          <a:p>
            <a:pPr algn="l">
              <a:lnSpc>
                <a:spcPts val="7809"/>
              </a:lnSpc>
            </a:pPr>
            <a:r>
              <a:rPr lang="en-US" sz="8976" spc="-439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74215" y="3741271"/>
            <a:ext cx="2364949" cy="3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  <a:spcBef>
                <a:spcPct val="0"/>
              </a:spcBef>
            </a:pPr>
            <a:r>
              <a:rPr lang="en-US" sz="2019" spc="-98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Data Analysing agent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20095" y="8913601"/>
            <a:ext cx="3873188" cy="344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7"/>
              </a:lnSpc>
              <a:spcBef>
                <a:spcPct val="0"/>
              </a:spcBef>
            </a:pPr>
            <a:r>
              <a:rPr lang="en-US" sz="2019" spc="-98">
                <a:solidFill>
                  <a:srgbClr val="000000"/>
                </a:solidFill>
                <a:latin typeface="TT Firs Neue"/>
                <a:ea typeface="TT Firs Neue"/>
                <a:cs typeface="TT Firs Neue"/>
                <a:sym typeface="TT Firs Neue"/>
              </a:rPr>
              <a:t>Data organizer and visualizer agent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11763" y="954326"/>
            <a:ext cx="1348053" cy="1437041"/>
          </a:xfrm>
          <a:custGeom>
            <a:avLst/>
            <a:gdLst/>
            <a:ahLst/>
            <a:cxnLst/>
            <a:rect r="r" b="b" t="t" l="l"/>
            <a:pathLst>
              <a:path h="1437041" w="1348053">
                <a:moveTo>
                  <a:pt x="0" y="0"/>
                </a:moveTo>
                <a:lnTo>
                  <a:pt x="1348053" y="0"/>
                </a:lnTo>
                <a:lnTo>
                  <a:pt x="1348053" y="1437041"/>
                </a:lnTo>
                <a:lnTo>
                  <a:pt x="0" y="143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2877" y="2711771"/>
            <a:ext cx="11765876" cy="6250622"/>
          </a:xfrm>
          <a:custGeom>
            <a:avLst/>
            <a:gdLst/>
            <a:ahLst/>
            <a:cxnLst/>
            <a:rect r="r" b="b" t="t" l="l"/>
            <a:pathLst>
              <a:path h="6250622" w="11765876">
                <a:moveTo>
                  <a:pt x="0" y="0"/>
                </a:moveTo>
                <a:lnTo>
                  <a:pt x="11765876" y="0"/>
                </a:lnTo>
                <a:lnTo>
                  <a:pt x="11765876" y="6250622"/>
                </a:lnTo>
                <a:lnTo>
                  <a:pt x="0" y="6250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2392" y="847725"/>
            <a:ext cx="8089371" cy="154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7"/>
              </a:lnSpc>
              <a:spcBef>
                <a:spcPct val="0"/>
              </a:spcBef>
            </a:pPr>
            <a:r>
              <a:rPr lang="en-US" sz="8976" spc="-439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dATA ANALYSING AGENT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9295" y="954326"/>
            <a:ext cx="1348053" cy="1437041"/>
          </a:xfrm>
          <a:custGeom>
            <a:avLst/>
            <a:gdLst/>
            <a:ahLst/>
            <a:cxnLst/>
            <a:rect r="r" b="b" t="t" l="l"/>
            <a:pathLst>
              <a:path h="1437041" w="1348053">
                <a:moveTo>
                  <a:pt x="0" y="0"/>
                </a:moveTo>
                <a:lnTo>
                  <a:pt x="1348053" y="0"/>
                </a:lnTo>
                <a:lnTo>
                  <a:pt x="1348053" y="1437041"/>
                </a:lnTo>
                <a:lnTo>
                  <a:pt x="0" y="143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21440" y="3397861"/>
            <a:ext cx="13290820" cy="4917603"/>
          </a:xfrm>
          <a:custGeom>
            <a:avLst/>
            <a:gdLst/>
            <a:ahLst/>
            <a:cxnLst/>
            <a:rect r="r" b="b" t="t" l="l"/>
            <a:pathLst>
              <a:path h="4917603" w="13290820">
                <a:moveTo>
                  <a:pt x="0" y="0"/>
                </a:moveTo>
                <a:lnTo>
                  <a:pt x="13290820" y="0"/>
                </a:lnTo>
                <a:lnTo>
                  <a:pt x="13290820" y="4917603"/>
                </a:lnTo>
                <a:lnTo>
                  <a:pt x="0" y="4917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2336" y="847725"/>
            <a:ext cx="12606960" cy="154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7"/>
              </a:lnSpc>
              <a:spcBef>
                <a:spcPct val="0"/>
              </a:spcBef>
            </a:pPr>
            <a:r>
              <a:rPr lang="en-US" sz="8976" spc="-439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dATA Organizer &amp; visualizing AGENT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4212475"/>
            <a:ext cx="7315200" cy="1862051"/>
          </a:xfrm>
          <a:custGeom>
            <a:avLst/>
            <a:gdLst/>
            <a:ahLst/>
            <a:cxnLst/>
            <a:rect r="r" b="b" t="t" l="l"/>
            <a:pathLst>
              <a:path h="1862051" w="7315200">
                <a:moveTo>
                  <a:pt x="0" y="0"/>
                </a:moveTo>
                <a:lnTo>
                  <a:pt x="7315200" y="0"/>
                </a:lnTo>
                <a:lnTo>
                  <a:pt x="7315200" y="1862050"/>
                </a:lnTo>
                <a:lnTo>
                  <a:pt x="0" y="1862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DAGi1vmlMRQ</dc:identifier>
  <dcterms:modified xsi:type="dcterms:W3CDTF">2011-08-01T06:04:30Z</dcterms:modified>
  <cp:revision>1</cp:revision>
  <dc:title>ITERATIVE AGENT BASED ENTITY INTELLIGENCE RISK ANALYSIS</dc:title>
</cp:coreProperties>
</file>