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  <p:sldMasterId id="214748370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1fcac02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71fcac0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1fcac028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71fcac028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1fcac028c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71fcac028c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b635393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b635393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3b635393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3b635393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b635393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b635393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71fcac028c_0_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271fcac028c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1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7" name="Google Shape;77;p12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87" name="Google Shape;87;p14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7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2" name="Google Shape;112;p1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1" name="Google Shape;121;p20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3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1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 flipH="1">
            <a:off x="3163430" y="0"/>
            <a:ext cx="2699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8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9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9"/>
          <p:cNvSpPr/>
          <p:nvPr>
            <p:ph idx="2" type="pic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896816" y="707153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896816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30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3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6" name="Google Shape;216;p3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5" name="Google Shape;225;p3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35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6" name="Google Shape;236;p36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6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7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8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8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5" name="Google Shape;255;p39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0" name="Google Shape;260;p41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2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9" type="subTitle"/>
          </p:nvPr>
        </p:nvSpPr>
        <p:spPr>
          <a:xfrm rot="-5400803">
            <a:off x="609009" y="1779526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73" name="Google Shape;273;p42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82" name="Google Shape;282;p44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83" name="Google Shape;283;p44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4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4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5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47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8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8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" name="Google Shape;306;p4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9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08" name="Google Shape;308;p4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2" name="Google Shape;312;p50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50"/>
          <p:cNvSpPr txBox="1"/>
          <p:nvPr>
            <p:ph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4" name="Google Shape;314;p50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50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6" name="Google Shape;316;p50"/>
          <p:cNvSpPr txBox="1"/>
          <p:nvPr>
            <p:ph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7" name="Google Shape;317;p50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5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2" name="Google Shape;322;p51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3" name="Google Shape;323;p51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51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51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9" name="Google Shape;329;p52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52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1" name="Google Shape;331;p52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52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52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52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7" name="Google Shape;337;p52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2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53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53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53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4" name="Google Shape;344;p53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3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3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4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1" name="Google Shape;351;p54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4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3" name="Google Shape;353;p54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54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5" name="Google Shape;355;p54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54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7" name="Google Shape;357;p54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54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9" name="Google Shape;359;p54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54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1" name="Google Shape;361;p5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4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55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-GB" sz="11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-GB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1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55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5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0" name="Google Shape;370;p56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1" name="Google Shape;371;p5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/>
          <p:nvPr/>
        </p:nvSpPr>
        <p:spPr>
          <a:xfrm flipH="1">
            <a:off x="3163430" y="0"/>
            <a:ext cx="2699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58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58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  <a:defRPr sz="6000" cap="none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8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78" name="Google Shape;378;p58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8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58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 showMasterSp="0">
  <p:cSld name="Content and Image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9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59"/>
          <p:cNvSpPr/>
          <p:nvPr/>
        </p:nvSpPr>
        <p:spPr>
          <a:xfrm flipH="1">
            <a:off x="116" y="0"/>
            <a:ext cx="8967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59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59"/>
          <p:cNvSpPr/>
          <p:nvPr>
            <p:ph idx="2" type="pic"/>
          </p:nvPr>
        </p:nvSpPr>
        <p:spPr>
          <a:xfrm>
            <a:off x="4443413" y="475406"/>
            <a:ext cx="4224300" cy="41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8" name="Google Shape;388;p59"/>
          <p:cNvSpPr txBox="1"/>
          <p:nvPr>
            <p:ph type="title"/>
          </p:nvPr>
        </p:nvSpPr>
        <p:spPr>
          <a:xfrm>
            <a:off x="896816" y="707153"/>
            <a:ext cx="3117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59"/>
          <p:cNvSpPr txBox="1"/>
          <p:nvPr>
            <p:ph idx="1" type="body"/>
          </p:nvPr>
        </p:nvSpPr>
        <p:spPr>
          <a:xfrm>
            <a:off x="896816" y="1711243"/>
            <a:ext cx="3117900" cy="27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/>
          <p:nvPr/>
        </p:nvSpPr>
        <p:spPr>
          <a:xfrm flipH="1">
            <a:off x="-107" y="0"/>
            <a:ext cx="2513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476250" y="475406"/>
            <a:ext cx="8191500" cy="419280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rotWithShape="0" dir="2700000" dist="25400">
              <a:srgbClr val="1F2125">
                <a:alpha val="149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60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0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0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6" name="Google Shape;396;p60"/>
          <p:cNvSpPr txBox="1"/>
          <p:nvPr>
            <p:ph type="title"/>
          </p:nvPr>
        </p:nvSpPr>
        <p:spPr>
          <a:xfrm>
            <a:off x="822960" y="707153"/>
            <a:ext cx="7543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entury Gothic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ctrTitle"/>
          </p:nvPr>
        </p:nvSpPr>
        <p:spPr>
          <a:xfrm>
            <a:off x="2489425" y="1867250"/>
            <a:ext cx="6039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>
                <a:solidFill>
                  <a:schemeClr val="accent1"/>
                </a:solidFill>
              </a:rPr>
              <a:t>Aegis</a:t>
            </a:r>
            <a:r>
              <a:rPr lang="en-GB" sz="3000">
                <a:solidFill>
                  <a:schemeClr val="accent1"/>
                </a:solidFill>
              </a:rPr>
              <a:t> </a:t>
            </a:r>
            <a:r>
              <a:rPr lang="en-GB" sz="1200">
                <a:solidFill>
                  <a:schemeClr val="accent1"/>
                </a:solidFill>
              </a:rPr>
              <a:t>-</a:t>
            </a:r>
            <a:r>
              <a:rPr lang="en-GB" sz="3000">
                <a:solidFill>
                  <a:schemeClr val="accent1"/>
                </a:solidFill>
              </a:rPr>
              <a:t> </a:t>
            </a:r>
            <a:r>
              <a:rPr lang="en-GB" sz="1500">
                <a:solidFill>
                  <a:schemeClr val="accent1"/>
                </a:solidFill>
              </a:rPr>
              <a:t>The Smart Intelligent Agentic Risk Analyst</a:t>
            </a:r>
            <a:endParaRPr sz="1500">
              <a:solidFill>
                <a:srgbClr val="C00000"/>
              </a:solidFill>
            </a:endParaRPr>
          </a:p>
        </p:txBody>
      </p:sp>
      <p:pic>
        <p:nvPicPr>
          <p:cNvPr id="402" name="Google Shape;4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625" y="3607200"/>
            <a:ext cx="1298250" cy="13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/>
        </p:nvSpPr>
        <p:spPr>
          <a:xfrm>
            <a:off x="120550" y="160725"/>
            <a:ext cx="3801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HIGH LEVEL ARCHITECTURE:</a:t>
            </a:r>
            <a:endParaRPr b="1" sz="180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75" y="763425"/>
            <a:ext cx="7843277" cy="42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313850" y="10277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Entity Extraction Service:</a:t>
            </a:r>
            <a:endParaRPr sz="2000"/>
          </a:p>
        </p:txBody>
      </p:sp>
      <p:pic>
        <p:nvPicPr>
          <p:cNvPr id="414" name="Google Shape;414;p63"/>
          <p:cNvPicPr preferRelativeResize="0"/>
          <p:nvPr/>
        </p:nvPicPr>
        <p:blipFill rotWithShape="1">
          <a:blip r:embed="rId3">
            <a:alphaModFix/>
          </a:blip>
          <a:srcRect b="0" l="0" r="12311" t="0"/>
          <a:stretch/>
        </p:blipFill>
        <p:spPr>
          <a:xfrm>
            <a:off x="111350" y="615850"/>
            <a:ext cx="3862548" cy="389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63"/>
          <p:cNvCxnSpPr/>
          <p:nvPr/>
        </p:nvCxnSpPr>
        <p:spPr>
          <a:xfrm>
            <a:off x="3891825" y="1532100"/>
            <a:ext cx="46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6" name="Google Shape;41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825" y="1241472"/>
            <a:ext cx="465000" cy="29062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3"/>
          <p:cNvSpPr txBox="1"/>
          <p:nvPr/>
        </p:nvSpPr>
        <p:spPr>
          <a:xfrm>
            <a:off x="4817375" y="675475"/>
            <a:ext cx="3609300" cy="4028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Entity-Level Features: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Ownership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Legal status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Operational scope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Transaction-Level Features: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Amounts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Currencies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Dates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Transaction patterns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External Data Features: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Market analysis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Competitor insights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Industry trends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Network and Behavioral Features: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Frequent transactions between the same entities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Patterns suggesting potential collusion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Geographical and Regulatory Features: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Geographic locations of entities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Jurisdiction-based regulations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Compliance data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Anomaly Features:</a:t>
            </a:r>
            <a:b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</a:b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Unusual transaction amounts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Atypical transaction frequency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○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Suspicious behavior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313850" y="10277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Data Extraction Service</a:t>
            </a:r>
            <a:r>
              <a:rPr lang="en-GB" sz="2000"/>
              <a:t>:</a:t>
            </a:r>
            <a:endParaRPr sz="2000"/>
          </a:p>
        </p:txBody>
      </p:sp>
      <p:pic>
        <p:nvPicPr>
          <p:cNvPr id="423" name="Google Shape;42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75" y="759473"/>
            <a:ext cx="2397535" cy="416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64"/>
          <p:cNvSpPr/>
          <p:nvPr/>
        </p:nvSpPr>
        <p:spPr>
          <a:xfrm>
            <a:off x="54725" y="1210625"/>
            <a:ext cx="656700" cy="34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Montserrat"/>
                <a:ea typeface="Montserrat"/>
                <a:cs typeface="Montserrat"/>
                <a:sym typeface="Montserrat"/>
              </a:rPr>
              <a:t>Entity List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5" name="Google Shape;425;p64"/>
          <p:cNvCxnSpPr/>
          <p:nvPr/>
        </p:nvCxnSpPr>
        <p:spPr>
          <a:xfrm>
            <a:off x="711425" y="1385075"/>
            <a:ext cx="465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64"/>
          <p:cNvSpPr/>
          <p:nvPr/>
        </p:nvSpPr>
        <p:spPr>
          <a:xfrm>
            <a:off x="3373950" y="1151000"/>
            <a:ext cx="723000" cy="34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Montserrat"/>
                <a:ea typeface="Montserrat"/>
                <a:cs typeface="Montserrat"/>
                <a:sym typeface="Montserrat"/>
              </a:rPr>
              <a:t>Risk Calculator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4"/>
          <p:cNvSpPr txBox="1"/>
          <p:nvPr/>
        </p:nvSpPr>
        <p:spPr>
          <a:xfrm>
            <a:off x="2412000" y="1240475"/>
            <a:ext cx="108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Structured Data</a:t>
            </a:r>
            <a:endParaRPr/>
          </a:p>
        </p:txBody>
      </p:sp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000" y="1635575"/>
            <a:ext cx="1895926" cy="13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4"/>
          <p:cNvSpPr/>
          <p:nvPr/>
        </p:nvSpPr>
        <p:spPr>
          <a:xfrm>
            <a:off x="3341675" y="544200"/>
            <a:ext cx="823800" cy="34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latin typeface="Montserrat"/>
                <a:ea typeface="Montserrat"/>
                <a:cs typeface="Montserrat"/>
                <a:sym typeface="Montserrat"/>
              </a:rPr>
              <a:t>Unstructured Data Dump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64"/>
          <p:cNvCxnSpPr>
            <a:endCxn id="429" idx="1"/>
          </p:cNvCxnSpPr>
          <p:nvPr/>
        </p:nvCxnSpPr>
        <p:spPr>
          <a:xfrm flipH="1" rot="10800000">
            <a:off x="1730375" y="718650"/>
            <a:ext cx="1611300" cy="293700"/>
          </a:xfrm>
          <a:prstGeom prst="bentConnector3">
            <a:avLst>
              <a:gd fmla="val -4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4"/>
          <p:cNvCxnSpPr>
            <a:stCxn id="429" idx="3"/>
          </p:cNvCxnSpPr>
          <p:nvPr/>
        </p:nvCxnSpPr>
        <p:spPr>
          <a:xfrm flipH="1" rot="10800000">
            <a:off x="4165475" y="718050"/>
            <a:ext cx="8619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2" name="Google Shape;43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375" y="404369"/>
            <a:ext cx="656700" cy="62855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4"/>
          <p:cNvSpPr txBox="1"/>
          <p:nvPr/>
        </p:nvSpPr>
        <p:spPr>
          <a:xfrm>
            <a:off x="4227050" y="466975"/>
            <a:ext cx="108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 context</a:t>
            </a:r>
            <a:endParaRPr/>
          </a:p>
        </p:txBody>
      </p:sp>
      <p:sp>
        <p:nvSpPr>
          <p:cNvPr id="434" name="Google Shape;434;p64"/>
          <p:cNvSpPr txBox="1"/>
          <p:nvPr/>
        </p:nvSpPr>
        <p:spPr>
          <a:xfrm>
            <a:off x="5854850" y="808738"/>
            <a:ext cx="3000000" cy="4064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1F2328"/>
                </a:solidFill>
                <a:highlight>
                  <a:srgbClr val="FFFFFF"/>
                </a:highlight>
              </a:rPr>
              <a:t>Methods Used for Data Extraction</a:t>
            </a:r>
            <a:endParaRPr b="1"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Fuzzy Name Matching: Identifies variations of company names like "Ltd." and "Limited."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Language Detection: Handles multilingual entity names.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Phonetic Algorithms: Detects phonetic similarities to identify potential fraud.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Web Scraping: Retrieves insights from social media, reviews, and real-time news data.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Risk Calculator: Dynamically adjusts risk scores based on extracted features.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1F2328"/>
                </a:solidFill>
                <a:highlight>
                  <a:srgbClr val="FFFFFF"/>
                </a:highlight>
              </a:rPr>
              <a:t>Data Dumping and Transparency</a:t>
            </a:r>
            <a:endParaRPr b="1"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To enhance transparency and build trust, results from each phase of data extraction and analysis are systematically dumped for the user. This allows stakeholders to: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View intermediate results and understand each step of the analysis.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Access the reasoning behind final risk scores and anomaly detection.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800"/>
              <a:buChar char="●"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Validate the data used for risk assessments, supporting compliance and audit requirements.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F2328"/>
                </a:solidFill>
                <a:highlight>
                  <a:srgbClr val="FFFFFF"/>
                </a:highlight>
              </a:rPr>
              <a:t>This approach ensures the system is not a "black box" but a transparent and accountable solution for financial risk management.</a:t>
            </a:r>
            <a:endParaRPr sz="8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115500" y="7942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Risk Assessment Service</a:t>
            </a:r>
            <a:r>
              <a:rPr lang="en-GB" sz="2000"/>
              <a:t>:</a:t>
            </a:r>
            <a:endParaRPr sz="2000"/>
          </a:p>
        </p:txBody>
      </p:sp>
      <p:pic>
        <p:nvPicPr>
          <p:cNvPr id="440" name="Google Shape;44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00" y="652125"/>
            <a:ext cx="1885826" cy="2371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905" y="2485475"/>
            <a:ext cx="10421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775" y="2471337"/>
            <a:ext cx="627875" cy="6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844" y="2471336"/>
            <a:ext cx="670006" cy="60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65"/>
          <p:cNvCxnSpPr>
            <a:stCxn id="443" idx="1"/>
            <a:endCxn id="442" idx="3"/>
          </p:cNvCxnSpPr>
          <p:nvPr/>
        </p:nvCxnSpPr>
        <p:spPr>
          <a:xfrm rot="10800000">
            <a:off x="5440744" y="2771824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65"/>
          <p:cNvSpPr txBox="1"/>
          <p:nvPr/>
        </p:nvSpPr>
        <p:spPr>
          <a:xfrm>
            <a:off x="5519600" y="2454200"/>
            <a:ext cx="1272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Give more weightage to </a:t>
            </a: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crypto</a:t>
            </a: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risk while analysing</a:t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6" name="Google Shape;446;p65"/>
          <p:cNvCxnSpPr>
            <a:stCxn id="442" idx="1"/>
            <a:endCxn id="441" idx="3"/>
          </p:cNvCxnSpPr>
          <p:nvPr/>
        </p:nvCxnSpPr>
        <p:spPr>
          <a:xfrm rot="10800000">
            <a:off x="4272175" y="2771825"/>
            <a:ext cx="54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65"/>
          <p:cNvCxnSpPr>
            <a:stCxn id="441" idx="2"/>
          </p:cNvCxnSpPr>
          <p:nvPr/>
        </p:nvCxnSpPr>
        <p:spPr>
          <a:xfrm flipH="1" rot="5400000">
            <a:off x="2960165" y="2267375"/>
            <a:ext cx="306600" cy="1275000"/>
          </a:xfrm>
          <a:prstGeom prst="bentConnector4">
            <a:avLst>
              <a:gd fmla="val -77666" name="adj1"/>
              <a:gd fmla="val 7043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65"/>
          <p:cNvCxnSpPr/>
          <p:nvPr/>
        </p:nvCxnSpPr>
        <p:spPr>
          <a:xfrm flipH="1">
            <a:off x="2400625" y="2748200"/>
            <a:ext cx="150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65"/>
          <p:cNvSpPr txBox="1"/>
          <p:nvPr/>
        </p:nvSpPr>
        <p:spPr>
          <a:xfrm>
            <a:off x="2635150" y="3358950"/>
            <a:ext cx="1272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Dynamic Rule Addition</a:t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65"/>
          <p:cNvCxnSpPr>
            <a:stCxn id="440" idx="2"/>
          </p:cNvCxnSpPr>
          <p:nvPr/>
        </p:nvCxnSpPr>
        <p:spPr>
          <a:xfrm flipH="1">
            <a:off x="2031413" y="3023973"/>
            <a:ext cx="7800" cy="9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1" name="Google Shape;451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9008" y="4010075"/>
            <a:ext cx="960419" cy="7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5"/>
          <p:cNvSpPr txBox="1"/>
          <p:nvPr/>
        </p:nvSpPr>
        <p:spPr>
          <a:xfrm>
            <a:off x="166713" y="2921825"/>
            <a:ext cx="8580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Neo4j Service</a:t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65"/>
          <p:cNvCxnSpPr/>
          <p:nvPr/>
        </p:nvCxnSpPr>
        <p:spPr>
          <a:xfrm flipH="1" rot="10800000">
            <a:off x="1024727" y="2742800"/>
            <a:ext cx="596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4" name="Google Shape;454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725" y="2244225"/>
            <a:ext cx="811350" cy="7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type="title"/>
          </p:nvPr>
        </p:nvSpPr>
        <p:spPr>
          <a:xfrm>
            <a:off x="115500" y="7942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Neo4j Service</a:t>
            </a:r>
            <a:endParaRPr sz="2000"/>
          </a:p>
        </p:txBody>
      </p:sp>
      <p:pic>
        <p:nvPicPr>
          <p:cNvPr id="460" name="Google Shape;4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0" y="704138"/>
            <a:ext cx="5196324" cy="3735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1" name="Google Shape;46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549" y="1221748"/>
            <a:ext cx="3312676" cy="216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/>
          <p:nvPr>
            <p:ph type="ctrTitle"/>
          </p:nvPr>
        </p:nvSpPr>
        <p:spPr>
          <a:xfrm>
            <a:off x="2849375" y="1716725"/>
            <a:ext cx="77373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500">
                <a:solidFill>
                  <a:schemeClr val="accent1"/>
                </a:solidFill>
              </a:rPr>
              <a:t>POC - Demo</a:t>
            </a:r>
            <a:endParaRPr sz="4000">
              <a:solidFill>
                <a:srgbClr val="C00000"/>
              </a:solidFill>
            </a:endParaRPr>
          </a:p>
        </p:txBody>
      </p:sp>
      <p:pic>
        <p:nvPicPr>
          <p:cNvPr id="467" name="Google Shape;4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3625" y="3607200"/>
            <a:ext cx="1298250" cy="13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Custom 49">
      <a:dk1>
        <a:srgbClr val="000000"/>
      </a:dk1>
      <a:lt1>
        <a:srgbClr val="FFFFFF"/>
      </a:lt1>
      <a:dk2>
        <a:srgbClr val="FFCD41"/>
      </a:dk2>
      <a:lt2>
        <a:srgbClr val="EFEFEF"/>
      </a:lt2>
      <a:accent1>
        <a:srgbClr val="D71E2B"/>
      </a:accent1>
      <a:accent2>
        <a:srgbClr val="000000"/>
      </a:accent2>
      <a:accent3>
        <a:srgbClr val="C00000"/>
      </a:accent3>
      <a:accent4>
        <a:srgbClr val="FFCD41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Custom 49">
      <a:dk1>
        <a:srgbClr val="000000"/>
      </a:dk1>
      <a:lt1>
        <a:srgbClr val="FFFFFF"/>
      </a:lt1>
      <a:dk2>
        <a:srgbClr val="FFCD41"/>
      </a:dk2>
      <a:lt2>
        <a:srgbClr val="EFEFEF"/>
      </a:lt2>
      <a:accent1>
        <a:srgbClr val="D71E2B"/>
      </a:accent1>
      <a:accent2>
        <a:srgbClr val="000000"/>
      </a:accent2>
      <a:accent3>
        <a:srgbClr val="C00000"/>
      </a:accent3>
      <a:accent4>
        <a:srgbClr val="FFCD41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