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Abel"/>
      <p:regular r:id="rId30"/>
    </p:embeddedFont>
    <p:embeddedFont>
      <p:font typeface="EB Garamond"/>
      <p:regular r:id="rId31"/>
      <p:bold r:id="rId32"/>
      <p:italic r:id="rId33"/>
      <p:boldItalic r:id="rId34"/>
    </p:embeddedFont>
    <p:embeddedFont>
      <p:font typeface="Barlow Medium"/>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AE1C70-D6F9-4834-8BB4-0BC8497744E4}">
  <a:tblStyle styleId="{92AE1C70-D6F9-4834-8BB4-0BC8497744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5.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regular.fntdata"/><Relationship Id="rId30" Type="http://schemas.openxmlformats.org/officeDocument/2006/relationships/font" Target="fonts/Abel-regular.fntdata"/><Relationship Id="rId11" Type="http://schemas.openxmlformats.org/officeDocument/2006/relationships/slide" Target="slides/slide6.xml"/><Relationship Id="rId33" Type="http://schemas.openxmlformats.org/officeDocument/2006/relationships/font" Target="fonts/EBGaramond-italic.fntdata"/><Relationship Id="rId10" Type="http://schemas.openxmlformats.org/officeDocument/2006/relationships/slide" Target="slides/slide5.xml"/><Relationship Id="rId32" Type="http://schemas.openxmlformats.org/officeDocument/2006/relationships/font" Target="fonts/EBGaramond-bold.fntdata"/><Relationship Id="rId13" Type="http://schemas.openxmlformats.org/officeDocument/2006/relationships/slide" Target="slides/slide8.xml"/><Relationship Id="rId35" Type="http://schemas.openxmlformats.org/officeDocument/2006/relationships/font" Target="fonts/BarlowMedium-regular.fntdata"/><Relationship Id="rId12" Type="http://schemas.openxmlformats.org/officeDocument/2006/relationships/slide" Target="slides/slide7.xml"/><Relationship Id="rId34" Type="http://schemas.openxmlformats.org/officeDocument/2006/relationships/font" Target="fonts/EBGaramond-boldItalic.fntdata"/><Relationship Id="rId15" Type="http://schemas.openxmlformats.org/officeDocument/2006/relationships/slide" Target="slides/slide10.xml"/><Relationship Id="rId37" Type="http://schemas.openxmlformats.org/officeDocument/2006/relationships/font" Target="fonts/BarlowMedium-italic.fntdata"/><Relationship Id="rId14" Type="http://schemas.openxmlformats.org/officeDocument/2006/relationships/slide" Target="slides/slide9.xml"/><Relationship Id="rId36" Type="http://schemas.openxmlformats.org/officeDocument/2006/relationships/font" Target="fonts/BarlowMedium-bold.fntdata"/><Relationship Id="rId17" Type="http://schemas.openxmlformats.org/officeDocument/2006/relationships/slide" Target="slides/slide12.xml"/><Relationship Id="rId39" Type="http://schemas.openxmlformats.org/officeDocument/2006/relationships/font" Target="fonts/Barlow-regular.fntdata"/><Relationship Id="rId16" Type="http://schemas.openxmlformats.org/officeDocument/2006/relationships/slide" Target="slides/slide11.xml"/><Relationship Id="rId38" Type="http://schemas.openxmlformats.org/officeDocument/2006/relationships/font" Target="fonts/Barlow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a2cd297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3a2cd2974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812a64d5d_3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812a64d5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39cf4ba59_2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39cf4ba59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39cf4ba59_2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39cf4ba59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39cf4ba59_2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39cf4ba59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39cf4ba59_2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39cf4ba59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7580c8065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7580c80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59abac052_2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59abac052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74c38704c_0_1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74c38704c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39cf4ba59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439cf4ba5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74c38704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474c38704c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b6e7384d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3b6e7384d2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b87c9a92b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fb87c9a92b_0_10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07b993731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07b993731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b87c9a92b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fb87c9a92b_0_8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39cf4ba59_2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39cf4ba59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39cf4ba59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39cf4ba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39cf4ba59_2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39cf4ba5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39cf4ba59_2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39cf4ba59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39cf4ba59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39cf4ba5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fmla="val 14385217" name="adj1"/>
              <a:gd fmla="val 7208317" name="adj2"/>
            </a:avLst>
          </a:pr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 name="Google Shape;12;p2"/>
          <p:cNvSpPr txBox="1"/>
          <p:nvPr>
            <p:ph type="ctrTitle"/>
          </p:nvPr>
        </p:nvSpPr>
        <p:spPr>
          <a:xfrm>
            <a:off x="514350" y="1838325"/>
            <a:ext cx="3497400" cy="18471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 name="Google Shape;13;p2"/>
          <p:cNvSpPr txBox="1"/>
          <p:nvPr>
            <p:ph idx="12" type="sldNum"/>
          </p:nvPr>
        </p:nvSpPr>
        <p:spPr>
          <a:xfrm>
            <a:off x="314625" y="4788300"/>
            <a:ext cx="548700" cy="182700"/>
          </a:xfrm>
          <a:prstGeom prst="rect">
            <a:avLst/>
          </a:prstGeom>
        </p:spPr>
        <p:txBody>
          <a:bodyPr anchorCtr="0" anchor="t" bIns="0" lIns="0" spcFirstLastPara="1" rIns="0" wrap="square" tIns="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1"/>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grpSp>
        <p:nvGrpSpPr>
          <p:cNvPr id="56" name="Google Shape;56;p12"/>
          <p:cNvGrpSpPr/>
          <p:nvPr/>
        </p:nvGrpSpPr>
        <p:grpSpPr>
          <a:xfrm>
            <a:off x="-1870949" y="-2015865"/>
            <a:ext cx="12501888" cy="9499587"/>
            <a:chOff x="-1870949" y="-2015865"/>
            <a:chExt cx="12501888" cy="9499587"/>
          </a:xfrm>
        </p:grpSpPr>
        <p:sp>
          <p:nvSpPr>
            <p:cNvPr id="57" name="Google Shape;57;p12"/>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2"/>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2"/>
          <p:cNvSpPr txBox="1"/>
          <p:nvPr>
            <p:ph type="title"/>
          </p:nvPr>
        </p:nvSpPr>
        <p:spPr>
          <a:xfrm>
            <a:off x="1996975" y="539500"/>
            <a:ext cx="5150100" cy="431400"/>
          </a:xfrm>
          <a:prstGeom prst="rect">
            <a:avLst/>
          </a:prstGeom>
        </p:spPr>
        <p:txBody>
          <a:bodyPr anchorCtr="0" anchor="ctr" bIns="0" lIns="0" spcFirstLastPara="1" rIns="0" wrap="square" tIns="0">
            <a:noAutofit/>
          </a:bodyPr>
          <a:lstStyle>
            <a:lvl1pPr lvl="0" rtl="0" algn="ctr">
              <a:spcBef>
                <a:spcPts val="0"/>
              </a:spcBef>
              <a:spcAft>
                <a:spcPts val="0"/>
              </a:spcAft>
              <a:buSzPts val="4100"/>
              <a:buNone/>
              <a:defRPr sz="2800"/>
            </a:lvl1pPr>
            <a:lvl2pPr lvl="1" rtl="0" algn="ctr">
              <a:spcBef>
                <a:spcPts val="0"/>
              </a:spcBef>
              <a:spcAft>
                <a:spcPts val="0"/>
              </a:spcAft>
              <a:buSzPts val="4100"/>
              <a:buNone/>
              <a:defRPr/>
            </a:lvl2pPr>
            <a:lvl3pPr lvl="2" rtl="0" algn="ctr">
              <a:spcBef>
                <a:spcPts val="0"/>
              </a:spcBef>
              <a:spcAft>
                <a:spcPts val="0"/>
              </a:spcAft>
              <a:buSzPts val="4100"/>
              <a:buNone/>
              <a:defRPr/>
            </a:lvl3pPr>
            <a:lvl4pPr lvl="3" rtl="0" algn="ctr">
              <a:spcBef>
                <a:spcPts val="0"/>
              </a:spcBef>
              <a:spcAft>
                <a:spcPts val="0"/>
              </a:spcAft>
              <a:buSzPts val="4100"/>
              <a:buNone/>
              <a:defRPr/>
            </a:lvl4pPr>
            <a:lvl5pPr lvl="4" rtl="0" algn="ctr">
              <a:spcBef>
                <a:spcPts val="0"/>
              </a:spcBef>
              <a:spcAft>
                <a:spcPts val="0"/>
              </a:spcAft>
              <a:buSzPts val="4100"/>
              <a:buNone/>
              <a:defRPr/>
            </a:lvl5pPr>
            <a:lvl6pPr lvl="5" rtl="0" algn="ctr">
              <a:spcBef>
                <a:spcPts val="0"/>
              </a:spcBef>
              <a:spcAft>
                <a:spcPts val="0"/>
              </a:spcAft>
              <a:buSzPts val="4100"/>
              <a:buNone/>
              <a:defRPr/>
            </a:lvl6pPr>
            <a:lvl7pPr lvl="6" rtl="0" algn="ctr">
              <a:spcBef>
                <a:spcPts val="0"/>
              </a:spcBef>
              <a:spcAft>
                <a:spcPts val="0"/>
              </a:spcAft>
              <a:buSzPts val="4100"/>
              <a:buNone/>
              <a:defRPr/>
            </a:lvl7pPr>
            <a:lvl8pPr lvl="7" rtl="0" algn="ctr">
              <a:spcBef>
                <a:spcPts val="0"/>
              </a:spcBef>
              <a:spcAft>
                <a:spcPts val="0"/>
              </a:spcAft>
              <a:buSzPts val="4100"/>
              <a:buNone/>
              <a:defRPr/>
            </a:lvl8pPr>
            <a:lvl9pPr lvl="8" rtl="0" algn="ctr">
              <a:spcBef>
                <a:spcPts val="0"/>
              </a:spcBef>
              <a:spcAft>
                <a:spcPts val="0"/>
              </a:spcAft>
              <a:buSzPts val="4100"/>
              <a:buNone/>
              <a:defRPr/>
            </a:lvl9pPr>
          </a:lstStyle>
          <a:p/>
        </p:txBody>
      </p:sp>
      <p:sp>
        <p:nvSpPr>
          <p:cNvPr id="66" name="Google Shape;66;p12"/>
          <p:cNvSpPr txBox="1"/>
          <p:nvPr>
            <p:ph idx="1" type="subTitle"/>
          </p:nvPr>
        </p:nvSpPr>
        <p:spPr>
          <a:xfrm>
            <a:off x="1573800" y="1470499"/>
            <a:ext cx="2680200" cy="359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2" type="subTitle"/>
          </p:nvPr>
        </p:nvSpPr>
        <p:spPr>
          <a:xfrm>
            <a:off x="1573800" y="1638475"/>
            <a:ext cx="2680200" cy="735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8" name="Google Shape;68;p12"/>
          <p:cNvSpPr txBox="1"/>
          <p:nvPr>
            <p:ph hasCustomPrompt="1" idx="3" type="title"/>
          </p:nvPr>
        </p:nvSpPr>
        <p:spPr>
          <a:xfrm>
            <a:off x="718284" y="1405861"/>
            <a:ext cx="957300" cy="576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9" name="Google Shape;69;p12"/>
          <p:cNvSpPr txBox="1"/>
          <p:nvPr>
            <p:ph idx="4" type="subTitle"/>
          </p:nvPr>
        </p:nvSpPr>
        <p:spPr>
          <a:xfrm>
            <a:off x="1573800" y="2591424"/>
            <a:ext cx="2680200" cy="359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 name="Google Shape;70;p12"/>
          <p:cNvSpPr txBox="1"/>
          <p:nvPr>
            <p:ph idx="5" type="subTitle"/>
          </p:nvPr>
        </p:nvSpPr>
        <p:spPr>
          <a:xfrm>
            <a:off x="1573800" y="2759400"/>
            <a:ext cx="2680200" cy="735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 name="Google Shape;71;p12"/>
          <p:cNvSpPr txBox="1"/>
          <p:nvPr>
            <p:ph hasCustomPrompt="1" idx="6" type="title"/>
          </p:nvPr>
        </p:nvSpPr>
        <p:spPr>
          <a:xfrm>
            <a:off x="718284" y="2526786"/>
            <a:ext cx="957300" cy="576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2" name="Google Shape;72;p12"/>
          <p:cNvSpPr txBox="1"/>
          <p:nvPr>
            <p:ph idx="7" type="subTitle"/>
          </p:nvPr>
        </p:nvSpPr>
        <p:spPr>
          <a:xfrm>
            <a:off x="1573800" y="3712349"/>
            <a:ext cx="2680200" cy="359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 name="Google Shape;73;p12"/>
          <p:cNvSpPr txBox="1"/>
          <p:nvPr>
            <p:ph idx="8" type="subTitle"/>
          </p:nvPr>
        </p:nvSpPr>
        <p:spPr>
          <a:xfrm>
            <a:off x="1573800" y="3880325"/>
            <a:ext cx="2680200" cy="735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 name="Google Shape;74;p12"/>
          <p:cNvSpPr txBox="1"/>
          <p:nvPr>
            <p:ph hasCustomPrompt="1" idx="9" type="title"/>
          </p:nvPr>
        </p:nvSpPr>
        <p:spPr>
          <a:xfrm>
            <a:off x="718284" y="3647711"/>
            <a:ext cx="957300" cy="576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5" name="Google Shape;75;p12"/>
          <p:cNvSpPr txBox="1"/>
          <p:nvPr>
            <p:ph idx="13" type="subTitle"/>
          </p:nvPr>
        </p:nvSpPr>
        <p:spPr>
          <a:xfrm>
            <a:off x="5261925" y="1470499"/>
            <a:ext cx="2680200" cy="359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12"/>
          <p:cNvSpPr txBox="1"/>
          <p:nvPr>
            <p:ph idx="14" type="subTitle"/>
          </p:nvPr>
        </p:nvSpPr>
        <p:spPr>
          <a:xfrm>
            <a:off x="5261925" y="1638475"/>
            <a:ext cx="2680200" cy="735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7" name="Google Shape;77;p12"/>
          <p:cNvSpPr txBox="1"/>
          <p:nvPr>
            <p:ph hasCustomPrompt="1" idx="15" type="title"/>
          </p:nvPr>
        </p:nvSpPr>
        <p:spPr>
          <a:xfrm>
            <a:off x="4406409" y="1405861"/>
            <a:ext cx="957300" cy="576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8" name="Google Shape;78;p12"/>
          <p:cNvSpPr txBox="1"/>
          <p:nvPr>
            <p:ph idx="16" type="subTitle"/>
          </p:nvPr>
        </p:nvSpPr>
        <p:spPr>
          <a:xfrm>
            <a:off x="5261925" y="2591424"/>
            <a:ext cx="2680200" cy="359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2"/>
          <p:cNvSpPr txBox="1"/>
          <p:nvPr>
            <p:ph idx="17" type="subTitle"/>
          </p:nvPr>
        </p:nvSpPr>
        <p:spPr>
          <a:xfrm>
            <a:off x="5261925" y="2759400"/>
            <a:ext cx="2680200" cy="735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 name="Google Shape;80;p12"/>
          <p:cNvSpPr txBox="1"/>
          <p:nvPr>
            <p:ph hasCustomPrompt="1" idx="18" type="title"/>
          </p:nvPr>
        </p:nvSpPr>
        <p:spPr>
          <a:xfrm>
            <a:off x="4406409" y="2526786"/>
            <a:ext cx="957300" cy="576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1" name="Google Shape;81;p12"/>
          <p:cNvSpPr txBox="1"/>
          <p:nvPr>
            <p:ph idx="19" type="subTitle"/>
          </p:nvPr>
        </p:nvSpPr>
        <p:spPr>
          <a:xfrm>
            <a:off x="5261925" y="3712349"/>
            <a:ext cx="2680200" cy="359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2" name="Google Shape;82;p12"/>
          <p:cNvSpPr txBox="1"/>
          <p:nvPr>
            <p:ph idx="20" type="subTitle"/>
          </p:nvPr>
        </p:nvSpPr>
        <p:spPr>
          <a:xfrm>
            <a:off x="5261925" y="3880325"/>
            <a:ext cx="2680200" cy="735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3" name="Google Shape;83;p12"/>
          <p:cNvSpPr txBox="1"/>
          <p:nvPr>
            <p:ph hasCustomPrompt="1" idx="21" type="title"/>
          </p:nvPr>
        </p:nvSpPr>
        <p:spPr>
          <a:xfrm>
            <a:off x="4406409" y="3647711"/>
            <a:ext cx="957300" cy="576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4" name="Google Shape;84;p1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dk1"/>
        </a:solidFill>
      </p:bgPr>
    </p:bg>
    <p:spTree>
      <p:nvGrpSpPr>
        <p:cNvPr id="14" name="Shape 14"/>
        <p:cNvGrpSpPr/>
        <p:nvPr/>
      </p:nvGrpSpPr>
      <p:grpSpPr>
        <a:xfrm>
          <a:off x="0" y="0"/>
          <a:ext cx="0" cy="0"/>
          <a:chOff x="0" y="0"/>
          <a:chExt cx="0" cy="0"/>
        </a:xfrm>
      </p:grpSpPr>
      <p:sp>
        <p:nvSpPr>
          <p:cNvPr id="15" name="Google Shape;15;p3"/>
          <p:cNvSpPr/>
          <p:nvPr/>
        </p:nvSpPr>
        <p:spPr>
          <a:xfrm>
            <a:off x="100" y="0"/>
            <a:ext cx="9144000" cy="5151300"/>
          </a:xfrm>
          <a:prstGeom prst="rect">
            <a:avLst/>
          </a:prstGeom>
          <a:solidFill>
            <a:srgbClr val="363739">
              <a:alpha val="7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8532425" y="4618200"/>
            <a:ext cx="611400" cy="525300"/>
          </a:xfrm>
          <a:prstGeom prst="rect">
            <a:avLst/>
          </a:prstGeom>
          <a:solidFill>
            <a:schemeClr val="accent1"/>
          </a:solidFill>
        </p:spPr>
        <p:txBody>
          <a:bodyPr anchorCtr="0" anchor="ctr" bIns="0" lIns="0" spcFirstLastPara="1" rIns="0" wrap="square" tIns="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
        <p:nvSpPr>
          <p:cNvPr id="17" name="Google Shape;17;p3"/>
          <p:cNvSpPr txBox="1"/>
          <p:nvPr>
            <p:ph type="ctrTitle"/>
          </p:nvPr>
        </p:nvSpPr>
        <p:spPr>
          <a:xfrm>
            <a:off x="514350" y="2263175"/>
            <a:ext cx="5557200" cy="6312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100"/>
              <a:buNone/>
              <a:defRPr>
                <a:solidFill>
                  <a:schemeClr val="accent1"/>
                </a:solidFill>
              </a:defRPr>
            </a:lvl1pPr>
            <a:lvl2pPr lvl="1" rtl="0">
              <a:spcBef>
                <a:spcPts val="0"/>
              </a:spcBef>
              <a:spcAft>
                <a:spcPts val="0"/>
              </a:spcAft>
              <a:buClr>
                <a:schemeClr val="accent1"/>
              </a:buClr>
              <a:buSzPts val="4100"/>
              <a:buNone/>
              <a:defRPr>
                <a:solidFill>
                  <a:schemeClr val="accent1"/>
                </a:solidFill>
              </a:defRPr>
            </a:lvl2pPr>
            <a:lvl3pPr lvl="2" rtl="0">
              <a:spcBef>
                <a:spcPts val="0"/>
              </a:spcBef>
              <a:spcAft>
                <a:spcPts val="0"/>
              </a:spcAft>
              <a:buClr>
                <a:schemeClr val="accent1"/>
              </a:buClr>
              <a:buSzPts val="4100"/>
              <a:buNone/>
              <a:defRPr>
                <a:solidFill>
                  <a:schemeClr val="accent1"/>
                </a:solidFill>
              </a:defRPr>
            </a:lvl3pPr>
            <a:lvl4pPr lvl="3" rtl="0">
              <a:spcBef>
                <a:spcPts val="0"/>
              </a:spcBef>
              <a:spcAft>
                <a:spcPts val="0"/>
              </a:spcAft>
              <a:buClr>
                <a:schemeClr val="accent1"/>
              </a:buClr>
              <a:buSzPts val="4100"/>
              <a:buNone/>
              <a:defRPr>
                <a:solidFill>
                  <a:schemeClr val="accent1"/>
                </a:solidFill>
              </a:defRPr>
            </a:lvl4pPr>
            <a:lvl5pPr lvl="4" rtl="0">
              <a:spcBef>
                <a:spcPts val="0"/>
              </a:spcBef>
              <a:spcAft>
                <a:spcPts val="0"/>
              </a:spcAft>
              <a:buClr>
                <a:schemeClr val="accent1"/>
              </a:buClr>
              <a:buSzPts val="4100"/>
              <a:buNone/>
              <a:defRPr>
                <a:solidFill>
                  <a:schemeClr val="accent1"/>
                </a:solidFill>
              </a:defRPr>
            </a:lvl5pPr>
            <a:lvl6pPr lvl="5" rtl="0">
              <a:spcBef>
                <a:spcPts val="0"/>
              </a:spcBef>
              <a:spcAft>
                <a:spcPts val="0"/>
              </a:spcAft>
              <a:buClr>
                <a:schemeClr val="accent1"/>
              </a:buClr>
              <a:buSzPts val="4100"/>
              <a:buNone/>
              <a:defRPr>
                <a:solidFill>
                  <a:schemeClr val="accent1"/>
                </a:solidFill>
              </a:defRPr>
            </a:lvl6pPr>
            <a:lvl7pPr lvl="6" rtl="0">
              <a:spcBef>
                <a:spcPts val="0"/>
              </a:spcBef>
              <a:spcAft>
                <a:spcPts val="0"/>
              </a:spcAft>
              <a:buClr>
                <a:schemeClr val="accent1"/>
              </a:buClr>
              <a:buSzPts val="4100"/>
              <a:buNone/>
              <a:defRPr>
                <a:solidFill>
                  <a:schemeClr val="accent1"/>
                </a:solidFill>
              </a:defRPr>
            </a:lvl7pPr>
            <a:lvl8pPr lvl="7" rtl="0">
              <a:spcBef>
                <a:spcPts val="0"/>
              </a:spcBef>
              <a:spcAft>
                <a:spcPts val="0"/>
              </a:spcAft>
              <a:buClr>
                <a:schemeClr val="accent1"/>
              </a:buClr>
              <a:buSzPts val="4100"/>
              <a:buNone/>
              <a:defRPr>
                <a:solidFill>
                  <a:schemeClr val="accent1"/>
                </a:solidFill>
              </a:defRPr>
            </a:lvl8pPr>
            <a:lvl9pPr lvl="8" rtl="0">
              <a:spcBef>
                <a:spcPts val="0"/>
              </a:spcBef>
              <a:spcAft>
                <a:spcPts val="0"/>
              </a:spcAft>
              <a:buClr>
                <a:schemeClr val="accent1"/>
              </a:buClr>
              <a:buSzPts val="4100"/>
              <a:buNone/>
              <a:defRPr>
                <a:solidFill>
                  <a:schemeClr val="accent1"/>
                </a:solidFill>
              </a:defRPr>
            </a:lvl9pPr>
          </a:lstStyle>
          <a:p/>
        </p:txBody>
      </p:sp>
      <p:sp>
        <p:nvSpPr>
          <p:cNvPr id="18" name="Google Shape;18;p3"/>
          <p:cNvSpPr txBox="1"/>
          <p:nvPr>
            <p:ph idx="1" type="subTitle"/>
          </p:nvPr>
        </p:nvSpPr>
        <p:spPr>
          <a:xfrm>
            <a:off x="514350" y="2894375"/>
            <a:ext cx="5557200" cy="2748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16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sp>
        <p:nvSpPr>
          <p:cNvPr id="19" name="Google Shape;19;p3"/>
          <p:cNvSpPr/>
          <p:nvPr/>
        </p:nvSpPr>
        <p:spPr>
          <a:xfrm>
            <a:off x="342900" y="361950"/>
            <a:ext cx="539646" cy="134911"/>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515525" y="2260775"/>
            <a:ext cx="4784400" cy="2346900"/>
          </a:xfrm>
          <a:prstGeom prst="rect">
            <a:avLst/>
          </a:prstGeom>
        </p:spPr>
        <p:txBody>
          <a:bodyPr anchorCtr="0" anchor="b" bIns="0" lIns="0" spcFirstLastPara="1" rIns="0" wrap="square" tIns="0">
            <a:noAutofit/>
          </a:bodyPr>
          <a:lstStyle>
            <a:lvl1pPr indent="-488950" lvl="0" marL="457200" rtl="0">
              <a:spcBef>
                <a:spcPts val="0"/>
              </a:spcBef>
              <a:spcAft>
                <a:spcPts val="0"/>
              </a:spcAft>
              <a:buSzPts val="4100"/>
              <a:buChar char="•"/>
              <a:defRPr b="1" sz="4100"/>
            </a:lvl1pPr>
            <a:lvl2pPr indent="-488950" lvl="1" marL="914400" rtl="0">
              <a:spcBef>
                <a:spcPts val="800"/>
              </a:spcBef>
              <a:spcAft>
                <a:spcPts val="0"/>
              </a:spcAft>
              <a:buSzPts val="4100"/>
              <a:buChar char="○"/>
              <a:defRPr b="1" sz="4100"/>
            </a:lvl2pPr>
            <a:lvl3pPr indent="-488950" lvl="2" marL="1371600" rtl="0">
              <a:spcBef>
                <a:spcPts val="800"/>
              </a:spcBef>
              <a:spcAft>
                <a:spcPts val="0"/>
              </a:spcAft>
              <a:buSzPts val="4100"/>
              <a:buChar char="■"/>
              <a:defRPr b="1" sz="4100"/>
            </a:lvl3pPr>
            <a:lvl4pPr indent="-488950" lvl="3" marL="1828800" rtl="0">
              <a:spcBef>
                <a:spcPts val="800"/>
              </a:spcBef>
              <a:spcAft>
                <a:spcPts val="0"/>
              </a:spcAft>
              <a:buSzPts val="4100"/>
              <a:buChar char="●"/>
              <a:defRPr b="1" sz="4100"/>
            </a:lvl4pPr>
            <a:lvl5pPr indent="-488950" lvl="4" marL="2286000" rtl="0">
              <a:spcBef>
                <a:spcPts val="800"/>
              </a:spcBef>
              <a:spcAft>
                <a:spcPts val="0"/>
              </a:spcAft>
              <a:buSzPts val="4100"/>
              <a:buChar char="○"/>
              <a:defRPr b="1" sz="4100"/>
            </a:lvl5pPr>
            <a:lvl6pPr indent="-488950" lvl="5" marL="2743200" rtl="0">
              <a:spcBef>
                <a:spcPts val="800"/>
              </a:spcBef>
              <a:spcAft>
                <a:spcPts val="0"/>
              </a:spcAft>
              <a:buSzPts val="4100"/>
              <a:buChar char="■"/>
              <a:defRPr b="1" sz="4100"/>
            </a:lvl6pPr>
            <a:lvl7pPr indent="-488950" lvl="6" marL="3200400" rtl="0">
              <a:spcBef>
                <a:spcPts val="800"/>
              </a:spcBef>
              <a:spcAft>
                <a:spcPts val="0"/>
              </a:spcAft>
              <a:buSzPts val="4100"/>
              <a:buChar char="●"/>
              <a:defRPr b="1" sz="4100"/>
            </a:lvl7pPr>
            <a:lvl8pPr indent="-488950" lvl="7" marL="3657600" rtl="0">
              <a:spcBef>
                <a:spcPts val="800"/>
              </a:spcBef>
              <a:spcAft>
                <a:spcPts val="0"/>
              </a:spcAft>
              <a:buSzPts val="4100"/>
              <a:buChar char="○"/>
              <a:defRPr b="1" sz="4100"/>
            </a:lvl8pPr>
            <a:lvl9pPr indent="-488950" lvl="8" marL="4114800" rtl="0">
              <a:spcBef>
                <a:spcPts val="800"/>
              </a:spcBef>
              <a:spcAft>
                <a:spcPts val="800"/>
              </a:spcAft>
              <a:buSzPts val="4100"/>
              <a:buChar char="■"/>
              <a:defRPr b="1" sz="4100"/>
            </a:lvl9pPr>
          </a:lstStyle>
          <a:p/>
        </p:txBody>
      </p:sp>
      <p:sp>
        <p:nvSpPr>
          <p:cNvPr id="22" name="Google Shape;22;p4"/>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 name="Google Shape;24;p4"/>
          <p:cNvSpPr/>
          <p:nvPr/>
        </p:nvSpPr>
        <p:spPr>
          <a:xfrm>
            <a:off x="6549307" y="869192"/>
            <a:ext cx="1810639" cy="1810639"/>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 name="Google Shape;25;p4"/>
          <p:cNvSpPr/>
          <p:nvPr/>
        </p:nvSpPr>
        <p:spPr>
          <a:xfrm>
            <a:off x="5817581" y="2205888"/>
            <a:ext cx="1467171" cy="734205"/>
          </a:xfrm>
          <a:custGeom>
            <a:rect b="b" l="l" r="r" t="t"/>
            <a:pathLst>
              <a:path extrusionOk="0" h="1468410" w="2934342">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bodyPr>
          <a:lstStyle/>
          <a:p>
            <a:pPr lvl="0" algn="ctr"/>
            <a:r>
              <a:rPr b="1" i="0">
                <a:ln>
                  <a:noFill/>
                </a:ln>
                <a:solidFill>
                  <a:schemeClr val="lt2"/>
                </a:solidFill>
                <a:latin typeface="Georgi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1" type="body"/>
          </p:nvPr>
        </p:nvSpPr>
        <p:spPr>
          <a:xfrm>
            <a:off x="516600" y="1967475"/>
            <a:ext cx="6768900" cy="2420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0" name="Google Shape;30;p5"/>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1" name="Shape 31"/>
        <p:cNvGrpSpPr/>
        <p:nvPr/>
      </p:nvGrpSpPr>
      <p:grpSpPr>
        <a:xfrm>
          <a:off x="0" y="0"/>
          <a:ext cx="0" cy="0"/>
          <a:chOff x="0" y="0"/>
          <a:chExt cx="0" cy="0"/>
        </a:xfrm>
      </p:grpSpPr>
      <p:sp>
        <p:nvSpPr>
          <p:cNvPr id="32" name="Google Shape;32;p6"/>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3" name="Google Shape;33;p6"/>
          <p:cNvSpPr txBox="1"/>
          <p:nvPr>
            <p:ph idx="1" type="body"/>
          </p:nvPr>
        </p:nvSpPr>
        <p:spPr>
          <a:xfrm>
            <a:off x="516600" y="1967475"/>
            <a:ext cx="3162600" cy="24900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4" name="Google Shape;34;p6"/>
          <p:cNvSpPr txBox="1"/>
          <p:nvPr>
            <p:ph idx="2" type="body"/>
          </p:nvPr>
        </p:nvSpPr>
        <p:spPr>
          <a:xfrm>
            <a:off x="4122876" y="1967475"/>
            <a:ext cx="3162600" cy="24900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5" name="Google Shape;35;p6"/>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sp>
        <p:nvSpPr>
          <p:cNvPr id="37" name="Google Shape;37;p7"/>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8" name="Google Shape;38;p7"/>
          <p:cNvSpPr txBox="1"/>
          <p:nvPr>
            <p:ph idx="1" type="body"/>
          </p:nvPr>
        </p:nvSpPr>
        <p:spPr>
          <a:xfrm>
            <a:off x="516600" y="1967475"/>
            <a:ext cx="2108700" cy="25533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9" name="Google Shape;39;p7"/>
          <p:cNvSpPr txBox="1"/>
          <p:nvPr>
            <p:ph idx="2" type="body"/>
          </p:nvPr>
        </p:nvSpPr>
        <p:spPr>
          <a:xfrm>
            <a:off x="2846689" y="1967475"/>
            <a:ext cx="2108700" cy="25533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40" name="Google Shape;40;p7"/>
          <p:cNvSpPr txBox="1"/>
          <p:nvPr>
            <p:ph idx="3" type="body"/>
          </p:nvPr>
        </p:nvSpPr>
        <p:spPr>
          <a:xfrm>
            <a:off x="5176777" y="1967475"/>
            <a:ext cx="2108700" cy="25533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41" name="Google Shape;41;p7"/>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4" name="Google Shape;44;p8"/>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TITLE_ONLY_1">
    <p:spTree>
      <p:nvGrpSpPr>
        <p:cNvPr id="45" name="Shape 45"/>
        <p:cNvGrpSpPr/>
        <p:nvPr/>
      </p:nvGrpSpPr>
      <p:grpSpPr>
        <a:xfrm>
          <a:off x="0" y="0"/>
          <a:ext cx="0" cy="0"/>
          <a:chOff x="0" y="0"/>
          <a:chExt cx="0" cy="0"/>
        </a:xfrm>
      </p:grpSpPr>
      <p:sp>
        <p:nvSpPr>
          <p:cNvPr id="46" name="Google Shape;46;p9"/>
          <p:cNvSpPr txBox="1"/>
          <p:nvPr>
            <p:ph type="title"/>
          </p:nvPr>
        </p:nvSpPr>
        <p:spPr>
          <a:xfrm>
            <a:off x="516600" y="1655400"/>
            <a:ext cx="3679200" cy="1411500"/>
          </a:xfrm>
          <a:prstGeom prst="rect">
            <a:avLst/>
          </a:prstGeom>
        </p:spPr>
        <p:txBody>
          <a:bodyPr anchorCtr="0" anchor="b"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7" name="Google Shape;47;p9"/>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9" name="Google Shape;49;p9"/>
          <p:cNvSpPr txBox="1"/>
          <p:nvPr>
            <p:ph idx="1" type="subTitle"/>
          </p:nvPr>
        </p:nvSpPr>
        <p:spPr>
          <a:xfrm>
            <a:off x="516600" y="3066900"/>
            <a:ext cx="3679200" cy="268200"/>
          </a:xfrm>
          <a:prstGeom prst="rect">
            <a:avLst/>
          </a:prstGeom>
        </p:spPr>
        <p:txBody>
          <a:bodyPr anchorCtr="0" anchor="t" bIns="0" lIns="0" spcFirstLastPara="1" rIns="0" wrap="square" tIns="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516600" y="4406300"/>
            <a:ext cx="7772100" cy="3039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2" name="Google Shape;52;p10"/>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6600" y="514350"/>
            <a:ext cx="6480000" cy="7179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9pPr>
          </a:lstStyle>
          <a:p/>
        </p:txBody>
      </p:sp>
      <p:sp>
        <p:nvSpPr>
          <p:cNvPr id="7" name="Google Shape;7;p1"/>
          <p:cNvSpPr txBox="1"/>
          <p:nvPr>
            <p:ph idx="1" type="body"/>
          </p:nvPr>
        </p:nvSpPr>
        <p:spPr>
          <a:xfrm>
            <a:off x="516600" y="1967475"/>
            <a:ext cx="6768900" cy="24204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indent="-330200" lvl="1" marL="9144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indent="-330200" lvl="2" marL="13716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indent="-330200" lvl="3" marL="18288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indent="-330200" lvl="4" marL="22860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indent="-330200" lvl="5" marL="2743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indent="-330200" lvl="6" marL="32004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indent="-330200" lvl="7" marL="36576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indent="-330200" lvl="8" marL="41148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376075" y="4749850"/>
            <a:ext cx="548700" cy="181800"/>
          </a:xfrm>
          <a:prstGeom prst="rect">
            <a:avLst/>
          </a:prstGeom>
          <a:noFill/>
          <a:ln>
            <a:noFill/>
          </a:ln>
        </p:spPr>
        <p:txBody>
          <a:bodyPr anchorCtr="0" anchor="ctr" bIns="0" lIns="0" spcFirstLastPara="1" rIns="0" wrap="square" tIns="0">
            <a:noAutofit/>
          </a:bodyPr>
          <a:lstStyle>
            <a:lvl1pPr lvl="0" rtl="0" algn="r">
              <a:buNone/>
              <a:defRPr b="1" sz="1100">
                <a:solidFill>
                  <a:schemeClr val="dk1"/>
                </a:solidFill>
                <a:latin typeface="Barlow"/>
                <a:ea typeface="Barlow"/>
                <a:cs typeface="Barlow"/>
                <a:sym typeface="Barlow"/>
              </a:defRPr>
            </a:lvl1pPr>
            <a:lvl2pPr lvl="1" rtl="0" algn="r">
              <a:buNone/>
              <a:defRPr b="1" sz="1100">
                <a:solidFill>
                  <a:schemeClr val="dk1"/>
                </a:solidFill>
                <a:latin typeface="Barlow"/>
                <a:ea typeface="Barlow"/>
                <a:cs typeface="Barlow"/>
                <a:sym typeface="Barlow"/>
              </a:defRPr>
            </a:lvl2pPr>
            <a:lvl3pPr lvl="2" rtl="0" algn="r">
              <a:buNone/>
              <a:defRPr b="1" sz="1100">
                <a:solidFill>
                  <a:schemeClr val="dk1"/>
                </a:solidFill>
                <a:latin typeface="Barlow"/>
                <a:ea typeface="Barlow"/>
                <a:cs typeface="Barlow"/>
                <a:sym typeface="Barlow"/>
              </a:defRPr>
            </a:lvl3pPr>
            <a:lvl4pPr lvl="3" rtl="0" algn="r">
              <a:buNone/>
              <a:defRPr b="1" sz="1100">
                <a:solidFill>
                  <a:schemeClr val="dk1"/>
                </a:solidFill>
                <a:latin typeface="Barlow"/>
                <a:ea typeface="Barlow"/>
                <a:cs typeface="Barlow"/>
                <a:sym typeface="Barlow"/>
              </a:defRPr>
            </a:lvl4pPr>
            <a:lvl5pPr lvl="4" rtl="0" algn="r">
              <a:buNone/>
              <a:defRPr b="1" sz="1100">
                <a:solidFill>
                  <a:schemeClr val="dk1"/>
                </a:solidFill>
                <a:latin typeface="Barlow"/>
                <a:ea typeface="Barlow"/>
                <a:cs typeface="Barlow"/>
                <a:sym typeface="Barlow"/>
              </a:defRPr>
            </a:lvl5pPr>
            <a:lvl6pPr lvl="5" rtl="0" algn="r">
              <a:buNone/>
              <a:defRPr b="1" sz="1100">
                <a:solidFill>
                  <a:schemeClr val="dk1"/>
                </a:solidFill>
                <a:latin typeface="Barlow"/>
                <a:ea typeface="Barlow"/>
                <a:cs typeface="Barlow"/>
                <a:sym typeface="Barlow"/>
              </a:defRPr>
            </a:lvl6pPr>
            <a:lvl7pPr lvl="6" rtl="0" algn="r">
              <a:buNone/>
              <a:defRPr b="1" sz="1100">
                <a:solidFill>
                  <a:schemeClr val="dk1"/>
                </a:solidFill>
                <a:latin typeface="Barlow"/>
                <a:ea typeface="Barlow"/>
                <a:cs typeface="Barlow"/>
                <a:sym typeface="Barlow"/>
              </a:defRPr>
            </a:lvl7pPr>
            <a:lvl8pPr lvl="7" rtl="0" algn="r">
              <a:buNone/>
              <a:defRPr b="1" sz="1100">
                <a:solidFill>
                  <a:schemeClr val="dk1"/>
                </a:solidFill>
                <a:latin typeface="Barlow"/>
                <a:ea typeface="Barlow"/>
                <a:cs typeface="Barlow"/>
                <a:sym typeface="Barlow"/>
              </a:defRPr>
            </a:lvl8pPr>
            <a:lvl9pPr lvl="8" rtl="0" algn="r">
              <a:buNone/>
              <a:defRPr b="1" sz="11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2.png"/><Relationship Id="rId7" Type="http://schemas.openxmlformats.org/officeDocument/2006/relationships/image" Target="../media/image1.jpg"/><Relationship Id="rId8"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12.jpg"/><Relationship Id="rId5" Type="http://schemas.openxmlformats.org/officeDocument/2006/relationships/image" Target="../media/image16.jpg"/><Relationship Id="rId6" Type="http://schemas.openxmlformats.org/officeDocument/2006/relationships/image" Target="../media/image6.jpg"/><Relationship Id="rId7"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www.opensanctions.org/" TargetMode="External"/><Relationship Id="rId4" Type="http://schemas.openxmlformats.org/officeDocument/2006/relationships/hyperlink" Target="https://opencorporates.com/" TargetMode="External"/><Relationship Id="rId9" Type="http://schemas.openxmlformats.org/officeDocument/2006/relationships/hyperlink" Target="https://neo4j.com/" TargetMode="External"/><Relationship Id="rId5" Type="http://schemas.openxmlformats.org/officeDocument/2006/relationships/hyperlink" Target="https://www.opensanctions.org/" TargetMode="External"/><Relationship Id="rId6" Type="http://schemas.openxmlformats.org/officeDocument/2006/relationships/hyperlink" Target="https://www.wikidata.org/wiki/Wikidata:Main_Page" TargetMode="External"/><Relationship Id="rId7" Type="http://schemas.openxmlformats.org/officeDocument/2006/relationships/hyperlink" Target="https://www.fatf-gafi.org/en/publications/Fatfrecommendations/Fatf-recommendations.html" TargetMode="External"/><Relationship Id="rId8" Type="http://schemas.openxmlformats.org/officeDocument/2006/relationships/hyperlink" Target="https://www.gdeltprojec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nvSpPr>
        <p:spPr>
          <a:xfrm>
            <a:off x="1397099" y="2093600"/>
            <a:ext cx="6349800" cy="492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200">
                <a:solidFill>
                  <a:schemeClr val="accent1"/>
                </a:solidFill>
                <a:latin typeface="Barlow"/>
                <a:ea typeface="Barlow"/>
                <a:cs typeface="Barlow"/>
                <a:sym typeface="Barlow"/>
              </a:rPr>
              <a:t>Team </a:t>
            </a:r>
            <a:r>
              <a:rPr b="1" lang="en" sz="3200">
                <a:solidFill>
                  <a:schemeClr val="accent1"/>
                </a:solidFill>
                <a:latin typeface="Barlow"/>
                <a:ea typeface="Barlow"/>
                <a:cs typeface="Barlow"/>
                <a:sym typeface="Barlow"/>
              </a:rPr>
              <a:t>T</a:t>
            </a:r>
            <a:r>
              <a:rPr lang="en" sz="3200">
                <a:solidFill>
                  <a:schemeClr val="accent1"/>
                </a:solidFill>
                <a:latin typeface="Barlow"/>
                <a:ea typeface="Barlow"/>
                <a:cs typeface="Barlow"/>
                <a:sym typeface="Barlow"/>
              </a:rPr>
              <a:t>ech </a:t>
            </a:r>
            <a:r>
              <a:rPr b="1" lang="en" sz="3200">
                <a:solidFill>
                  <a:schemeClr val="accent1"/>
                </a:solidFill>
                <a:latin typeface="Barlow"/>
                <a:ea typeface="Barlow"/>
                <a:cs typeface="Barlow"/>
                <a:sym typeface="Barlow"/>
              </a:rPr>
              <a:t>V</a:t>
            </a:r>
            <a:r>
              <a:rPr lang="en" sz="3200">
                <a:solidFill>
                  <a:schemeClr val="accent1"/>
                </a:solidFill>
                <a:latin typeface="Barlow"/>
                <a:ea typeface="Barlow"/>
                <a:cs typeface="Barlow"/>
                <a:sym typeface="Barlow"/>
              </a:rPr>
              <a:t>i </a:t>
            </a:r>
            <a:r>
              <a:rPr b="1" lang="en" sz="3200">
                <a:solidFill>
                  <a:schemeClr val="accent1"/>
                </a:solidFill>
                <a:latin typeface="Barlow"/>
                <a:ea typeface="Barlow"/>
                <a:cs typeface="Barlow"/>
                <a:sym typeface="Barlow"/>
              </a:rPr>
              <a:t>K</a:t>
            </a:r>
            <a:r>
              <a:rPr lang="en" sz="3200">
                <a:solidFill>
                  <a:schemeClr val="accent1"/>
                </a:solidFill>
                <a:latin typeface="Barlow"/>
                <a:ea typeface="Barlow"/>
                <a:cs typeface="Barlow"/>
                <a:sym typeface="Barlow"/>
              </a:rPr>
              <a:t>ings</a:t>
            </a:r>
            <a:endParaRPr sz="3200">
              <a:solidFill>
                <a:schemeClr val="accent1"/>
              </a:solidFill>
              <a:latin typeface="Barlow"/>
              <a:ea typeface="Barlow"/>
              <a:cs typeface="Barlow"/>
              <a:sym typeface="Barlow"/>
            </a:endParaRPr>
          </a:p>
        </p:txBody>
      </p:sp>
      <p:sp>
        <p:nvSpPr>
          <p:cNvPr id="90" name="Google Shape;90;p13"/>
          <p:cNvSpPr/>
          <p:nvPr/>
        </p:nvSpPr>
        <p:spPr>
          <a:xfrm>
            <a:off x="-754241" y="2818631"/>
            <a:ext cx="1810639" cy="1810639"/>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1" name="Google Shape;91;p13"/>
          <p:cNvSpPr/>
          <p:nvPr/>
        </p:nvSpPr>
        <p:spPr>
          <a:xfrm>
            <a:off x="762000" y="4019550"/>
            <a:ext cx="1106170" cy="276543"/>
          </a:xfrm>
          <a:custGeom>
            <a:rect b="b" l="l" r="r" t="t"/>
            <a:pathLst>
              <a:path extrusionOk="0" h="553085" w="2212339">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2" name="Google Shape;92;p13"/>
          <p:cNvSpPr/>
          <p:nvPr/>
        </p:nvSpPr>
        <p:spPr>
          <a:xfrm>
            <a:off x="7270299" y="250425"/>
            <a:ext cx="1359408" cy="1359404"/>
          </a:xfrm>
          <a:custGeom>
            <a:rect b="b" l="l" r="r" t="t"/>
            <a:pathLst>
              <a:path extrusionOk="0" h="2438393" w="243840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3" name="Google Shape;93;p13"/>
          <p:cNvSpPr txBox="1"/>
          <p:nvPr/>
        </p:nvSpPr>
        <p:spPr>
          <a:xfrm>
            <a:off x="1063200" y="2818625"/>
            <a:ext cx="70176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2400">
                <a:solidFill>
                  <a:schemeClr val="lt1"/>
                </a:solidFill>
                <a:latin typeface="Barlow"/>
                <a:ea typeface="Barlow"/>
                <a:cs typeface="Barlow"/>
                <a:sym typeface="Barlow"/>
              </a:rPr>
              <a:t>AI-Powered Entity Research and Risk Scoring System</a:t>
            </a:r>
            <a:endParaRPr sz="2400">
              <a:solidFill>
                <a:schemeClr val="lt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ctrTitle"/>
          </p:nvPr>
        </p:nvSpPr>
        <p:spPr>
          <a:xfrm>
            <a:off x="514350" y="1838325"/>
            <a:ext cx="3497400" cy="184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Features</a:t>
            </a:r>
            <a:endParaRPr/>
          </a:p>
        </p:txBody>
      </p:sp>
      <p:sp>
        <p:nvSpPr>
          <p:cNvPr id="183" name="Google Shape;183;p22"/>
          <p:cNvSpPr txBox="1"/>
          <p:nvPr/>
        </p:nvSpPr>
        <p:spPr>
          <a:xfrm>
            <a:off x="4887325" y="322100"/>
            <a:ext cx="4158600" cy="46644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Barlow"/>
              <a:buAutoNum type="arabicPeriod"/>
            </a:pPr>
            <a:r>
              <a:rPr lang="en">
                <a:latin typeface="Barlow"/>
                <a:ea typeface="Barlow"/>
                <a:cs typeface="Barlow"/>
                <a:sym typeface="Barlow"/>
              </a:rPr>
              <a:t>Admin Dashboard Panel</a:t>
            </a:r>
            <a:endParaRPr>
              <a:latin typeface="Barlow"/>
              <a:ea typeface="Barlow"/>
              <a:cs typeface="Barlow"/>
              <a:sym typeface="Barlow"/>
            </a:endParaRPr>
          </a:p>
          <a:p>
            <a:pPr indent="-317500" lvl="0" marL="457200" rtl="0" algn="l">
              <a:lnSpc>
                <a:spcPct val="150000"/>
              </a:lnSpc>
              <a:spcBef>
                <a:spcPts val="1000"/>
              </a:spcBef>
              <a:spcAft>
                <a:spcPts val="0"/>
              </a:spcAft>
              <a:buSzPts val="1400"/>
              <a:buFont typeface="Barlow"/>
              <a:buAutoNum type="arabicPeriod"/>
            </a:pPr>
            <a:r>
              <a:rPr lang="en">
                <a:latin typeface="Barlow"/>
                <a:ea typeface="Barlow"/>
                <a:cs typeface="Barlow"/>
                <a:sym typeface="Barlow"/>
              </a:rPr>
              <a:t>Single / Bulk Transaction Uploads</a:t>
            </a:r>
            <a:endParaRPr>
              <a:latin typeface="Barlow"/>
              <a:ea typeface="Barlow"/>
              <a:cs typeface="Barlow"/>
              <a:sym typeface="Barlow"/>
            </a:endParaRPr>
          </a:p>
          <a:p>
            <a:pPr indent="-317500" lvl="0" marL="457200" rtl="0" algn="l">
              <a:lnSpc>
                <a:spcPct val="150000"/>
              </a:lnSpc>
              <a:spcBef>
                <a:spcPts val="1000"/>
              </a:spcBef>
              <a:spcAft>
                <a:spcPts val="0"/>
              </a:spcAft>
              <a:buSzPts val="1400"/>
              <a:buFont typeface="Barlow"/>
              <a:buAutoNum type="arabicPeriod"/>
            </a:pPr>
            <a:r>
              <a:rPr lang="en">
                <a:latin typeface="Barlow"/>
                <a:ea typeface="Barlow"/>
                <a:cs typeface="Barlow"/>
                <a:sym typeface="Barlow"/>
              </a:rPr>
              <a:t>Real-Time Knowledge Base</a:t>
            </a:r>
            <a:endParaRPr>
              <a:latin typeface="Barlow"/>
              <a:ea typeface="Barlow"/>
              <a:cs typeface="Barlow"/>
              <a:sym typeface="Barlow"/>
            </a:endParaRPr>
          </a:p>
          <a:p>
            <a:pPr indent="-317500" lvl="0" marL="457200" rtl="0" algn="l">
              <a:lnSpc>
                <a:spcPct val="150000"/>
              </a:lnSpc>
              <a:spcBef>
                <a:spcPts val="1000"/>
              </a:spcBef>
              <a:spcAft>
                <a:spcPts val="0"/>
              </a:spcAft>
              <a:buSzPts val="1400"/>
              <a:buFont typeface="Barlow"/>
              <a:buAutoNum type="arabicPeriod"/>
            </a:pPr>
            <a:r>
              <a:rPr lang="en">
                <a:latin typeface="Barlow"/>
                <a:ea typeface="Barlow"/>
                <a:cs typeface="Barlow"/>
                <a:sym typeface="Barlow"/>
              </a:rPr>
              <a:t>Detailed Analysis of Transactions with Supporting Evidence</a:t>
            </a:r>
            <a:endParaRPr>
              <a:latin typeface="Barlow"/>
              <a:ea typeface="Barlow"/>
              <a:cs typeface="Barlow"/>
              <a:sym typeface="Barlow"/>
            </a:endParaRPr>
          </a:p>
          <a:p>
            <a:pPr indent="-317500" lvl="0" marL="457200" rtl="0" algn="l">
              <a:lnSpc>
                <a:spcPct val="150000"/>
              </a:lnSpc>
              <a:spcBef>
                <a:spcPts val="1000"/>
              </a:spcBef>
              <a:spcAft>
                <a:spcPts val="0"/>
              </a:spcAft>
              <a:buSzPts val="1400"/>
              <a:buFont typeface="Barlow"/>
              <a:buAutoNum type="arabicPeriod"/>
            </a:pPr>
            <a:r>
              <a:rPr lang="en">
                <a:latin typeface="Barlow"/>
                <a:ea typeface="Barlow"/>
                <a:cs typeface="Barlow"/>
                <a:sym typeface="Barlow"/>
              </a:rPr>
              <a:t>Related Entities with Network Graph</a:t>
            </a:r>
            <a:endParaRPr>
              <a:latin typeface="Barlow"/>
              <a:ea typeface="Barlow"/>
              <a:cs typeface="Barlow"/>
              <a:sym typeface="Barlow"/>
            </a:endParaRPr>
          </a:p>
          <a:p>
            <a:pPr indent="-317500" lvl="0" marL="457200" rtl="0" algn="l">
              <a:lnSpc>
                <a:spcPct val="150000"/>
              </a:lnSpc>
              <a:spcBef>
                <a:spcPts val="1000"/>
              </a:spcBef>
              <a:spcAft>
                <a:spcPts val="0"/>
              </a:spcAft>
              <a:buSzPts val="1400"/>
              <a:buFont typeface="Barlow"/>
              <a:buAutoNum type="arabicPeriod"/>
            </a:pPr>
            <a:r>
              <a:rPr lang="en">
                <a:latin typeface="Barlow"/>
                <a:ea typeface="Barlow"/>
                <a:cs typeface="Barlow"/>
                <a:sym typeface="Barlow"/>
              </a:rPr>
              <a:t>Full Transaction History</a:t>
            </a:r>
            <a:endParaRPr>
              <a:latin typeface="Barlow"/>
              <a:ea typeface="Barlow"/>
              <a:cs typeface="Barlow"/>
              <a:sym typeface="Barlow"/>
            </a:endParaRPr>
          </a:p>
          <a:p>
            <a:pPr indent="-317500" lvl="0" marL="457200" rtl="0" algn="l">
              <a:lnSpc>
                <a:spcPct val="150000"/>
              </a:lnSpc>
              <a:spcBef>
                <a:spcPts val="1000"/>
              </a:spcBef>
              <a:spcAft>
                <a:spcPts val="0"/>
              </a:spcAft>
              <a:buSzPts val="1400"/>
              <a:buFont typeface="Barlow"/>
              <a:buAutoNum type="arabicPeriod"/>
            </a:pPr>
            <a:r>
              <a:rPr lang="en">
                <a:latin typeface="Barlow"/>
                <a:ea typeface="Barlow"/>
                <a:cs typeface="Barlow"/>
                <a:sym typeface="Barlow"/>
              </a:rPr>
              <a:t>Apache Airflow Integration</a:t>
            </a:r>
            <a:endParaRPr>
              <a:latin typeface="Barlow"/>
              <a:ea typeface="Barlow"/>
              <a:cs typeface="Barlow"/>
              <a:sym typeface="Barlow"/>
            </a:endParaRPr>
          </a:p>
          <a:p>
            <a:pPr indent="-317500" lvl="0" marL="457200" rtl="0" algn="l">
              <a:lnSpc>
                <a:spcPct val="150000"/>
              </a:lnSpc>
              <a:spcBef>
                <a:spcPts val="1000"/>
              </a:spcBef>
              <a:spcAft>
                <a:spcPts val="0"/>
              </a:spcAft>
              <a:buSzPts val="1400"/>
              <a:buFont typeface="Barlow"/>
              <a:buAutoNum type="arabicPeriod"/>
            </a:pPr>
            <a:r>
              <a:rPr lang="en">
                <a:latin typeface="Barlow"/>
                <a:ea typeface="Barlow"/>
                <a:cs typeface="Barlow"/>
                <a:sym typeface="Barlow"/>
              </a:rPr>
              <a:t>State-of-the-art Modern UI / UX with Mobile Responsiveness</a:t>
            </a:r>
            <a:endParaRPr>
              <a:latin typeface="Barlow"/>
              <a:ea typeface="Barlow"/>
              <a:cs typeface="Barlow"/>
              <a:sym typeface="Barlow"/>
            </a:endParaRPr>
          </a:p>
          <a:p>
            <a:pPr indent="-317500" lvl="0" marL="457200" rtl="0" algn="l">
              <a:lnSpc>
                <a:spcPct val="150000"/>
              </a:lnSpc>
              <a:spcBef>
                <a:spcPts val="1000"/>
              </a:spcBef>
              <a:spcAft>
                <a:spcPts val="1000"/>
              </a:spcAft>
              <a:buSzPts val="1400"/>
              <a:buFont typeface="Barlow"/>
              <a:buAutoNum type="arabicPeriod"/>
            </a:pPr>
            <a:r>
              <a:rPr lang="en">
                <a:latin typeface="Barlow"/>
                <a:ea typeface="Barlow"/>
                <a:cs typeface="Barlow"/>
                <a:sym typeface="Barlow"/>
              </a:rPr>
              <a:t>BDD (Business Driven Development) Functional Testing</a:t>
            </a:r>
            <a:endParaRPr>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332000" y="82075"/>
            <a:ext cx="6480000" cy="71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Screenshots</a:t>
            </a:r>
            <a:endParaRPr/>
          </a:p>
          <a:p>
            <a:pPr indent="0" lvl="0" marL="0" rtl="0" algn="l">
              <a:spcBef>
                <a:spcPts val="0"/>
              </a:spcBef>
              <a:spcAft>
                <a:spcPts val="0"/>
              </a:spcAft>
              <a:buNone/>
            </a:pPr>
            <a:r>
              <a:t/>
            </a:r>
            <a:endParaRPr/>
          </a:p>
        </p:txBody>
      </p:sp>
      <p:sp>
        <p:nvSpPr>
          <p:cNvPr id="189" name="Google Shape;189;p23"/>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3"/>
          <p:cNvPicPr preferRelativeResize="0"/>
          <p:nvPr/>
        </p:nvPicPr>
        <p:blipFill>
          <a:blip r:embed="rId3">
            <a:alphaModFix/>
          </a:blip>
          <a:stretch>
            <a:fillRect/>
          </a:stretch>
        </p:blipFill>
        <p:spPr>
          <a:xfrm>
            <a:off x="72125" y="609350"/>
            <a:ext cx="8987448" cy="44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4"/>
          <p:cNvPicPr preferRelativeResize="0"/>
          <p:nvPr/>
        </p:nvPicPr>
        <p:blipFill>
          <a:blip r:embed="rId3">
            <a:alphaModFix/>
          </a:blip>
          <a:stretch>
            <a:fillRect/>
          </a:stretch>
        </p:blipFill>
        <p:spPr>
          <a:xfrm>
            <a:off x="220900" y="111519"/>
            <a:ext cx="8702177" cy="49204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5"/>
          <p:cNvPicPr preferRelativeResize="0"/>
          <p:nvPr/>
        </p:nvPicPr>
        <p:blipFill>
          <a:blip r:embed="rId3">
            <a:alphaModFix/>
          </a:blip>
          <a:stretch>
            <a:fillRect/>
          </a:stretch>
        </p:blipFill>
        <p:spPr>
          <a:xfrm>
            <a:off x="85800" y="98100"/>
            <a:ext cx="8973773" cy="4957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26"/>
          <p:cNvPicPr preferRelativeResize="0"/>
          <p:nvPr/>
        </p:nvPicPr>
        <p:blipFill>
          <a:blip r:embed="rId3">
            <a:alphaModFix/>
          </a:blip>
          <a:stretch>
            <a:fillRect/>
          </a:stretch>
        </p:blipFill>
        <p:spPr>
          <a:xfrm>
            <a:off x="152400" y="152400"/>
            <a:ext cx="8866124" cy="4889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27"/>
          <p:cNvGrpSpPr/>
          <p:nvPr/>
        </p:nvGrpSpPr>
        <p:grpSpPr>
          <a:xfrm>
            <a:off x="2430863" y="1602025"/>
            <a:ext cx="1959300" cy="827700"/>
            <a:chOff x="5689775" y="2304600"/>
            <a:chExt cx="1959300" cy="827700"/>
          </a:xfrm>
        </p:grpSpPr>
        <p:sp>
          <p:nvSpPr>
            <p:cNvPr id="214" name="Google Shape;214;p27"/>
            <p:cNvSpPr/>
            <p:nvPr/>
          </p:nvSpPr>
          <p:spPr>
            <a:xfrm>
              <a:off x="5689775" y="2304600"/>
              <a:ext cx="1959300" cy="827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nvSpPr>
          <p:spPr>
            <a:xfrm>
              <a:off x="6542800" y="2518350"/>
              <a:ext cx="9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React JS</a:t>
              </a:r>
              <a:endParaRPr>
                <a:latin typeface="Barlow"/>
                <a:ea typeface="Barlow"/>
                <a:cs typeface="Barlow"/>
                <a:sym typeface="Barlow"/>
              </a:endParaRPr>
            </a:p>
          </p:txBody>
        </p:sp>
        <p:pic>
          <p:nvPicPr>
            <p:cNvPr id="216" name="Google Shape;216;p27"/>
            <p:cNvPicPr preferRelativeResize="0"/>
            <p:nvPr/>
          </p:nvPicPr>
          <p:blipFill>
            <a:blip r:embed="rId3">
              <a:alphaModFix/>
            </a:blip>
            <a:stretch>
              <a:fillRect/>
            </a:stretch>
          </p:blipFill>
          <p:spPr>
            <a:xfrm>
              <a:off x="5836425" y="2435712"/>
              <a:ext cx="650595" cy="565475"/>
            </a:xfrm>
            <a:prstGeom prst="rect">
              <a:avLst/>
            </a:prstGeom>
            <a:noFill/>
            <a:ln>
              <a:noFill/>
            </a:ln>
          </p:spPr>
        </p:pic>
      </p:grpSp>
      <p:grpSp>
        <p:nvGrpSpPr>
          <p:cNvPr id="217" name="Google Shape;217;p27"/>
          <p:cNvGrpSpPr/>
          <p:nvPr/>
        </p:nvGrpSpPr>
        <p:grpSpPr>
          <a:xfrm>
            <a:off x="4753838" y="2698875"/>
            <a:ext cx="1959300" cy="827700"/>
            <a:chOff x="3941875" y="697125"/>
            <a:chExt cx="1959300" cy="827700"/>
          </a:xfrm>
        </p:grpSpPr>
        <p:sp>
          <p:nvSpPr>
            <p:cNvPr id="218" name="Google Shape;218;p27"/>
            <p:cNvSpPr/>
            <p:nvPr/>
          </p:nvSpPr>
          <p:spPr>
            <a:xfrm>
              <a:off x="3941875" y="697125"/>
              <a:ext cx="1959300" cy="827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txBox="1"/>
            <p:nvPr/>
          </p:nvSpPr>
          <p:spPr>
            <a:xfrm>
              <a:off x="4676650" y="910875"/>
              <a:ext cx="11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p:txBody>
        </p:sp>
      </p:grpSp>
      <p:grpSp>
        <p:nvGrpSpPr>
          <p:cNvPr id="220" name="Google Shape;220;p27"/>
          <p:cNvGrpSpPr/>
          <p:nvPr/>
        </p:nvGrpSpPr>
        <p:grpSpPr>
          <a:xfrm>
            <a:off x="2430863" y="2698875"/>
            <a:ext cx="1959300" cy="827700"/>
            <a:chOff x="411700" y="3976500"/>
            <a:chExt cx="1959300" cy="827700"/>
          </a:xfrm>
        </p:grpSpPr>
        <p:sp>
          <p:nvSpPr>
            <p:cNvPr id="221" name="Google Shape;221;p27"/>
            <p:cNvSpPr/>
            <p:nvPr/>
          </p:nvSpPr>
          <p:spPr>
            <a:xfrm>
              <a:off x="411700" y="3976500"/>
              <a:ext cx="1959300" cy="827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7"/>
            <p:cNvPicPr preferRelativeResize="0"/>
            <p:nvPr/>
          </p:nvPicPr>
          <p:blipFill>
            <a:blip r:embed="rId4">
              <a:alphaModFix/>
            </a:blip>
            <a:stretch>
              <a:fillRect/>
            </a:stretch>
          </p:blipFill>
          <p:spPr>
            <a:xfrm>
              <a:off x="521875" y="4107612"/>
              <a:ext cx="565475" cy="565475"/>
            </a:xfrm>
            <a:prstGeom prst="rect">
              <a:avLst/>
            </a:prstGeom>
            <a:noFill/>
            <a:ln>
              <a:noFill/>
            </a:ln>
          </p:spPr>
        </p:pic>
        <p:sp>
          <p:nvSpPr>
            <p:cNvPr id="223" name="Google Shape;223;p27"/>
            <p:cNvSpPr txBox="1"/>
            <p:nvPr/>
          </p:nvSpPr>
          <p:spPr>
            <a:xfrm>
              <a:off x="1146475" y="4190250"/>
              <a:ext cx="10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Mantine UI</a:t>
              </a:r>
              <a:endParaRPr>
                <a:latin typeface="Barlow"/>
                <a:ea typeface="Barlow"/>
                <a:cs typeface="Barlow"/>
                <a:sym typeface="Barlow"/>
              </a:endParaRPr>
            </a:p>
          </p:txBody>
        </p:sp>
      </p:grpSp>
      <p:grpSp>
        <p:nvGrpSpPr>
          <p:cNvPr id="224" name="Google Shape;224;p27"/>
          <p:cNvGrpSpPr/>
          <p:nvPr/>
        </p:nvGrpSpPr>
        <p:grpSpPr>
          <a:xfrm>
            <a:off x="4753838" y="3795725"/>
            <a:ext cx="1959300" cy="827700"/>
            <a:chOff x="2734675" y="3976500"/>
            <a:chExt cx="1959300" cy="827700"/>
          </a:xfrm>
        </p:grpSpPr>
        <p:sp>
          <p:nvSpPr>
            <p:cNvPr id="225" name="Google Shape;225;p27"/>
            <p:cNvSpPr/>
            <p:nvPr/>
          </p:nvSpPr>
          <p:spPr>
            <a:xfrm>
              <a:off x="2734675" y="3976500"/>
              <a:ext cx="1959300" cy="827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txBox="1"/>
            <p:nvPr/>
          </p:nvSpPr>
          <p:spPr>
            <a:xfrm>
              <a:off x="3626463" y="4190250"/>
              <a:ext cx="10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p:txBody>
        </p:sp>
      </p:grpSp>
      <p:grpSp>
        <p:nvGrpSpPr>
          <p:cNvPr id="227" name="Google Shape;227;p27"/>
          <p:cNvGrpSpPr/>
          <p:nvPr/>
        </p:nvGrpSpPr>
        <p:grpSpPr>
          <a:xfrm>
            <a:off x="4753838" y="1602025"/>
            <a:ext cx="1959300" cy="827700"/>
            <a:chOff x="5689775" y="3912075"/>
            <a:chExt cx="1959300" cy="827700"/>
          </a:xfrm>
        </p:grpSpPr>
        <p:sp>
          <p:nvSpPr>
            <p:cNvPr id="228" name="Google Shape;228;p27"/>
            <p:cNvSpPr/>
            <p:nvPr/>
          </p:nvSpPr>
          <p:spPr>
            <a:xfrm>
              <a:off x="5689775" y="3912075"/>
              <a:ext cx="1959300" cy="827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7"/>
            <p:cNvPicPr preferRelativeResize="0"/>
            <p:nvPr/>
          </p:nvPicPr>
          <p:blipFill rotWithShape="1">
            <a:blip r:embed="rId5">
              <a:alphaModFix/>
            </a:blip>
            <a:srcRect b="32212" l="14930" r="6649" t="0"/>
            <a:stretch/>
          </p:blipFill>
          <p:spPr>
            <a:xfrm>
              <a:off x="5904325" y="4061727"/>
              <a:ext cx="714479" cy="528401"/>
            </a:xfrm>
            <a:prstGeom prst="rect">
              <a:avLst/>
            </a:prstGeom>
            <a:noFill/>
            <a:ln>
              <a:noFill/>
            </a:ln>
          </p:spPr>
        </p:pic>
        <p:sp>
          <p:nvSpPr>
            <p:cNvPr id="230" name="Google Shape;230;p27"/>
            <p:cNvSpPr txBox="1"/>
            <p:nvPr/>
          </p:nvSpPr>
          <p:spPr>
            <a:xfrm>
              <a:off x="6669475" y="4125825"/>
              <a:ext cx="8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Docker</a:t>
              </a:r>
              <a:endParaRPr>
                <a:latin typeface="Barlow"/>
                <a:ea typeface="Barlow"/>
                <a:cs typeface="Barlow"/>
                <a:sym typeface="Barlow"/>
              </a:endParaRPr>
            </a:p>
          </p:txBody>
        </p:sp>
      </p:grpSp>
      <p:grpSp>
        <p:nvGrpSpPr>
          <p:cNvPr id="231" name="Google Shape;231;p27"/>
          <p:cNvGrpSpPr/>
          <p:nvPr/>
        </p:nvGrpSpPr>
        <p:grpSpPr>
          <a:xfrm>
            <a:off x="2430864" y="3795725"/>
            <a:ext cx="1959300" cy="827700"/>
            <a:chOff x="2430864" y="2698875"/>
            <a:chExt cx="1959300" cy="827700"/>
          </a:xfrm>
        </p:grpSpPr>
        <p:sp>
          <p:nvSpPr>
            <p:cNvPr id="232" name="Google Shape;232;p27"/>
            <p:cNvSpPr/>
            <p:nvPr/>
          </p:nvSpPr>
          <p:spPr>
            <a:xfrm>
              <a:off x="2430864" y="2698875"/>
              <a:ext cx="1959300" cy="827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nvSpPr>
          <p:spPr>
            <a:xfrm>
              <a:off x="3315855" y="2899950"/>
              <a:ext cx="8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Fast API</a:t>
              </a:r>
              <a:endParaRPr>
                <a:latin typeface="Barlow"/>
                <a:ea typeface="Barlow"/>
                <a:cs typeface="Barlow"/>
                <a:sym typeface="Barlow"/>
              </a:endParaRPr>
            </a:p>
          </p:txBody>
        </p:sp>
      </p:grpSp>
      <p:sp>
        <p:nvSpPr>
          <p:cNvPr id="234" name="Google Shape;234;p27"/>
          <p:cNvSpPr txBox="1"/>
          <p:nvPr>
            <p:ph idx="4294967295" type="title"/>
          </p:nvPr>
        </p:nvSpPr>
        <p:spPr>
          <a:xfrm>
            <a:off x="1963800" y="630925"/>
            <a:ext cx="5216400" cy="4848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sz="3500">
                <a:solidFill>
                  <a:schemeClr val="accent1"/>
                </a:solidFill>
              </a:rPr>
              <a:t>Tech Stack</a:t>
            </a:r>
            <a:endParaRPr sz="3500">
              <a:solidFill>
                <a:schemeClr val="accent1"/>
              </a:solidFill>
            </a:endParaRPr>
          </a:p>
        </p:txBody>
      </p:sp>
      <p:pic>
        <p:nvPicPr>
          <p:cNvPr id="235" name="Google Shape;235;p27" title="AirflowLogo.png"/>
          <p:cNvPicPr preferRelativeResize="0"/>
          <p:nvPr/>
        </p:nvPicPr>
        <p:blipFill>
          <a:blip r:embed="rId6">
            <a:alphaModFix/>
          </a:blip>
          <a:stretch>
            <a:fillRect/>
          </a:stretch>
        </p:blipFill>
        <p:spPr>
          <a:xfrm>
            <a:off x="4956613" y="2812600"/>
            <a:ext cx="1553776" cy="600245"/>
          </a:xfrm>
          <a:prstGeom prst="rect">
            <a:avLst/>
          </a:prstGeom>
          <a:noFill/>
          <a:ln>
            <a:noFill/>
          </a:ln>
        </p:spPr>
      </p:pic>
      <p:pic>
        <p:nvPicPr>
          <p:cNvPr id="236" name="Google Shape;236;p27" title="neo4j3197.jpg"/>
          <p:cNvPicPr preferRelativeResize="0"/>
          <p:nvPr/>
        </p:nvPicPr>
        <p:blipFill>
          <a:blip r:embed="rId7">
            <a:alphaModFix/>
          </a:blip>
          <a:stretch>
            <a:fillRect/>
          </a:stretch>
        </p:blipFill>
        <p:spPr>
          <a:xfrm>
            <a:off x="4956600" y="3967175"/>
            <a:ext cx="645900" cy="484799"/>
          </a:xfrm>
          <a:prstGeom prst="rect">
            <a:avLst/>
          </a:prstGeom>
          <a:noFill/>
          <a:ln>
            <a:noFill/>
          </a:ln>
        </p:spPr>
      </p:pic>
      <p:sp>
        <p:nvSpPr>
          <p:cNvPr id="237" name="Google Shape;237;p27"/>
          <p:cNvSpPr txBox="1"/>
          <p:nvPr/>
        </p:nvSpPr>
        <p:spPr>
          <a:xfrm>
            <a:off x="5602488" y="4009475"/>
            <a:ext cx="8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Neo4j</a:t>
            </a:r>
            <a:endParaRPr>
              <a:latin typeface="Barlow"/>
              <a:ea typeface="Barlow"/>
              <a:cs typeface="Barlow"/>
              <a:sym typeface="Barlow"/>
            </a:endParaRPr>
          </a:p>
        </p:txBody>
      </p:sp>
      <p:pic>
        <p:nvPicPr>
          <p:cNvPr id="238" name="Google Shape;238;p27" title="fastapi-logo-png_seeklogo-499530.png"/>
          <p:cNvPicPr preferRelativeResize="0"/>
          <p:nvPr/>
        </p:nvPicPr>
        <p:blipFill>
          <a:blip r:embed="rId8">
            <a:alphaModFix/>
          </a:blip>
          <a:stretch>
            <a:fillRect/>
          </a:stretch>
        </p:blipFill>
        <p:spPr>
          <a:xfrm>
            <a:off x="2587325" y="3909442"/>
            <a:ext cx="600251" cy="600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516600" y="1443050"/>
            <a:ext cx="47985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Apache Airflow</a:t>
            </a:r>
            <a:endParaRPr/>
          </a:p>
        </p:txBody>
      </p:sp>
      <p:sp>
        <p:nvSpPr>
          <p:cNvPr id="244" name="Google Shape;244;p28"/>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8"/>
          <p:cNvSpPr txBox="1"/>
          <p:nvPr/>
        </p:nvSpPr>
        <p:spPr>
          <a:xfrm>
            <a:off x="516600" y="2410975"/>
            <a:ext cx="4636200" cy="2555100"/>
          </a:xfrm>
          <a:prstGeom prst="rect">
            <a:avLst/>
          </a:prstGeom>
          <a:noFill/>
          <a:ln>
            <a:noFill/>
          </a:ln>
        </p:spPr>
        <p:txBody>
          <a:bodyPr anchorCtr="0" anchor="t" bIns="91425" lIns="0" spcFirstLastPara="1" rIns="91425" wrap="square" tIns="91425">
            <a:spAutoFit/>
          </a:bodyPr>
          <a:lstStyle/>
          <a:p>
            <a:pPr indent="0" lvl="0" marL="0" rtl="0" algn="just">
              <a:spcBef>
                <a:spcPts val="0"/>
              </a:spcBef>
              <a:spcAft>
                <a:spcPts val="0"/>
              </a:spcAft>
              <a:buNone/>
            </a:pPr>
            <a:r>
              <a:rPr lang="en">
                <a:latin typeface="Barlow"/>
                <a:ea typeface="Barlow"/>
                <a:cs typeface="Barlow"/>
                <a:sym typeface="Barlow"/>
              </a:rPr>
              <a:t>To streamline and automate complex workflows, we leverage Apache Airflow, an advanced orchestration tool. Airflow enables scheduling, monitoring, and managing data pipelines efficiently, ensuring seamless execution of tasks across distributed environments. With its dynamic workflow management, businesses can improve reliability, traceability, and scalability of their processes.</a:t>
            </a:r>
            <a:endParaRPr>
              <a:latin typeface="Barlow"/>
              <a:ea typeface="Barlow"/>
              <a:cs typeface="Barlow"/>
              <a:sym typeface="Barlow"/>
            </a:endParaRPr>
          </a:p>
          <a:p>
            <a:pPr indent="0" lvl="0" marL="0" rtl="0" algn="just">
              <a:spcBef>
                <a:spcPts val="0"/>
              </a:spcBef>
              <a:spcAft>
                <a:spcPts val="0"/>
              </a:spcAft>
              <a:buNone/>
            </a:pPr>
            <a:r>
              <a:t/>
            </a:r>
            <a:endParaRPr>
              <a:latin typeface="Barlow"/>
              <a:ea typeface="Barlow"/>
              <a:cs typeface="Barlow"/>
              <a:sym typeface="Barlow"/>
            </a:endParaRPr>
          </a:p>
          <a:p>
            <a:pPr indent="0" lvl="0" marL="0" rtl="0" algn="just">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457200" rtl="0" algn="l">
              <a:spcBef>
                <a:spcPts val="0"/>
              </a:spcBef>
              <a:spcAft>
                <a:spcPts val="0"/>
              </a:spcAft>
              <a:buNone/>
            </a:pPr>
            <a:r>
              <a:t/>
            </a:r>
            <a:endParaRPr>
              <a:latin typeface="Barlow"/>
              <a:ea typeface="Barlow"/>
              <a:cs typeface="Barlow"/>
              <a:sym typeface="Barlow"/>
            </a:endParaRPr>
          </a:p>
        </p:txBody>
      </p:sp>
      <p:pic>
        <p:nvPicPr>
          <p:cNvPr id="246" name="Google Shape;246;p28" title="AirflowLogo.png"/>
          <p:cNvPicPr preferRelativeResize="0"/>
          <p:nvPr/>
        </p:nvPicPr>
        <p:blipFill>
          <a:blip r:embed="rId3">
            <a:alphaModFix/>
          </a:blip>
          <a:stretch>
            <a:fillRect/>
          </a:stretch>
        </p:blipFill>
        <p:spPr>
          <a:xfrm>
            <a:off x="5481250" y="2160950"/>
            <a:ext cx="3443525" cy="13302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565900" y="1075700"/>
            <a:ext cx="1695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Neo4j</a:t>
            </a:r>
            <a:endParaRPr/>
          </a:p>
        </p:txBody>
      </p:sp>
      <p:sp>
        <p:nvSpPr>
          <p:cNvPr id="252" name="Google Shape;252;p29"/>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29"/>
          <p:cNvSpPr txBox="1"/>
          <p:nvPr/>
        </p:nvSpPr>
        <p:spPr>
          <a:xfrm>
            <a:off x="0" y="2048400"/>
            <a:ext cx="5516700" cy="1046700"/>
          </a:xfrm>
          <a:prstGeom prst="rect">
            <a:avLst/>
          </a:prstGeom>
          <a:noFill/>
          <a:ln>
            <a:noFill/>
          </a:ln>
        </p:spPr>
        <p:txBody>
          <a:bodyPr anchorCtr="0" anchor="t" bIns="91425" lIns="0" spcFirstLastPara="1" rIns="91425" wrap="square" tIns="91425">
            <a:spAutoFit/>
          </a:bodyPr>
          <a:lstStyle/>
          <a:p>
            <a:pPr indent="0" lvl="0" marL="457200" marR="0" rtl="0" algn="just">
              <a:lnSpc>
                <a:spcPct val="100000"/>
              </a:lnSpc>
              <a:spcBef>
                <a:spcPts val="0"/>
              </a:spcBef>
              <a:spcAft>
                <a:spcPts val="0"/>
              </a:spcAft>
              <a:buNone/>
            </a:pPr>
            <a:r>
              <a:rPr lang="en">
                <a:latin typeface="Barlow"/>
                <a:ea typeface="Barlow"/>
                <a:cs typeface="Barlow"/>
                <a:sym typeface="Barlow"/>
              </a:rPr>
              <a:t>Neo4j is a powerful graph database designed for handling complex relationships in data. By leveraging a flexible and scalable graph model, Neo4j enables efficient querying, pattern recognition, and deep insights across connected datasets.</a:t>
            </a:r>
            <a:endParaRPr>
              <a:latin typeface="Barlow"/>
              <a:ea typeface="Barlow"/>
              <a:cs typeface="Barlow"/>
              <a:sym typeface="Barlow"/>
            </a:endParaRPr>
          </a:p>
        </p:txBody>
      </p:sp>
      <p:pic>
        <p:nvPicPr>
          <p:cNvPr id="254" name="Google Shape;254;p29" title="neo4j3197.jpg"/>
          <p:cNvPicPr preferRelativeResize="0"/>
          <p:nvPr/>
        </p:nvPicPr>
        <p:blipFill>
          <a:blip r:embed="rId3">
            <a:alphaModFix/>
          </a:blip>
          <a:stretch>
            <a:fillRect/>
          </a:stretch>
        </p:blipFill>
        <p:spPr>
          <a:xfrm>
            <a:off x="6039975" y="1442675"/>
            <a:ext cx="2671801" cy="2005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565900" y="1075700"/>
            <a:ext cx="17907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Gemini</a:t>
            </a:r>
            <a:endParaRPr/>
          </a:p>
        </p:txBody>
      </p:sp>
      <p:sp>
        <p:nvSpPr>
          <p:cNvPr id="260" name="Google Shape;260;p30"/>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0"/>
          <p:cNvSpPr txBox="1"/>
          <p:nvPr/>
        </p:nvSpPr>
        <p:spPr>
          <a:xfrm>
            <a:off x="123100" y="2034975"/>
            <a:ext cx="5328300" cy="1693200"/>
          </a:xfrm>
          <a:prstGeom prst="rect">
            <a:avLst/>
          </a:prstGeom>
          <a:noFill/>
          <a:ln>
            <a:noFill/>
          </a:ln>
        </p:spPr>
        <p:txBody>
          <a:bodyPr anchorCtr="0" anchor="t" bIns="91425" lIns="0" spcFirstLastPara="1" rIns="91425" wrap="square" tIns="91425">
            <a:spAutoFit/>
          </a:bodyPr>
          <a:lstStyle/>
          <a:p>
            <a:pPr indent="0" lvl="0" marL="457200" marR="0" rtl="0" algn="just">
              <a:lnSpc>
                <a:spcPct val="100000"/>
              </a:lnSpc>
              <a:spcBef>
                <a:spcPts val="0"/>
              </a:spcBef>
              <a:spcAft>
                <a:spcPts val="0"/>
              </a:spcAft>
              <a:buNone/>
            </a:pPr>
            <a:r>
              <a:rPr lang="en">
                <a:latin typeface="Barlow"/>
                <a:ea typeface="Barlow"/>
                <a:cs typeface="Barlow"/>
                <a:sym typeface="Barlow"/>
              </a:rPr>
              <a:t>Gemini is a family of large language models (LLMs) developed by Google DeepMind, designed for advanced reasoning, multimodal understanding, and code generation. It supports text, images, audio, and video processing, making it versatile for AI-powered applications. Gemini models are optimized for efficiency, offering various sizes for different use cases, from mobile devices to high-performance AI systems.</a:t>
            </a:r>
            <a:endParaRPr>
              <a:latin typeface="Barlow"/>
              <a:ea typeface="Barlow"/>
              <a:cs typeface="Barlow"/>
              <a:sym typeface="Barlow"/>
            </a:endParaRPr>
          </a:p>
        </p:txBody>
      </p:sp>
      <p:pic>
        <p:nvPicPr>
          <p:cNvPr id="262" name="Google Shape;262;p30" title="Google_Gemini_logo.png"/>
          <p:cNvPicPr preferRelativeResize="0"/>
          <p:nvPr/>
        </p:nvPicPr>
        <p:blipFill>
          <a:blip r:embed="rId3">
            <a:alphaModFix/>
          </a:blip>
          <a:stretch>
            <a:fillRect/>
          </a:stretch>
        </p:blipFill>
        <p:spPr>
          <a:xfrm>
            <a:off x="5648175" y="1966913"/>
            <a:ext cx="3276600" cy="1209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6" name="Shape 266"/>
        <p:cNvGrpSpPr/>
        <p:nvPr/>
      </p:nvGrpSpPr>
      <p:grpSpPr>
        <a:xfrm>
          <a:off x="0" y="0"/>
          <a:ext cx="0" cy="0"/>
          <a:chOff x="0" y="0"/>
          <a:chExt cx="0" cy="0"/>
        </a:xfrm>
      </p:grpSpPr>
      <p:sp>
        <p:nvSpPr>
          <p:cNvPr id="267" name="Google Shape;267;p31"/>
          <p:cNvSpPr txBox="1"/>
          <p:nvPr>
            <p:ph type="title"/>
          </p:nvPr>
        </p:nvSpPr>
        <p:spPr>
          <a:xfrm>
            <a:off x="1204950" y="505650"/>
            <a:ext cx="6734100" cy="5679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Our Team</a:t>
            </a:r>
            <a:endParaRPr sz="3300"/>
          </a:p>
        </p:txBody>
      </p:sp>
      <p:sp>
        <p:nvSpPr>
          <p:cNvPr id="268" name="Google Shape;268;p31"/>
          <p:cNvSpPr/>
          <p:nvPr/>
        </p:nvSpPr>
        <p:spPr>
          <a:xfrm>
            <a:off x="8189160" y="356926"/>
            <a:ext cx="699555" cy="716616"/>
          </a:xfrm>
          <a:custGeom>
            <a:rect b="b" l="l" r="r" t="t"/>
            <a:pathLst>
              <a:path extrusionOk="0" h="2274971" w="2274977">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9" name="Google Shape;269;p31"/>
          <p:cNvSpPr/>
          <p:nvPr/>
        </p:nvSpPr>
        <p:spPr>
          <a:xfrm>
            <a:off x="7774125" y="604092"/>
            <a:ext cx="680294" cy="174222"/>
          </a:xfrm>
          <a:custGeom>
            <a:rect b="b" l="l" r="r" t="t"/>
            <a:pathLst>
              <a:path extrusionOk="0" h="553085" w="2212339">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0" name="Google Shape;270;p31"/>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1" name="Google Shape;271;p31" title="Sailesh image latest.jpg"/>
          <p:cNvPicPr preferRelativeResize="0"/>
          <p:nvPr/>
        </p:nvPicPr>
        <p:blipFill>
          <a:blip r:embed="rId3">
            <a:alphaModFix/>
          </a:blip>
          <a:stretch>
            <a:fillRect/>
          </a:stretch>
        </p:blipFill>
        <p:spPr>
          <a:xfrm>
            <a:off x="1255225" y="1020125"/>
            <a:ext cx="1346652" cy="1731400"/>
          </a:xfrm>
          <a:prstGeom prst="rect">
            <a:avLst/>
          </a:prstGeom>
          <a:noFill/>
          <a:ln>
            <a:noFill/>
          </a:ln>
        </p:spPr>
      </p:pic>
      <p:pic>
        <p:nvPicPr>
          <p:cNvPr id="272" name="Google Shape;272;p31" title="Shri Hari.jpeg"/>
          <p:cNvPicPr preferRelativeResize="0"/>
          <p:nvPr/>
        </p:nvPicPr>
        <p:blipFill rotWithShape="1">
          <a:blip r:embed="rId4">
            <a:alphaModFix/>
          </a:blip>
          <a:srcRect b="0" l="7997" r="7989" t="0"/>
          <a:stretch/>
        </p:blipFill>
        <p:spPr>
          <a:xfrm>
            <a:off x="6542625" y="3071875"/>
            <a:ext cx="1454650" cy="1731402"/>
          </a:xfrm>
          <a:prstGeom prst="rect">
            <a:avLst/>
          </a:prstGeom>
          <a:noFill/>
          <a:ln>
            <a:noFill/>
          </a:ln>
        </p:spPr>
      </p:pic>
      <p:pic>
        <p:nvPicPr>
          <p:cNvPr id="273" name="Google Shape;273;p31"/>
          <p:cNvPicPr preferRelativeResize="0"/>
          <p:nvPr/>
        </p:nvPicPr>
        <p:blipFill>
          <a:blip r:embed="rId5">
            <a:alphaModFix/>
          </a:blip>
          <a:stretch>
            <a:fillRect/>
          </a:stretch>
        </p:blipFill>
        <p:spPr>
          <a:xfrm>
            <a:off x="6559879" y="1073550"/>
            <a:ext cx="1420122" cy="1624549"/>
          </a:xfrm>
          <a:prstGeom prst="rect">
            <a:avLst/>
          </a:prstGeom>
          <a:noFill/>
          <a:ln>
            <a:noFill/>
          </a:ln>
        </p:spPr>
      </p:pic>
      <p:pic>
        <p:nvPicPr>
          <p:cNvPr id="274" name="Google Shape;274;p31"/>
          <p:cNvPicPr preferRelativeResize="0"/>
          <p:nvPr/>
        </p:nvPicPr>
        <p:blipFill rotWithShape="1">
          <a:blip r:embed="rId6">
            <a:alphaModFix/>
          </a:blip>
          <a:srcRect b="20879" l="19365" r="15800" t="0"/>
          <a:stretch/>
        </p:blipFill>
        <p:spPr>
          <a:xfrm>
            <a:off x="3853538" y="2212075"/>
            <a:ext cx="1454650" cy="1775180"/>
          </a:xfrm>
          <a:prstGeom prst="rect">
            <a:avLst/>
          </a:prstGeom>
          <a:noFill/>
          <a:ln>
            <a:noFill/>
          </a:ln>
        </p:spPr>
      </p:pic>
      <p:pic>
        <p:nvPicPr>
          <p:cNvPr id="275" name="Google Shape;275;p31"/>
          <p:cNvPicPr preferRelativeResize="0"/>
          <p:nvPr/>
        </p:nvPicPr>
        <p:blipFill rotWithShape="1">
          <a:blip r:embed="rId7">
            <a:alphaModFix/>
          </a:blip>
          <a:srcRect b="9794" l="0" r="0" t="11976"/>
          <a:stretch/>
        </p:blipFill>
        <p:spPr>
          <a:xfrm>
            <a:off x="1272475" y="3125300"/>
            <a:ext cx="1346650" cy="1624550"/>
          </a:xfrm>
          <a:prstGeom prst="rect">
            <a:avLst/>
          </a:prstGeom>
          <a:noFill/>
          <a:ln>
            <a:noFill/>
          </a:ln>
        </p:spPr>
      </p:pic>
      <p:sp>
        <p:nvSpPr>
          <p:cNvPr id="276" name="Google Shape;276;p31"/>
          <p:cNvSpPr txBox="1"/>
          <p:nvPr/>
        </p:nvSpPr>
        <p:spPr>
          <a:xfrm>
            <a:off x="612000" y="2698100"/>
            <a:ext cx="26676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EB Garamond"/>
                <a:ea typeface="EB Garamond"/>
                <a:cs typeface="EB Garamond"/>
                <a:sym typeface="EB Garamond"/>
              </a:rPr>
              <a:t>Sailesh Swaminathan</a:t>
            </a:r>
            <a:endParaRPr sz="1600">
              <a:solidFill>
                <a:schemeClr val="dk1"/>
              </a:solidFill>
              <a:latin typeface="EB Garamond"/>
              <a:ea typeface="EB Garamond"/>
              <a:cs typeface="EB Garamond"/>
              <a:sym typeface="EB Garamond"/>
            </a:endParaRPr>
          </a:p>
        </p:txBody>
      </p:sp>
      <p:sp>
        <p:nvSpPr>
          <p:cNvPr id="277" name="Google Shape;277;p31"/>
          <p:cNvSpPr txBox="1"/>
          <p:nvPr/>
        </p:nvSpPr>
        <p:spPr>
          <a:xfrm>
            <a:off x="3247075" y="4054300"/>
            <a:ext cx="26676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EB Garamond"/>
                <a:ea typeface="EB Garamond"/>
                <a:cs typeface="EB Garamond"/>
                <a:sym typeface="EB Garamond"/>
              </a:rPr>
              <a:t>Indresh P</a:t>
            </a:r>
            <a:endParaRPr sz="1600">
              <a:solidFill>
                <a:schemeClr val="dk1"/>
              </a:solidFill>
              <a:latin typeface="EB Garamond"/>
              <a:ea typeface="EB Garamond"/>
              <a:cs typeface="EB Garamond"/>
              <a:sym typeface="EB Garamond"/>
            </a:endParaRPr>
          </a:p>
        </p:txBody>
      </p:sp>
      <p:sp>
        <p:nvSpPr>
          <p:cNvPr id="278" name="Google Shape;278;p31"/>
          <p:cNvSpPr txBox="1"/>
          <p:nvPr/>
        </p:nvSpPr>
        <p:spPr>
          <a:xfrm>
            <a:off x="5936150" y="2644675"/>
            <a:ext cx="26676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EB Garamond"/>
                <a:ea typeface="EB Garamond"/>
                <a:cs typeface="EB Garamond"/>
                <a:sym typeface="EB Garamond"/>
              </a:rPr>
              <a:t>Pradeep S</a:t>
            </a:r>
            <a:endParaRPr sz="1600">
              <a:solidFill>
                <a:schemeClr val="dk1"/>
              </a:solidFill>
              <a:latin typeface="EB Garamond"/>
              <a:ea typeface="EB Garamond"/>
              <a:cs typeface="EB Garamond"/>
              <a:sym typeface="EB Garamond"/>
            </a:endParaRPr>
          </a:p>
        </p:txBody>
      </p:sp>
      <p:sp>
        <p:nvSpPr>
          <p:cNvPr id="279" name="Google Shape;279;p31"/>
          <p:cNvSpPr txBox="1"/>
          <p:nvPr/>
        </p:nvSpPr>
        <p:spPr>
          <a:xfrm>
            <a:off x="612000" y="4749850"/>
            <a:ext cx="26676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EB Garamond"/>
                <a:ea typeface="EB Garamond"/>
                <a:cs typeface="EB Garamond"/>
                <a:sym typeface="EB Garamond"/>
              </a:rPr>
              <a:t>Rajakumar S</a:t>
            </a:r>
            <a:endParaRPr sz="1600">
              <a:solidFill>
                <a:schemeClr val="dk1"/>
              </a:solidFill>
              <a:latin typeface="EB Garamond"/>
              <a:ea typeface="EB Garamond"/>
              <a:cs typeface="EB Garamond"/>
              <a:sym typeface="EB Garamond"/>
            </a:endParaRPr>
          </a:p>
        </p:txBody>
      </p:sp>
      <p:sp>
        <p:nvSpPr>
          <p:cNvPr id="280" name="Google Shape;280;p31"/>
          <p:cNvSpPr txBox="1"/>
          <p:nvPr/>
        </p:nvSpPr>
        <p:spPr>
          <a:xfrm>
            <a:off x="5936138" y="4749850"/>
            <a:ext cx="26676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EB Garamond"/>
                <a:ea typeface="EB Garamond"/>
                <a:cs typeface="EB Garamond"/>
                <a:sym typeface="EB Garamond"/>
              </a:rPr>
              <a:t>Shri Hari L</a:t>
            </a:r>
            <a:endParaRPr sz="1600">
              <a:solidFill>
                <a:schemeClr val="dk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4"/>
          <p:cNvSpPr/>
          <p:nvPr/>
        </p:nvSpPr>
        <p:spPr>
          <a:xfrm>
            <a:off x="150" y="4499250"/>
            <a:ext cx="9144000" cy="644100"/>
          </a:xfrm>
          <a:prstGeom prst="rect">
            <a:avLst/>
          </a:prstGeom>
          <a:solidFill>
            <a:srgbClr val="36373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 name="Google Shape;99;p14"/>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Agenda</a:t>
            </a:r>
            <a:endParaRPr/>
          </a:p>
        </p:txBody>
      </p:sp>
      <p:sp>
        <p:nvSpPr>
          <p:cNvPr id="100" name="Google Shape;100;p14"/>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01" name="Google Shape;101;p14"/>
          <p:cNvSpPr txBox="1"/>
          <p:nvPr/>
        </p:nvSpPr>
        <p:spPr>
          <a:xfrm>
            <a:off x="407852" y="2487425"/>
            <a:ext cx="1836900" cy="5910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lang="en" sz="1600">
                <a:solidFill>
                  <a:schemeClr val="dk1"/>
                </a:solidFill>
                <a:latin typeface="Barlow Medium"/>
                <a:ea typeface="Barlow Medium"/>
                <a:cs typeface="Barlow Medium"/>
                <a:sym typeface="Barlow Medium"/>
              </a:rPr>
              <a:t>Introduction &amp;</a:t>
            </a:r>
            <a:endParaRPr sz="1600">
              <a:solidFill>
                <a:schemeClr val="dk1"/>
              </a:solidFill>
              <a:latin typeface="Barlow Medium"/>
              <a:ea typeface="Barlow Medium"/>
              <a:cs typeface="Barlow Medium"/>
              <a:sym typeface="Barlow Medium"/>
            </a:endParaRPr>
          </a:p>
          <a:p>
            <a:pPr indent="0" lvl="0" marL="0" marR="0" rtl="0" algn="ctr">
              <a:lnSpc>
                <a:spcPct val="140012"/>
              </a:lnSpc>
              <a:spcBef>
                <a:spcPts val="0"/>
              </a:spcBef>
              <a:spcAft>
                <a:spcPts val="0"/>
              </a:spcAft>
              <a:buNone/>
            </a:pPr>
            <a:r>
              <a:rPr lang="en" sz="1600">
                <a:solidFill>
                  <a:schemeClr val="dk1"/>
                </a:solidFill>
                <a:latin typeface="Barlow Medium"/>
                <a:ea typeface="Barlow Medium"/>
                <a:cs typeface="Barlow Medium"/>
                <a:sym typeface="Barlow Medium"/>
              </a:rPr>
              <a:t>Architecture</a:t>
            </a:r>
            <a:endParaRPr sz="700">
              <a:solidFill>
                <a:schemeClr val="dk1"/>
              </a:solidFill>
              <a:latin typeface="Barlow"/>
              <a:ea typeface="Barlow"/>
              <a:cs typeface="Barlow"/>
              <a:sym typeface="Barlow"/>
            </a:endParaRPr>
          </a:p>
        </p:txBody>
      </p:sp>
      <p:sp>
        <p:nvSpPr>
          <p:cNvPr id="102" name="Google Shape;102;p14"/>
          <p:cNvSpPr txBox="1"/>
          <p:nvPr/>
        </p:nvSpPr>
        <p:spPr>
          <a:xfrm>
            <a:off x="2844376" y="2487425"/>
            <a:ext cx="1270200" cy="2463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lang="en" sz="1600">
                <a:solidFill>
                  <a:schemeClr val="dk1"/>
                </a:solidFill>
                <a:latin typeface="Barlow Medium"/>
                <a:ea typeface="Barlow Medium"/>
                <a:cs typeface="Barlow Medium"/>
                <a:sym typeface="Barlow Medium"/>
              </a:rPr>
              <a:t>Features</a:t>
            </a:r>
            <a:endParaRPr sz="700">
              <a:solidFill>
                <a:schemeClr val="dk1"/>
              </a:solidFill>
              <a:latin typeface="Barlow"/>
              <a:ea typeface="Barlow"/>
              <a:cs typeface="Barlow"/>
              <a:sym typeface="Barlow"/>
            </a:endParaRPr>
          </a:p>
        </p:txBody>
      </p:sp>
      <p:sp>
        <p:nvSpPr>
          <p:cNvPr id="103" name="Google Shape;103;p14"/>
          <p:cNvSpPr txBox="1"/>
          <p:nvPr/>
        </p:nvSpPr>
        <p:spPr>
          <a:xfrm>
            <a:off x="5169166" y="2487425"/>
            <a:ext cx="1092900" cy="2463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lang="en" sz="1600">
                <a:solidFill>
                  <a:schemeClr val="dk1"/>
                </a:solidFill>
                <a:latin typeface="Barlow Medium"/>
                <a:ea typeface="Barlow Medium"/>
                <a:cs typeface="Barlow Medium"/>
                <a:sym typeface="Barlow Medium"/>
              </a:rPr>
              <a:t>Demo</a:t>
            </a:r>
            <a:endParaRPr sz="700">
              <a:solidFill>
                <a:schemeClr val="dk1"/>
              </a:solidFill>
              <a:latin typeface="Barlow"/>
              <a:ea typeface="Barlow"/>
              <a:cs typeface="Barlow"/>
              <a:sym typeface="Barlow"/>
            </a:endParaRPr>
          </a:p>
        </p:txBody>
      </p:sp>
      <p:sp>
        <p:nvSpPr>
          <p:cNvPr id="104" name="Google Shape;104;p14"/>
          <p:cNvSpPr txBox="1"/>
          <p:nvPr/>
        </p:nvSpPr>
        <p:spPr>
          <a:xfrm>
            <a:off x="7033277" y="2487425"/>
            <a:ext cx="1836900" cy="2463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lang="en" sz="1600">
                <a:solidFill>
                  <a:schemeClr val="dk1"/>
                </a:solidFill>
                <a:latin typeface="Barlow Medium"/>
                <a:ea typeface="Barlow Medium"/>
                <a:cs typeface="Barlow Medium"/>
                <a:sym typeface="Barlow Medium"/>
              </a:rPr>
              <a:t>Acknowledgements</a:t>
            </a:r>
            <a:endParaRPr sz="700">
              <a:solidFill>
                <a:schemeClr val="dk1"/>
              </a:solidFill>
              <a:latin typeface="Barlow"/>
              <a:ea typeface="Barlow"/>
              <a:cs typeface="Barlow"/>
              <a:sym typeface="Barlow"/>
            </a:endParaRPr>
          </a:p>
        </p:txBody>
      </p:sp>
      <p:sp>
        <p:nvSpPr>
          <p:cNvPr id="105" name="Google Shape;105;p14"/>
          <p:cNvSpPr/>
          <p:nvPr/>
        </p:nvSpPr>
        <p:spPr>
          <a:xfrm>
            <a:off x="1223800" y="2038496"/>
            <a:ext cx="204978" cy="204978"/>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6" name="Google Shape;106;p14"/>
          <p:cNvSpPr/>
          <p:nvPr/>
        </p:nvSpPr>
        <p:spPr>
          <a:xfrm>
            <a:off x="3376988" y="2038496"/>
            <a:ext cx="204978" cy="204978"/>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7" name="Google Shape;107;p14"/>
          <p:cNvSpPr/>
          <p:nvPr/>
        </p:nvSpPr>
        <p:spPr>
          <a:xfrm>
            <a:off x="5613113" y="2038496"/>
            <a:ext cx="204978" cy="204978"/>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 name="Google Shape;108;p14"/>
          <p:cNvSpPr/>
          <p:nvPr/>
        </p:nvSpPr>
        <p:spPr>
          <a:xfrm>
            <a:off x="7849238" y="2038496"/>
            <a:ext cx="204978" cy="204978"/>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109" name="Google Shape;109;p14"/>
          <p:cNvCxnSpPr/>
          <p:nvPr/>
        </p:nvCxnSpPr>
        <p:spPr>
          <a:xfrm>
            <a:off x="1508913" y="2142638"/>
            <a:ext cx="1796100" cy="0"/>
          </a:xfrm>
          <a:prstGeom prst="straightConnector1">
            <a:avLst/>
          </a:prstGeom>
          <a:noFill/>
          <a:ln cap="rnd" cmpd="sng" w="9525">
            <a:solidFill>
              <a:srgbClr val="363739">
                <a:alpha val="38820"/>
              </a:srgbClr>
            </a:solidFill>
            <a:prstDash val="solid"/>
            <a:round/>
            <a:headEnd len="sm" w="sm" type="none"/>
            <a:tailEnd len="sm" w="sm" type="none"/>
          </a:ln>
        </p:spPr>
      </p:cxnSp>
      <p:cxnSp>
        <p:nvCxnSpPr>
          <p:cNvPr id="110" name="Google Shape;110;p14"/>
          <p:cNvCxnSpPr/>
          <p:nvPr/>
        </p:nvCxnSpPr>
        <p:spPr>
          <a:xfrm>
            <a:off x="3627825" y="2139350"/>
            <a:ext cx="1936200" cy="0"/>
          </a:xfrm>
          <a:prstGeom prst="straightConnector1">
            <a:avLst/>
          </a:prstGeom>
          <a:noFill/>
          <a:ln cap="rnd" cmpd="sng" w="9525">
            <a:solidFill>
              <a:srgbClr val="363739">
                <a:alpha val="38820"/>
              </a:srgbClr>
            </a:solidFill>
            <a:prstDash val="solid"/>
            <a:round/>
            <a:headEnd len="sm" w="sm" type="none"/>
            <a:tailEnd len="sm" w="sm" type="none"/>
          </a:ln>
        </p:spPr>
      </p:cxnSp>
      <p:cxnSp>
        <p:nvCxnSpPr>
          <p:cNvPr id="111" name="Google Shape;111;p14"/>
          <p:cNvCxnSpPr/>
          <p:nvPr/>
        </p:nvCxnSpPr>
        <p:spPr>
          <a:xfrm>
            <a:off x="5886675" y="2139350"/>
            <a:ext cx="1864200" cy="0"/>
          </a:xfrm>
          <a:prstGeom prst="straightConnector1">
            <a:avLst/>
          </a:prstGeom>
          <a:noFill/>
          <a:ln cap="rnd" cmpd="sng" w="9525">
            <a:solidFill>
              <a:srgbClr val="363739">
                <a:alpha val="38820"/>
              </a:srgbClr>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4" name="Shape 284"/>
        <p:cNvGrpSpPr/>
        <p:nvPr/>
      </p:nvGrpSpPr>
      <p:grpSpPr>
        <a:xfrm>
          <a:off x="0" y="0"/>
          <a:ext cx="0" cy="0"/>
          <a:chOff x="0" y="0"/>
          <a:chExt cx="0" cy="0"/>
        </a:xfrm>
      </p:grpSpPr>
      <p:grpSp>
        <p:nvGrpSpPr>
          <p:cNvPr id="285" name="Google Shape;285;p32"/>
          <p:cNvGrpSpPr/>
          <p:nvPr/>
        </p:nvGrpSpPr>
        <p:grpSpPr>
          <a:xfrm>
            <a:off x="-3447450" y="-40949"/>
            <a:ext cx="5225404" cy="5225404"/>
            <a:chOff x="-1537049" y="-96399"/>
            <a:chExt cx="10450808" cy="10450808"/>
          </a:xfrm>
        </p:grpSpPr>
        <p:sp>
          <p:nvSpPr>
            <p:cNvPr id="286" name="Google Shape;286;p32"/>
            <p:cNvSpPr/>
            <p:nvPr/>
          </p:nvSpPr>
          <p:spPr>
            <a:xfrm>
              <a:off x="-1537049" y="-96399"/>
              <a:ext cx="10450808" cy="10450808"/>
            </a:xfrm>
            <a:custGeom>
              <a:rect b="b" l="l" r="r" t="t"/>
              <a:pathLst>
                <a:path extrusionOk="0" h="10450808" w="10450808">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7" name="Google Shape;287;p32"/>
            <p:cNvSpPr/>
            <p:nvPr/>
          </p:nvSpPr>
          <p:spPr>
            <a:xfrm>
              <a:off x="-1529802" y="9391176"/>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8" name="Google Shape;288;p32"/>
            <p:cNvSpPr/>
            <p:nvPr/>
          </p:nvSpPr>
          <p:spPr>
            <a:xfrm>
              <a:off x="-1529802" y="8442438"/>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9" name="Google Shape;289;p32"/>
            <p:cNvSpPr/>
            <p:nvPr/>
          </p:nvSpPr>
          <p:spPr>
            <a:xfrm>
              <a:off x="-1529802" y="7493603"/>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0" name="Google Shape;290;p32"/>
            <p:cNvSpPr/>
            <p:nvPr/>
          </p:nvSpPr>
          <p:spPr>
            <a:xfrm>
              <a:off x="-1529802" y="6544865"/>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1" name="Google Shape;291;p32"/>
            <p:cNvSpPr/>
            <p:nvPr/>
          </p:nvSpPr>
          <p:spPr>
            <a:xfrm>
              <a:off x="-1529802" y="5596127"/>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2" name="Google Shape;292;p32"/>
            <p:cNvSpPr/>
            <p:nvPr/>
          </p:nvSpPr>
          <p:spPr>
            <a:xfrm>
              <a:off x="-1529802" y="4647388"/>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3" name="Google Shape;293;p32"/>
            <p:cNvSpPr/>
            <p:nvPr/>
          </p:nvSpPr>
          <p:spPr>
            <a:xfrm>
              <a:off x="-1529802" y="3698650"/>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4" name="Google Shape;294;p32"/>
            <p:cNvSpPr/>
            <p:nvPr/>
          </p:nvSpPr>
          <p:spPr>
            <a:xfrm>
              <a:off x="-1529802" y="2749912"/>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5" name="Google Shape;295;p32"/>
            <p:cNvSpPr/>
            <p:nvPr/>
          </p:nvSpPr>
          <p:spPr>
            <a:xfrm>
              <a:off x="-1529802" y="1801077"/>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6" name="Google Shape;296;p32"/>
            <p:cNvSpPr/>
            <p:nvPr/>
          </p:nvSpPr>
          <p:spPr>
            <a:xfrm>
              <a:off x="-1529802" y="852339"/>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7" name="Google Shape;297;p32"/>
            <p:cNvSpPr/>
            <p:nvPr/>
          </p:nvSpPr>
          <p:spPr>
            <a:xfrm>
              <a:off x="7950525"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8" name="Google Shape;298;p32"/>
            <p:cNvSpPr/>
            <p:nvPr/>
          </p:nvSpPr>
          <p:spPr>
            <a:xfrm>
              <a:off x="7001787"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9" name="Google Shape;299;p32"/>
            <p:cNvSpPr/>
            <p:nvPr/>
          </p:nvSpPr>
          <p:spPr>
            <a:xfrm>
              <a:off x="6052952"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0" name="Google Shape;300;p32"/>
            <p:cNvSpPr/>
            <p:nvPr/>
          </p:nvSpPr>
          <p:spPr>
            <a:xfrm>
              <a:off x="5104214"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1" name="Google Shape;301;p32"/>
            <p:cNvSpPr/>
            <p:nvPr/>
          </p:nvSpPr>
          <p:spPr>
            <a:xfrm>
              <a:off x="4155476"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2" name="Google Shape;302;p32"/>
            <p:cNvSpPr/>
            <p:nvPr/>
          </p:nvSpPr>
          <p:spPr>
            <a:xfrm>
              <a:off x="3206737"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3" name="Google Shape;303;p32"/>
            <p:cNvSpPr/>
            <p:nvPr/>
          </p:nvSpPr>
          <p:spPr>
            <a:xfrm>
              <a:off x="2257999"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4" name="Google Shape;304;p32"/>
            <p:cNvSpPr/>
            <p:nvPr/>
          </p:nvSpPr>
          <p:spPr>
            <a:xfrm>
              <a:off x="1309261"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5" name="Google Shape;305;p32"/>
            <p:cNvSpPr/>
            <p:nvPr/>
          </p:nvSpPr>
          <p:spPr>
            <a:xfrm>
              <a:off x="360426"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6" name="Google Shape;306;p32"/>
            <p:cNvSpPr/>
            <p:nvPr/>
          </p:nvSpPr>
          <p:spPr>
            <a:xfrm>
              <a:off x="-588311"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307" name="Google Shape;307;p32"/>
          <p:cNvGrpSpPr/>
          <p:nvPr/>
        </p:nvGrpSpPr>
        <p:grpSpPr>
          <a:xfrm>
            <a:off x="2022225" y="1913392"/>
            <a:ext cx="5099518" cy="1355196"/>
            <a:chOff x="-14" y="285750"/>
            <a:chExt cx="13598714" cy="3613855"/>
          </a:xfrm>
        </p:grpSpPr>
        <p:sp>
          <p:nvSpPr>
            <p:cNvPr id="308" name="Google Shape;308;p32"/>
            <p:cNvSpPr txBox="1"/>
            <p:nvPr/>
          </p:nvSpPr>
          <p:spPr>
            <a:xfrm>
              <a:off x="0" y="285750"/>
              <a:ext cx="13598700" cy="307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7500">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309" name="Google Shape;309;p32"/>
            <p:cNvSpPr txBox="1"/>
            <p:nvPr/>
          </p:nvSpPr>
          <p:spPr>
            <a:xfrm>
              <a:off x="-14" y="3365905"/>
              <a:ext cx="13598700" cy="5337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lang="en" sz="1300">
                  <a:solidFill>
                    <a:schemeClr val="dk1"/>
                  </a:solidFill>
                  <a:latin typeface="Barlow Medium"/>
                  <a:ea typeface="Barlow Medium"/>
                  <a:cs typeface="Barlow Medium"/>
                  <a:sym typeface="Barlow Medium"/>
                </a:rPr>
                <a:t>For making this hackathon one of the best experiences of our life 😊</a:t>
              </a:r>
              <a:endParaRPr sz="400">
                <a:solidFill>
                  <a:schemeClr val="dk1"/>
                </a:solidFill>
                <a:latin typeface="Barlow"/>
                <a:ea typeface="Barlow"/>
                <a:cs typeface="Barlow"/>
                <a:sym typeface="Barlow"/>
              </a:endParaRPr>
            </a:p>
          </p:txBody>
        </p:sp>
      </p:grpSp>
      <p:sp>
        <p:nvSpPr>
          <p:cNvPr id="310" name="Google Shape;310;p32"/>
          <p:cNvSpPr/>
          <p:nvPr/>
        </p:nvSpPr>
        <p:spPr>
          <a:xfrm>
            <a:off x="244527" y="379439"/>
            <a:ext cx="539646" cy="134912"/>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11" name="Google Shape;311;p32"/>
          <p:cNvSpPr/>
          <p:nvPr/>
        </p:nvSpPr>
        <p:spPr>
          <a:xfrm rot="5400000">
            <a:off x="1412630" y="3399051"/>
            <a:ext cx="1219200" cy="1219197"/>
          </a:xfrm>
          <a:custGeom>
            <a:rect b="b" l="l" r="r" t="t"/>
            <a:pathLst>
              <a:path extrusionOk="0" h="2438393" w="243840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12" name="Google Shape;312;p32"/>
          <p:cNvSpPr/>
          <p:nvPr/>
        </p:nvSpPr>
        <p:spPr>
          <a:xfrm>
            <a:off x="7446365" y="514350"/>
            <a:ext cx="1400232" cy="700708"/>
          </a:xfrm>
          <a:custGeom>
            <a:rect b="b" l="l" r="r" t="t"/>
            <a:pathLst>
              <a:path extrusionOk="0" h="1401415" w="2800464">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332000" y="1243000"/>
            <a:ext cx="6480000" cy="71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AI-Powered Entity Research and Risk Scoring System</a:t>
            </a:r>
            <a:endParaRPr/>
          </a:p>
        </p:txBody>
      </p:sp>
      <p:sp>
        <p:nvSpPr>
          <p:cNvPr id="117" name="Google Shape;117;p15"/>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txBox="1"/>
          <p:nvPr/>
        </p:nvSpPr>
        <p:spPr>
          <a:xfrm>
            <a:off x="1509600" y="2563800"/>
            <a:ext cx="6124800" cy="160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Barlow"/>
                <a:ea typeface="Barlow"/>
                <a:cs typeface="Barlow"/>
                <a:sym typeface="Barlow"/>
              </a:rPr>
              <a:t>A Retrieval Augmented Generative (</a:t>
            </a:r>
            <a:r>
              <a:rPr b="1" lang="en" sz="2300">
                <a:latin typeface="Barlow"/>
                <a:ea typeface="Barlow"/>
                <a:cs typeface="Barlow"/>
                <a:sym typeface="Barlow"/>
              </a:rPr>
              <a:t>RAG</a:t>
            </a:r>
            <a:r>
              <a:rPr lang="en" sz="2300">
                <a:latin typeface="Barlow"/>
                <a:ea typeface="Barlow"/>
                <a:cs typeface="Barlow"/>
                <a:sym typeface="Barlow"/>
              </a:rPr>
              <a:t>) AI/ML-driven platform that automates research, verification, and risk scoring of entities from multi-source transaction data</a:t>
            </a:r>
            <a:endParaRPr sz="2300">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16"/>
          <p:cNvSpPr txBox="1"/>
          <p:nvPr>
            <p:ph type="title"/>
          </p:nvPr>
        </p:nvSpPr>
        <p:spPr>
          <a:xfrm>
            <a:off x="3159675" y="634650"/>
            <a:ext cx="5216400" cy="19395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3500"/>
              <a:t>AI-Powered Entity Research &amp; Risk Scoring</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p:txBody>
      </p:sp>
      <p:sp>
        <p:nvSpPr>
          <p:cNvPr id="124" name="Google Shape;124;p16"/>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16"/>
          <p:cNvSpPr txBox="1"/>
          <p:nvPr>
            <p:ph idx="1" type="subTitle"/>
          </p:nvPr>
        </p:nvSpPr>
        <p:spPr>
          <a:xfrm>
            <a:off x="3220450" y="1759650"/>
            <a:ext cx="5216400" cy="20481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sz="1400"/>
              <a:t>The main objective of this project is to develop a sophisticated AI/ML-powered system that automates entity research, verification, and risk scoring. By leveraging Generative AI, multi-source transaction data analysis, and automated workflows, we aim to enhance accuracy, reduce manual effort, and provide a robust risk evaluation framework. This solution will empower analysts with intelligent insights for informed decision-making.</a:t>
            </a:r>
            <a:endParaRPr sz="1400"/>
          </a:p>
          <a:p>
            <a:pPr indent="0" lvl="0" marL="0" rtl="0" algn="l">
              <a:spcBef>
                <a:spcPts val="1200"/>
              </a:spcBef>
              <a:spcAft>
                <a:spcPts val="800"/>
              </a:spcAft>
              <a:buNone/>
            </a:pPr>
            <a:r>
              <a:t/>
            </a:r>
            <a:endParaRPr sz="1400"/>
          </a:p>
        </p:txBody>
      </p:sp>
      <p:grpSp>
        <p:nvGrpSpPr>
          <p:cNvPr id="126" name="Google Shape;126;p16"/>
          <p:cNvGrpSpPr/>
          <p:nvPr/>
        </p:nvGrpSpPr>
        <p:grpSpPr>
          <a:xfrm>
            <a:off x="513142" y="-90359"/>
            <a:ext cx="1908216" cy="5225404"/>
            <a:chOff x="1026284" y="-180719"/>
            <a:chExt cx="3816432" cy="10450808"/>
          </a:xfrm>
        </p:grpSpPr>
        <p:sp>
          <p:nvSpPr>
            <p:cNvPr id="127" name="Google Shape;127;p16"/>
            <p:cNvSpPr/>
            <p:nvPr/>
          </p:nvSpPr>
          <p:spPr>
            <a:xfrm>
              <a:off x="1026284" y="-180719"/>
              <a:ext cx="3814476" cy="10450808"/>
            </a:xfrm>
            <a:custGeom>
              <a:rect b="b" l="l" r="r" t="t"/>
              <a:pathLst>
                <a:path extrusionOk="0" h="10450808" w="10450619">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8" name="Google Shape;128;p16"/>
            <p:cNvSpPr/>
            <p:nvPr/>
          </p:nvSpPr>
          <p:spPr>
            <a:xfrm>
              <a:off x="1033531" y="9306856"/>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9" name="Google Shape;129;p16"/>
            <p:cNvSpPr/>
            <p:nvPr/>
          </p:nvSpPr>
          <p:spPr>
            <a:xfrm>
              <a:off x="1033531" y="8358118"/>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0" name="Google Shape;130;p16"/>
            <p:cNvSpPr/>
            <p:nvPr/>
          </p:nvSpPr>
          <p:spPr>
            <a:xfrm>
              <a:off x="1033531" y="7409283"/>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1" name="Google Shape;131;p16"/>
            <p:cNvSpPr/>
            <p:nvPr/>
          </p:nvSpPr>
          <p:spPr>
            <a:xfrm>
              <a:off x="1033531" y="6460545"/>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2" name="Google Shape;132;p16"/>
            <p:cNvSpPr/>
            <p:nvPr/>
          </p:nvSpPr>
          <p:spPr>
            <a:xfrm>
              <a:off x="1033531" y="5511807"/>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3" name="Google Shape;133;p16"/>
            <p:cNvSpPr/>
            <p:nvPr/>
          </p:nvSpPr>
          <p:spPr>
            <a:xfrm>
              <a:off x="1033531" y="4563068"/>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4" name="Google Shape;134;p16"/>
            <p:cNvSpPr/>
            <p:nvPr/>
          </p:nvSpPr>
          <p:spPr>
            <a:xfrm>
              <a:off x="1033531" y="3614330"/>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5" name="Google Shape;135;p16"/>
            <p:cNvSpPr/>
            <p:nvPr/>
          </p:nvSpPr>
          <p:spPr>
            <a:xfrm>
              <a:off x="1033531" y="2665592"/>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6" name="Google Shape;136;p16"/>
            <p:cNvSpPr/>
            <p:nvPr/>
          </p:nvSpPr>
          <p:spPr>
            <a:xfrm>
              <a:off x="1033531" y="1716757"/>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7" name="Google Shape;137;p16"/>
            <p:cNvSpPr/>
            <p:nvPr/>
          </p:nvSpPr>
          <p:spPr>
            <a:xfrm>
              <a:off x="1033531" y="768019"/>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8" name="Google Shape;138;p16"/>
            <p:cNvSpPr/>
            <p:nvPr/>
          </p:nvSpPr>
          <p:spPr>
            <a:xfrm>
              <a:off x="4821265"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9" name="Google Shape;139;p16"/>
            <p:cNvSpPr/>
            <p:nvPr/>
          </p:nvSpPr>
          <p:spPr>
            <a:xfrm>
              <a:off x="3872543"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0" name="Google Shape;140;p16"/>
            <p:cNvSpPr/>
            <p:nvPr/>
          </p:nvSpPr>
          <p:spPr>
            <a:xfrm>
              <a:off x="2923726"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1" name="Google Shape;141;p16"/>
            <p:cNvSpPr/>
            <p:nvPr/>
          </p:nvSpPr>
          <p:spPr>
            <a:xfrm>
              <a:off x="1975005"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sp>
        <p:nvSpPr>
          <p:cNvPr id="142" name="Google Shape;142;p16"/>
          <p:cNvSpPr/>
          <p:nvPr/>
        </p:nvSpPr>
        <p:spPr>
          <a:xfrm>
            <a:off x="1563185" y="3363592"/>
            <a:ext cx="1268700" cy="1180500"/>
          </a:xfrm>
          <a:prstGeom prst="rect">
            <a:avLst/>
          </a:prstGeom>
          <a:solidFill>
            <a:srgbClr val="F5BA3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3" name="Google Shape;143;p16"/>
          <p:cNvSpPr/>
          <p:nvPr/>
        </p:nvSpPr>
        <p:spPr>
          <a:xfrm>
            <a:off x="369100" y="1294000"/>
            <a:ext cx="1280160" cy="1280156"/>
          </a:xfrm>
          <a:custGeom>
            <a:rect b="b" l="l" r="r" t="t"/>
            <a:pathLst>
              <a:path extrusionOk="0" h="2438393" w="243840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ctrTitle"/>
          </p:nvPr>
        </p:nvSpPr>
        <p:spPr>
          <a:xfrm>
            <a:off x="350175" y="1703500"/>
            <a:ext cx="4154100" cy="18471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sz="2900">
                <a:solidFill>
                  <a:srgbClr val="212529"/>
                </a:solidFill>
              </a:rPr>
              <a:t>What Happens After Transaction Submission?</a:t>
            </a:r>
            <a:endParaRPr/>
          </a:p>
        </p:txBody>
      </p:sp>
      <p:sp>
        <p:nvSpPr>
          <p:cNvPr id="149" name="Google Shape;149;p17"/>
          <p:cNvSpPr txBox="1"/>
          <p:nvPr/>
        </p:nvSpPr>
        <p:spPr>
          <a:xfrm>
            <a:off x="5010425" y="417850"/>
            <a:ext cx="3869400" cy="44184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t/>
            </a:r>
            <a:endParaRPr>
              <a:latin typeface="Barlow"/>
              <a:ea typeface="Barlow"/>
              <a:cs typeface="Barlow"/>
              <a:sym typeface="Barlow"/>
            </a:endParaRPr>
          </a:p>
          <a:p>
            <a:pPr indent="0" lvl="0" marL="0" rtl="0" algn="l">
              <a:lnSpc>
                <a:spcPct val="115000"/>
              </a:lnSpc>
              <a:spcBef>
                <a:spcPts val="1000"/>
              </a:spcBef>
              <a:spcAft>
                <a:spcPts val="0"/>
              </a:spcAft>
              <a:buNone/>
            </a:pPr>
            <a:r>
              <a:rPr lang="en" sz="1200">
                <a:solidFill>
                  <a:srgbClr val="212529"/>
                </a:solidFill>
                <a:latin typeface="Barlow"/>
                <a:ea typeface="Barlow"/>
                <a:cs typeface="Barlow"/>
                <a:sym typeface="Barlow"/>
              </a:rPr>
              <a:t>Our AML system will perform these steps automatically</a:t>
            </a:r>
            <a:endParaRPr sz="1200">
              <a:solidFill>
                <a:srgbClr val="212529"/>
              </a:solidFill>
              <a:latin typeface="Barlow"/>
              <a:ea typeface="Barlow"/>
              <a:cs typeface="Barlow"/>
              <a:sym typeface="Barlow"/>
            </a:endParaRPr>
          </a:p>
          <a:p>
            <a:pPr indent="0" lvl="0" marL="0" rtl="0" algn="l">
              <a:lnSpc>
                <a:spcPct val="115000"/>
              </a:lnSpc>
              <a:spcBef>
                <a:spcPts val="0"/>
              </a:spcBef>
              <a:spcAft>
                <a:spcPts val="0"/>
              </a:spcAft>
              <a:buNone/>
            </a:pPr>
            <a:r>
              <a:t/>
            </a:r>
            <a:endParaRPr sz="1200">
              <a:solidFill>
                <a:srgbClr val="212529"/>
              </a:solidFill>
              <a:latin typeface="Barlow"/>
              <a:ea typeface="Barlow"/>
              <a:cs typeface="Barlow"/>
              <a:sym typeface="Barlow"/>
            </a:endParaRPr>
          </a:p>
          <a:p>
            <a:pPr indent="-304800" lvl="0" marL="457200" rtl="0" algn="l">
              <a:lnSpc>
                <a:spcPct val="115000"/>
              </a:lnSpc>
              <a:spcBef>
                <a:spcPts val="0"/>
              </a:spcBef>
              <a:spcAft>
                <a:spcPts val="0"/>
              </a:spcAft>
              <a:buClr>
                <a:srgbClr val="212529"/>
              </a:buClr>
              <a:buSzPts val="1200"/>
              <a:buFont typeface="Barlow"/>
              <a:buChar char="●"/>
            </a:pPr>
            <a:r>
              <a:rPr b="1" lang="en" sz="1200">
                <a:solidFill>
                  <a:srgbClr val="212529"/>
                </a:solidFill>
                <a:latin typeface="Barlow"/>
                <a:ea typeface="Barlow"/>
                <a:cs typeface="Barlow"/>
                <a:sym typeface="Barlow"/>
              </a:rPr>
              <a:t>Entity Extraction</a:t>
            </a:r>
            <a:endParaRPr b="1" sz="1200">
              <a:solidFill>
                <a:srgbClr val="212529"/>
              </a:solidFill>
              <a:latin typeface="Barlow"/>
              <a:ea typeface="Barlow"/>
              <a:cs typeface="Barlow"/>
              <a:sym typeface="Barlow"/>
            </a:endParaRPr>
          </a:p>
          <a:p>
            <a:pPr indent="0" lvl="0" marL="457200" rtl="0" algn="l">
              <a:lnSpc>
                <a:spcPct val="115000"/>
              </a:lnSpc>
              <a:spcBef>
                <a:spcPts val="0"/>
              </a:spcBef>
              <a:spcAft>
                <a:spcPts val="0"/>
              </a:spcAft>
              <a:buNone/>
            </a:pPr>
            <a:r>
              <a:rPr lang="en" sz="1200">
                <a:solidFill>
                  <a:srgbClr val="212529"/>
                </a:solidFill>
                <a:latin typeface="Barlow"/>
                <a:ea typeface="Barlow"/>
                <a:cs typeface="Barlow"/>
                <a:sym typeface="Barlow"/>
              </a:rPr>
              <a:t>The system identifies organizations, individuals, and jurisdictions from your transaction.</a:t>
            </a:r>
            <a:endParaRPr sz="1200">
              <a:solidFill>
                <a:srgbClr val="212529"/>
              </a:solidFill>
              <a:latin typeface="Barlow"/>
              <a:ea typeface="Barlow"/>
              <a:cs typeface="Barlow"/>
              <a:sym typeface="Barlow"/>
            </a:endParaRPr>
          </a:p>
          <a:p>
            <a:pPr indent="-304800" lvl="0" marL="457200" rtl="0" algn="l">
              <a:lnSpc>
                <a:spcPct val="115000"/>
              </a:lnSpc>
              <a:spcBef>
                <a:spcPts val="0"/>
              </a:spcBef>
              <a:spcAft>
                <a:spcPts val="0"/>
              </a:spcAft>
              <a:buClr>
                <a:srgbClr val="212529"/>
              </a:buClr>
              <a:buSzPts val="1200"/>
              <a:buFont typeface="Barlow"/>
              <a:buChar char="●"/>
            </a:pPr>
            <a:r>
              <a:rPr b="1" lang="en" sz="1200">
                <a:solidFill>
                  <a:srgbClr val="212529"/>
                </a:solidFill>
                <a:latin typeface="Barlow"/>
                <a:ea typeface="Barlow"/>
                <a:cs typeface="Barlow"/>
                <a:sym typeface="Barlow"/>
              </a:rPr>
              <a:t>Sanctions Screening</a:t>
            </a:r>
            <a:endParaRPr b="1" sz="1200">
              <a:solidFill>
                <a:srgbClr val="212529"/>
              </a:solidFill>
              <a:latin typeface="Barlow"/>
              <a:ea typeface="Barlow"/>
              <a:cs typeface="Barlow"/>
              <a:sym typeface="Barlow"/>
            </a:endParaRPr>
          </a:p>
          <a:p>
            <a:pPr indent="0" lvl="0" marL="457200" rtl="0" algn="l">
              <a:lnSpc>
                <a:spcPct val="115000"/>
              </a:lnSpc>
              <a:spcBef>
                <a:spcPts val="0"/>
              </a:spcBef>
              <a:spcAft>
                <a:spcPts val="0"/>
              </a:spcAft>
              <a:buNone/>
            </a:pPr>
            <a:r>
              <a:rPr lang="en" sz="1200">
                <a:solidFill>
                  <a:srgbClr val="212529"/>
                </a:solidFill>
                <a:latin typeface="Barlow"/>
                <a:ea typeface="Barlow"/>
                <a:cs typeface="Barlow"/>
                <a:sym typeface="Barlow"/>
              </a:rPr>
              <a:t>All entities are checked against global sanctions lists and PEP databases.</a:t>
            </a:r>
            <a:endParaRPr sz="1200">
              <a:solidFill>
                <a:srgbClr val="212529"/>
              </a:solidFill>
              <a:latin typeface="Barlow"/>
              <a:ea typeface="Barlow"/>
              <a:cs typeface="Barlow"/>
              <a:sym typeface="Barlow"/>
            </a:endParaRPr>
          </a:p>
          <a:p>
            <a:pPr indent="-304800" lvl="0" marL="457200" rtl="0" algn="l">
              <a:lnSpc>
                <a:spcPct val="115000"/>
              </a:lnSpc>
              <a:spcBef>
                <a:spcPts val="0"/>
              </a:spcBef>
              <a:spcAft>
                <a:spcPts val="0"/>
              </a:spcAft>
              <a:buClr>
                <a:srgbClr val="212529"/>
              </a:buClr>
              <a:buSzPts val="1200"/>
              <a:buFont typeface="Barlow"/>
              <a:buChar char="●"/>
            </a:pPr>
            <a:r>
              <a:rPr b="1" lang="en" sz="1200">
                <a:solidFill>
                  <a:srgbClr val="212529"/>
                </a:solidFill>
                <a:latin typeface="Barlow"/>
                <a:ea typeface="Barlow"/>
                <a:cs typeface="Barlow"/>
                <a:sym typeface="Barlow"/>
              </a:rPr>
              <a:t>Entity Verification</a:t>
            </a:r>
            <a:endParaRPr b="1" sz="1200">
              <a:solidFill>
                <a:srgbClr val="212529"/>
              </a:solidFill>
              <a:latin typeface="Barlow"/>
              <a:ea typeface="Barlow"/>
              <a:cs typeface="Barlow"/>
              <a:sym typeface="Barlow"/>
            </a:endParaRPr>
          </a:p>
          <a:p>
            <a:pPr indent="0" lvl="0" marL="457200" rtl="0" algn="l">
              <a:lnSpc>
                <a:spcPct val="115000"/>
              </a:lnSpc>
              <a:spcBef>
                <a:spcPts val="0"/>
              </a:spcBef>
              <a:spcAft>
                <a:spcPts val="0"/>
              </a:spcAft>
              <a:buNone/>
            </a:pPr>
            <a:r>
              <a:rPr lang="en" sz="1200">
                <a:solidFill>
                  <a:srgbClr val="212529"/>
                </a:solidFill>
                <a:latin typeface="Barlow"/>
                <a:ea typeface="Barlow"/>
                <a:cs typeface="Barlow"/>
                <a:sym typeface="Barlow"/>
              </a:rPr>
              <a:t>Organizations are verified through corporate registries and global databases.</a:t>
            </a:r>
            <a:endParaRPr sz="1200">
              <a:solidFill>
                <a:srgbClr val="212529"/>
              </a:solidFill>
              <a:latin typeface="Barlow"/>
              <a:ea typeface="Barlow"/>
              <a:cs typeface="Barlow"/>
              <a:sym typeface="Barlow"/>
            </a:endParaRPr>
          </a:p>
          <a:p>
            <a:pPr indent="-304800" lvl="0" marL="457200" rtl="0" algn="l">
              <a:lnSpc>
                <a:spcPct val="115000"/>
              </a:lnSpc>
              <a:spcBef>
                <a:spcPts val="0"/>
              </a:spcBef>
              <a:spcAft>
                <a:spcPts val="0"/>
              </a:spcAft>
              <a:buClr>
                <a:srgbClr val="212529"/>
              </a:buClr>
              <a:buSzPts val="1200"/>
              <a:buFont typeface="Barlow"/>
              <a:buChar char="●"/>
            </a:pPr>
            <a:r>
              <a:rPr b="1" lang="en" sz="1200">
                <a:solidFill>
                  <a:srgbClr val="212529"/>
                </a:solidFill>
                <a:latin typeface="Barlow"/>
                <a:ea typeface="Barlow"/>
                <a:cs typeface="Barlow"/>
                <a:sym typeface="Barlow"/>
              </a:rPr>
              <a:t>Risk Assessment</a:t>
            </a:r>
            <a:endParaRPr b="1" sz="1200">
              <a:solidFill>
                <a:srgbClr val="212529"/>
              </a:solidFill>
              <a:latin typeface="Barlow"/>
              <a:ea typeface="Barlow"/>
              <a:cs typeface="Barlow"/>
              <a:sym typeface="Barlow"/>
            </a:endParaRPr>
          </a:p>
          <a:p>
            <a:pPr indent="0" lvl="0" marL="457200" rtl="0" algn="l">
              <a:lnSpc>
                <a:spcPct val="115000"/>
              </a:lnSpc>
              <a:spcBef>
                <a:spcPts val="0"/>
              </a:spcBef>
              <a:spcAft>
                <a:spcPts val="0"/>
              </a:spcAft>
              <a:buNone/>
            </a:pPr>
            <a:r>
              <a:rPr lang="en" sz="1200">
                <a:solidFill>
                  <a:srgbClr val="212529"/>
                </a:solidFill>
                <a:latin typeface="Barlow"/>
                <a:ea typeface="Barlow"/>
                <a:cs typeface="Barlow"/>
                <a:sym typeface="Barlow"/>
              </a:rPr>
              <a:t>A comprehensive risk score is calculated based on all findings and evidence.</a:t>
            </a:r>
            <a:endParaRPr sz="1200">
              <a:solidFill>
                <a:srgbClr val="212529"/>
              </a:solidFill>
              <a:latin typeface="Barlow"/>
              <a:ea typeface="Barlow"/>
              <a:cs typeface="Barlow"/>
              <a:sym typeface="Barlow"/>
            </a:endParaRPr>
          </a:p>
          <a:p>
            <a:pPr indent="-304800" lvl="0" marL="457200" rtl="0" algn="l">
              <a:lnSpc>
                <a:spcPct val="115000"/>
              </a:lnSpc>
              <a:spcBef>
                <a:spcPts val="0"/>
              </a:spcBef>
              <a:spcAft>
                <a:spcPts val="0"/>
              </a:spcAft>
              <a:buClr>
                <a:srgbClr val="212529"/>
              </a:buClr>
              <a:buSzPts val="1200"/>
              <a:buFont typeface="Barlow"/>
              <a:buChar char="●"/>
            </a:pPr>
            <a:r>
              <a:rPr b="1" lang="en" sz="1200">
                <a:solidFill>
                  <a:srgbClr val="212529"/>
                </a:solidFill>
                <a:latin typeface="Barlow"/>
                <a:ea typeface="Barlow"/>
                <a:cs typeface="Barlow"/>
                <a:sym typeface="Barlow"/>
              </a:rPr>
              <a:t>Report Generation</a:t>
            </a:r>
            <a:endParaRPr b="1" sz="1200">
              <a:solidFill>
                <a:srgbClr val="212529"/>
              </a:solidFill>
              <a:latin typeface="Barlow"/>
              <a:ea typeface="Barlow"/>
              <a:cs typeface="Barlow"/>
              <a:sym typeface="Barlow"/>
            </a:endParaRPr>
          </a:p>
          <a:p>
            <a:pPr indent="0" lvl="0" marL="457200" rtl="0" algn="l">
              <a:lnSpc>
                <a:spcPct val="115000"/>
              </a:lnSpc>
              <a:spcBef>
                <a:spcPts val="0"/>
              </a:spcBef>
              <a:spcAft>
                <a:spcPts val="0"/>
              </a:spcAft>
              <a:buNone/>
            </a:pPr>
            <a:r>
              <a:rPr lang="en" sz="1200">
                <a:solidFill>
                  <a:srgbClr val="212529"/>
                </a:solidFill>
                <a:latin typeface="Barlow"/>
                <a:ea typeface="Barlow"/>
                <a:cs typeface="Barlow"/>
                <a:sym typeface="Barlow"/>
              </a:rPr>
              <a:t>A detailed risk report is generated with supporting evidence and recommendations.</a:t>
            </a:r>
            <a:endParaRPr sz="1200">
              <a:solidFill>
                <a:srgbClr val="212529"/>
              </a:solidFill>
              <a:latin typeface="Barlow"/>
              <a:ea typeface="Barlow"/>
              <a:cs typeface="Barlow"/>
              <a:sym typeface="Barlow"/>
            </a:endParaRPr>
          </a:p>
          <a:p>
            <a:pPr indent="0" lvl="0" marL="457200" rtl="0" algn="l">
              <a:lnSpc>
                <a:spcPct val="150000"/>
              </a:lnSpc>
              <a:spcBef>
                <a:spcPts val="0"/>
              </a:spcBef>
              <a:spcAft>
                <a:spcPts val="1000"/>
              </a:spcAft>
              <a:buNone/>
            </a:pPr>
            <a:r>
              <a:t/>
            </a:r>
            <a:endParaRPr>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207150" y="145000"/>
            <a:ext cx="4370700" cy="6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t>Risk Parameters Considered:</a:t>
            </a:r>
            <a:endParaRPr sz="2200"/>
          </a:p>
        </p:txBody>
      </p:sp>
      <p:sp>
        <p:nvSpPr>
          <p:cNvPr id="155" name="Google Shape;155;p18"/>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6" name="Google Shape;156;p18"/>
          <p:cNvGraphicFramePr/>
          <p:nvPr/>
        </p:nvGraphicFramePr>
        <p:xfrm>
          <a:off x="207150" y="576500"/>
          <a:ext cx="3000000" cy="3000000"/>
        </p:xfrm>
        <a:graphic>
          <a:graphicData uri="http://schemas.openxmlformats.org/drawingml/2006/table">
            <a:tbl>
              <a:tblPr>
                <a:noFill/>
                <a:tableStyleId>{92AE1C70-D6F9-4834-8BB4-0BC8497744E4}</a:tableStyleId>
              </a:tblPr>
              <a:tblGrid>
                <a:gridCol w="1497925"/>
                <a:gridCol w="1918925"/>
                <a:gridCol w="3796000"/>
                <a:gridCol w="1573200"/>
              </a:tblGrid>
              <a:tr h="2751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Category</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Factor Checked</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Why It Matters</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Source</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02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Sanctions</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OFAC/UN/EU Sanctions List Match</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Sanctioned entities are legally restricted and pose high ML/TF risk.</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u="sng">
                          <a:solidFill>
                            <a:srgbClr val="1155CC"/>
                          </a:solidFill>
                          <a:latin typeface="Barlow"/>
                          <a:ea typeface="Barlow"/>
                          <a:cs typeface="Barlow"/>
                          <a:sym typeface="Barlow"/>
                          <a:hlinkClick r:id="rId3">
                            <a:extLst>
                              <a:ext uri="{A12FA001-AC4F-418D-AE19-62706E023703}">
                                <ahyp:hlinkClr val="tx"/>
                              </a:ext>
                            </a:extLst>
                          </a:hlinkClick>
                        </a:rPr>
                        <a:t>OPENSACTIONS API</a:t>
                      </a:r>
                      <a:endParaRPr sz="1000" u="sng">
                        <a:solidFill>
                          <a:srgbClr val="1155CC"/>
                        </a:solidFill>
                        <a:latin typeface="Barlow"/>
                        <a:ea typeface="Barlow"/>
                        <a:cs typeface="Barlow"/>
                        <a:sym typeface="Barlow"/>
                      </a:endParaRPr>
                    </a:p>
                  </a:txBody>
                  <a:tcPr marT="19050" marB="19050" marR="91425" marL="9142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02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Shell / Blacklisted Entities</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Blacklist Association &amp; Shell Company Indicators</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Shell companies in blacklisted jurisdictions often facilitate ML/TF.</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u="sng">
                          <a:solidFill>
                            <a:srgbClr val="1155CC"/>
                          </a:solidFill>
                          <a:latin typeface="Barlow"/>
                          <a:ea typeface="Barlow"/>
                          <a:cs typeface="Barlow"/>
                          <a:sym typeface="Barlow"/>
                          <a:hlinkClick r:id="rId4">
                            <a:extLst>
                              <a:ext uri="{A12FA001-AC4F-418D-AE19-62706E023703}">
                                <ahyp:hlinkClr val="tx"/>
                              </a:ext>
                            </a:extLst>
                          </a:hlinkClick>
                        </a:rPr>
                        <a:t>OPENCORPORATES</a:t>
                      </a:r>
                      <a:endParaRPr sz="1000" u="sng">
                        <a:solidFill>
                          <a:srgbClr val="1155CC"/>
                        </a:solidFill>
                        <a:latin typeface="Barlow"/>
                        <a:ea typeface="Barlow"/>
                        <a:cs typeface="Barlow"/>
                        <a:sym typeface="Barlow"/>
                      </a:endParaRPr>
                    </a:p>
                  </a:txBody>
                  <a:tcPr marT="19050" marB="19050" marR="91425" marL="9142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02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PEP/RCA Status</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Politically Exposed Person (PEP) / Close Associate (RCA)</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PEPs have power over public funds, increasing corruption risks.</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u="sng">
                          <a:solidFill>
                            <a:srgbClr val="1155CC"/>
                          </a:solidFill>
                          <a:latin typeface="Barlow"/>
                          <a:ea typeface="Barlow"/>
                          <a:cs typeface="Barlow"/>
                          <a:sym typeface="Barlow"/>
                          <a:hlinkClick r:id="rId5">
                            <a:extLst>
                              <a:ext uri="{A12FA001-AC4F-418D-AE19-62706E023703}">
                                <ahyp:hlinkClr val="tx"/>
                              </a:ext>
                            </a:extLst>
                          </a:hlinkClick>
                        </a:rPr>
                        <a:t>OPENSACTIONS DATA</a:t>
                      </a:r>
                      <a:endParaRPr sz="1000" u="sng">
                        <a:solidFill>
                          <a:srgbClr val="1155CC"/>
                        </a:solidFill>
                        <a:latin typeface="Barlow"/>
                        <a:ea typeface="Barlow"/>
                        <a:cs typeface="Barlow"/>
                        <a:sym typeface="Barlow"/>
                      </a:endParaRPr>
                    </a:p>
                  </a:txBody>
                  <a:tcPr marT="19050" marB="19050" marR="91425" marL="9142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02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Miscellaneous</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Additional Information about Entities</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Helps verify PEP status and connections through knowledge graphs.</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Barlow"/>
                          <a:ea typeface="Barlow"/>
                          <a:cs typeface="Barlow"/>
                          <a:sym typeface="Barlow"/>
                        </a:rPr>
                        <a:t> </a:t>
                      </a:r>
                      <a:r>
                        <a:rPr lang="en" sz="1000" u="sng">
                          <a:solidFill>
                            <a:srgbClr val="1155CC"/>
                          </a:solidFill>
                          <a:latin typeface="Barlow"/>
                          <a:ea typeface="Barlow"/>
                          <a:cs typeface="Barlow"/>
                          <a:sym typeface="Barlow"/>
                          <a:hlinkClick r:id="rId6">
                            <a:extLst>
                              <a:ext uri="{A12FA001-AC4F-418D-AE19-62706E023703}">
                                <ahyp:hlinkClr val="tx"/>
                              </a:ext>
                            </a:extLst>
                          </a:hlinkClick>
                        </a:rPr>
                        <a:t>WikiData</a:t>
                      </a:r>
                      <a:endParaRPr sz="1000" u="sng">
                        <a:solidFill>
                          <a:srgbClr val="1155CC"/>
                        </a:solidFill>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65347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FATF Jurisdiction</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Country’s FATF Risk Classification (Blacklist/ GreyList)</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High-risk jurisdictions have weak AML controls, increasing exposure.</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u="sng">
                          <a:solidFill>
                            <a:srgbClr val="1155CC"/>
                          </a:solidFill>
                          <a:latin typeface="Barlow"/>
                          <a:ea typeface="Barlow"/>
                          <a:cs typeface="Barlow"/>
                          <a:sym typeface="Barlow"/>
                          <a:hlinkClick r:id="rId7">
                            <a:extLst>
                              <a:ext uri="{A12FA001-AC4F-418D-AE19-62706E023703}">
                                <ahyp:hlinkClr val="tx"/>
                              </a:ext>
                            </a:extLst>
                          </a:hlinkClick>
                        </a:rPr>
                        <a:t>FATF Official List</a:t>
                      </a:r>
                      <a:endParaRPr sz="1000" u="sng">
                        <a:solidFill>
                          <a:srgbClr val="1155CC"/>
                        </a:solidFill>
                        <a:latin typeface="Barlow"/>
                        <a:ea typeface="Barlow"/>
                        <a:cs typeface="Barlow"/>
                        <a:sym typeface="Barlow"/>
                      </a:endParaRPr>
                    </a:p>
                  </a:txBody>
                  <a:tcPr marT="19050" marB="19050" marR="91425" marL="9142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02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Adverse Media</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Negative Reports or Criminal History</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Negative media suggests involvement in financial crimes.</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u="sng">
                          <a:solidFill>
                            <a:srgbClr val="1155CC"/>
                          </a:solidFill>
                          <a:latin typeface="Barlow"/>
                          <a:ea typeface="Barlow"/>
                          <a:cs typeface="Barlow"/>
                          <a:sym typeface="Barlow"/>
                          <a:hlinkClick r:id="rId8">
                            <a:extLst>
                              <a:ext uri="{A12FA001-AC4F-418D-AE19-62706E023703}">
                                <ahyp:hlinkClr val="tx"/>
                              </a:ext>
                            </a:extLst>
                          </a:hlinkClick>
                        </a:rPr>
                        <a:t>GDELT Project News API</a:t>
                      </a:r>
                      <a:endParaRPr sz="1000" u="sng">
                        <a:solidFill>
                          <a:srgbClr val="1155CC"/>
                        </a:solidFill>
                        <a:latin typeface="Barlow"/>
                        <a:ea typeface="Barlow"/>
                        <a:cs typeface="Barlow"/>
                        <a:sym typeface="Barlow"/>
                      </a:endParaRPr>
                    </a:p>
                  </a:txBody>
                  <a:tcPr marT="19050" marB="19050" marR="91425" marL="9142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02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Transaction History</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Historical Transaction Data</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Identifying patterns of illicit transactions over time.</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u="sng">
                          <a:solidFill>
                            <a:srgbClr val="1155CC"/>
                          </a:solidFill>
                          <a:latin typeface="Barlow"/>
                          <a:ea typeface="Barlow"/>
                          <a:cs typeface="Barlow"/>
                          <a:sym typeface="Barlow"/>
                          <a:hlinkClick r:id="rId9">
                            <a:extLst>
                              <a:ext uri="{A12FA001-AC4F-418D-AE19-62706E023703}">
                                <ahyp:hlinkClr val="tx"/>
                              </a:ext>
                            </a:extLst>
                          </a:hlinkClick>
                        </a:rPr>
                        <a:t>Neo4J Graph-based data storage</a:t>
                      </a:r>
                      <a:endParaRPr sz="1000" u="sng">
                        <a:solidFill>
                          <a:srgbClr val="1155CC"/>
                        </a:solidFill>
                        <a:latin typeface="Barlow"/>
                        <a:ea typeface="Barlow"/>
                        <a:cs typeface="Barlow"/>
                        <a:sym typeface="Barlow"/>
                      </a:endParaRPr>
                    </a:p>
                  </a:txBody>
                  <a:tcPr marT="19050" marB="19050" marR="91425" marL="9142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0225">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Transaction Profile</a:t>
                      </a:r>
                      <a:endParaRPr b="1"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Unusual or Structuring Transactions</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Barlow"/>
                          <a:ea typeface="Barlow"/>
                          <a:cs typeface="Barlow"/>
                          <a:sym typeface="Barlow"/>
                        </a:rPr>
                        <a:t>Complex transactions can be used for money laundering.</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LLM - Gemini</a:t>
                      </a:r>
                      <a:endParaRPr sz="1000">
                        <a:latin typeface="Barlow"/>
                        <a:ea typeface="Barlow"/>
                        <a:cs typeface="Barlow"/>
                        <a:sym typeface="Barlow"/>
                      </a:endParaRPr>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2" name="Google Shape;162;p19"/>
          <p:cNvGraphicFramePr/>
          <p:nvPr/>
        </p:nvGraphicFramePr>
        <p:xfrm>
          <a:off x="425988" y="1046450"/>
          <a:ext cx="3000000" cy="3000000"/>
        </p:xfrm>
        <a:graphic>
          <a:graphicData uri="http://schemas.openxmlformats.org/drawingml/2006/table">
            <a:tbl>
              <a:tblPr>
                <a:noFill/>
                <a:tableStyleId>{92AE1C70-D6F9-4834-8BB4-0BC8497744E4}</a:tableStyleId>
              </a:tblPr>
              <a:tblGrid>
                <a:gridCol w="3800900"/>
                <a:gridCol w="4507125"/>
              </a:tblGrid>
              <a:tr h="519600">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Field</a:t>
                      </a:r>
                      <a:endParaRPr b="1"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Barlow"/>
                          <a:ea typeface="Barlow"/>
                          <a:cs typeface="Barlow"/>
                          <a:sym typeface="Barlow"/>
                        </a:rPr>
                        <a:t>Description</a:t>
                      </a:r>
                      <a:endParaRPr b="1"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519600">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extracted_entities</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Names of flagged individuals/entities.</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519600">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entity_types</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Type of entity (PEP, sanctioned entity, etc.).</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519600">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risk_score</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Final calculated risk score (0.0 - 1.0).</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519600">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supporting_evidence</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Justification for the score (FATF lists, media, etc.).</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519600">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confidence_score</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Reliability of the assessment.</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519600">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reason</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Barlow"/>
                          <a:ea typeface="Barlow"/>
                          <a:cs typeface="Barlow"/>
                          <a:sym typeface="Barlow"/>
                        </a:rPr>
                        <a:t>Main drivers for the risk score.</a:t>
                      </a:r>
                      <a:endParaRPr sz="1000">
                        <a:latin typeface="Barlow"/>
                        <a:ea typeface="Barlow"/>
                        <a:cs typeface="Barlow"/>
                        <a:sym typeface="Barlow"/>
                      </a:endParaRPr>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bl>
          </a:graphicData>
        </a:graphic>
      </p:graphicFrame>
      <p:sp>
        <p:nvSpPr>
          <p:cNvPr id="163" name="Google Shape;163;p19"/>
          <p:cNvSpPr txBox="1"/>
          <p:nvPr/>
        </p:nvSpPr>
        <p:spPr>
          <a:xfrm>
            <a:off x="426000" y="297575"/>
            <a:ext cx="4392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Barlow"/>
                <a:ea typeface="Barlow"/>
                <a:cs typeface="Barlow"/>
                <a:sym typeface="Barlow"/>
              </a:rPr>
              <a:t>Final Output Fields in JSON</a:t>
            </a:r>
            <a:endParaRPr b="1" sz="1900">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1332000" y="0"/>
            <a:ext cx="6480000" cy="71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Architecture Diagram</a:t>
            </a:r>
            <a:endParaRPr/>
          </a:p>
        </p:txBody>
      </p:sp>
      <p:sp>
        <p:nvSpPr>
          <p:cNvPr id="169" name="Google Shape;169;p20"/>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0"/>
          <p:cNvPicPr preferRelativeResize="0"/>
          <p:nvPr/>
        </p:nvPicPr>
        <p:blipFill>
          <a:blip r:embed="rId3">
            <a:alphaModFix/>
          </a:blip>
          <a:stretch>
            <a:fillRect/>
          </a:stretch>
        </p:blipFill>
        <p:spPr>
          <a:xfrm>
            <a:off x="1332000" y="568325"/>
            <a:ext cx="6551124" cy="457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1"/>
          <p:cNvPicPr preferRelativeResize="0"/>
          <p:nvPr/>
        </p:nvPicPr>
        <p:blipFill>
          <a:blip r:embed="rId3">
            <a:alphaModFix/>
          </a:blip>
          <a:stretch>
            <a:fillRect/>
          </a:stretch>
        </p:blipFill>
        <p:spPr>
          <a:xfrm>
            <a:off x="85800" y="803149"/>
            <a:ext cx="8932726" cy="4265725"/>
          </a:xfrm>
          <a:prstGeom prst="rect">
            <a:avLst/>
          </a:prstGeom>
          <a:noFill/>
          <a:ln>
            <a:noFill/>
          </a:ln>
        </p:spPr>
      </p:pic>
      <p:sp>
        <p:nvSpPr>
          <p:cNvPr id="177" name="Google Shape;177;p21"/>
          <p:cNvSpPr txBox="1"/>
          <p:nvPr>
            <p:ph type="title"/>
          </p:nvPr>
        </p:nvSpPr>
        <p:spPr>
          <a:xfrm>
            <a:off x="1332000" y="86175"/>
            <a:ext cx="6480000" cy="71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Process Flow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