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90638-F603-85A3-57F6-43E076EA7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9B4B4-CA41-CC58-E9FE-DE0C7F1A0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C1CC7-30C4-B07C-335E-6B57F4CC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ECE7-D35D-45D0-AC6B-62F4EE4D5A9C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E6E41-2495-5298-F957-C7783DC2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71BB8-3454-F5AD-5551-CEB4EC73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9551-1E2D-496A-A5C7-D25DFD1D0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38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D8AD1-68B0-470C-6CB0-B3ABC5CA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B6603-0FED-78B0-A7CE-461E453DA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0E825-EC40-EF1A-4672-5DFD9F40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ECE7-D35D-45D0-AC6B-62F4EE4D5A9C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03BE5-FFC4-EF88-BE3D-75747053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E8527-90C6-122D-0DD6-F9280A3F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9551-1E2D-496A-A5C7-D25DFD1D0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16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686D4-5F63-6F20-A0AC-CFDB00F1A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A843A-391D-BC0D-0BE6-2647AC0AA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59E08-7D7B-CB35-C5B0-527E92F3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ECE7-D35D-45D0-AC6B-62F4EE4D5A9C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56A20-A4EB-D38F-9E5A-880A71E7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3C226-A8C7-63ED-E030-C9455D26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9551-1E2D-496A-A5C7-D25DFD1D0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53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6AEB-9141-F02D-857D-DC0AA0D5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611D5-2A6F-D029-E429-AEAF478C6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EE76B-A498-87C5-CF41-8BB70E5C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ECE7-D35D-45D0-AC6B-62F4EE4D5A9C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7CF4A-A042-5551-120A-C337C52F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90F7C-6941-9BE5-77BA-0C4A7D0F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9551-1E2D-496A-A5C7-D25DFD1D0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1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E847-99DA-B5CE-F483-81E671FA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525E0-EDCB-C695-C4F5-7FB36E22B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B12A4-5080-A32B-7817-695E1C6E6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ECE7-D35D-45D0-AC6B-62F4EE4D5A9C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39DB7-0D62-DDF7-6931-D4ADCEBA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CE3CC-50E5-3DFB-E638-3B28BE9C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9551-1E2D-496A-A5C7-D25DFD1D0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26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364E4-E610-CF43-3313-FFF40C8D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F6034-42E1-A673-C269-79EFFD015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E2993-E805-7CB8-8B11-A05EB3AB1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F8AE6-E980-18D0-05BF-84AFEE51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ECE7-D35D-45D0-AC6B-62F4EE4D5A9C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49CA9-3AA3-DF38-0050-652B6DB5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491F2-E92E-821D-278A-017FF50E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9551-1E2D-496A-A5C7-D25DFD1D0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91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B904-BBCF-B25E-CE23-CC783F17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17B51-FB77-7E8E-9C77-D720B131A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B0F5F-28E2-50F4-57F0-9CC242095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4245A-9371-3316-1668-1131C7CA1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04428-437B-EAF0-9312-B48B64039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6EABA9-6173-08DC-A234-091D238F5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ECE7-D35D-45D0-AC6B-62F4EE4D5A9C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C0B2B9-00F3-6C9D-4C56-AE68614A4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8B0DC-2779-433B-6B33-E3C562F5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9551-1E2D-496A-A5C7-D25DFD1D0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82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148E4-209D-D71C-CAD6-434CCE40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005AEB-90C2-269C-8650-4283AF63B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ECE7-D35D-45D0-AC6B-62F4EE4D5A9C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6FD42-A184-6F72-7A03-EDDAF8FB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E7E90-1490-7F72-D930-6DAF6407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9551-1E2D-496A-A5C7-D25DFD1D0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48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0EE0C7-228B-0899-2A7C-7C459B955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ECE7-D35D-45D0-AC6B-62F4EE4D5A9C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57C830-29D7-95E9-107C-0A65AB8C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74D9C-BC16-059D-CB7C-5D74DD7B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9551-1E2D-496A-A5C7-D25DFD1D0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10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735B-9F89-82FC-4806-04EF06A6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F6020-8935-BE5B-DE79-E12894ACF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21799-EA70-5676-7316-F6BFAB159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5155F-92DE-761B-5ED1-A295C85F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ECE7-D35D-45D0-AC6B-62F4EE4D5A9C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90B12-DB7A-0ADB-C098-428769F1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60ABE-3217-1976-E138-8D0F7CA0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9551-1E2D-496A-A5C7-D25DFD1D0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57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B9DE-B30A-4423-C8DE-C4794A57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3E02F-B2F4-A66C-099F-5686B408E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CF8C5-D5A1-3CC7-2594-E043A2849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2054D-58F3-8A6C-75EC-D7C898B0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ECE7-D35D-45D0-AC6B-62F4EE4D5A9C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529FF-E985-9944-C2CF-7F2DB553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A7392-438F-74BA-8ACF-4C0DE5B4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9551-1E2D-496A-A5C7-D25DFD1D0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81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EEEA8-B357-DBC5-612D-5F8BE990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C3206-40A9-825F-A4C1-B1F7B2C0E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50CAD-B750-0B22-542B-5186D2630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AECE7-D35D-45D0-AC6B-62F4EE4D5A9C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00473-E8F6-1C40-7C82-781B6168E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BFC87-5BE5-0753-543E-8C78D92DA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F9551-1E2D-496A-A5C7-D25DFD1D0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79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9BB5-9378-9EC5-C1CC-BAFFA3244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tabLst>
                <a:tab pos="2971800" algn="ctr"/>
                <a:tab pos="5943600" algn="r"/>
              </a:tabLst>
            </a:pPr>
            <a:r>
              <a:rPr lang="en-US" sz="5500" b="1" dirty="0">
                <a:solidFill>
                  <a:srgbClr val="0F476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Technology Hackathon</a:t>
            </a:r>
            <a:endParaRPr lang="en-IN" sz="55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97D3C-F8F6-03F7-44A7-4C4229BE3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7689" y="3611870"/>
            <a:ext cx="10343535" cy="256278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F476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AI-Driven Entity Intelligence Risk Analysis</a:t>
            </a:r>
          </a:p>
          <a:p>
            <a:endParaRPr lang="en-US" sz="1000" b="1" dirty="0">
              <a:solidFill>
                <a:srgbClr val="0F476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rgbClr val="0F476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Solution prepared by</a:t>
            </a:r>
          </a:p>
          <a:p>
            <a:endParaRPr lang="en-US" sz="1400" b="1" dirty="0">
              <a:solidFill>
                <a:srgbClr val="0F476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F476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Trust-Shield-</a:t>
            </a:r>
            <a:r>
              <a:rPr lang="en-US" sz="2000" b="1" dirty="0" err="1">
                <a:solidFill>
                  <a:srgbClr val="0F476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Genomaly</a:t>
            </a:r>
            <a:endParaRPr lang="en-US" sz="2000" b="1" dirty="0">
              <a:solidFill>
                <a:srgbClr val="0F476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rgbClr val="0F476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(Pramod Kumar </a:t>
            </a:r>
            <a:r>
              <a:rPr lang="en-US" sz="1400" b="1" dirty="0" err="1">
                <a:solidFill>
                  <a:srgbClr val="0F476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Repaka</a:t>
            </a:r>
            <a:endParaRPr lang="en-US" sz="1400" b="1" dirty="0">
              <a:solidFill>
                <a:srgbClr val="0F476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rgbClr val="0F476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Manoj Kumar Acharya)</a:t>
            </a:r>
          </a:p>
        </p:txBody>
      </p:sp>
    </p:spTree>
    <p:extLst>
      <p:ext uri="{BB962C8B-B14F-4D97-AF65-F5344CB8AC3E}">
        <p14:creationId xmlns:p14="http://schemas.microsoft.com/office/powerpoint/2010/main" val="92827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C56B-E1CD-15A5-9916-87F78E9B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D5443-B26E-008F-578F-D7340510F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Work flow Diagram</a:t>
            </a:r>
          </a:p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Technology used to build the solution</a:t>
            </a:r>
          </a:p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Constraints and Scalability</a:t>
            </a:r>
          </a:p>
        </p:txBody>
      </p:sp>
    </p:spTree>
    <p:extLst>
      <p:ext uri="{BB962C8B-B14F-4D97-AF65-F5344CB8AC3E}">
        <p14:creationId xmlns:p14="http://schemas.microsoft.com/office/powerpoint/2010/main" val="372489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7E743-C31A-9189-9CCD-D8484502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10" y="90487"/>
            <a:ext cx="10515600" cy="1158875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Verdana" panose="020B0604030504040204" pitchFamily="34" charset="0"/>
                <a:ea typeface="Verdana" panose="020B0604030504040204" pitchFamily="34" charset="0"/>
              </a:rPr>
              <a:t>Work flow Diagram</a:t>
            </a:r>
            <a:endParaRPr lang="en-IN" sz="4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61B131-3FD0-4736-65D9-E8CC856391C3}"/>
              </a:ext>
            </a:extLst>
          </p:cNvPr>
          <p:cNvSpPr/>
          <p:nvPr/>
        </p:nvSpPr>
        <p:spPr>
          <a:xfrm>
            <a:off x="825911" y="4159045"/>
            <a:ext cx="3283974" cy="17403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Structured Transaction Data</a:t>
            </a:r>
          </a:p>
          <a:p>
            <a:pPr algn="ctr"/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Unstructured Transaction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ED2ACA-F864-E9B1-6EF7-3DDF0E08B935}"/>
              </a:ext>
            </a:extLst>
          </p:cNvPr>
          <p:cNvSpPr/>
          <p:nvPr/>
        </p:nvSpPr>
        <p:spPr>
          <a:xfrm>
            <a:off x="825911" y="3657602"/>
            <a:ext cx="3283974" cy="412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Model Input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44A68C4-05F1-8241-311F-4D1764A2350C}"/>
              </a:ext>
            </a:extLst>
          </p:cNvPr>
          <p:cNvSpPr/>
          <p:nvPr/>
        </p:nvSpPr>
        <p:spPr>
          <a:xfrm>
            <a:off x="5206195" y="929145"/>
            <a:ext cx="5510974" cy="17550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latin typeface="Verdana" panose="020B0604030504040204" pitchFamily="34" charset="0"/>
                <a:ea typeface="Verdana" panose="020B0604030504040204" pitchFamily="34" charset="0"/>
              </a:rPr>
              <a:t>OpenCorporates</a:t>
            </a:r>
            <a:r>
              <a:rPr lang="en-IN" sz="1400" b="1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Entity classification, jurisdiction checks.</a:t>
            </a:r>
          </a:p>
          <a:p>
            <a:pPr algn="ctr"/>
            <a:r>
              <a:rPr lang="en-IN" sz="1400" b="1" dirty="0">
                <a:latin typeface="Verdana" panose="020B0604030504040204" pitchFamily="34" charset="0"/>
                <a:ea typeface="Verdana" panose="020B0604030504040204" pitchFamily="34" charset="0"/>
              </a:rPr>
              <a:t>OFAC/Sanctions API: 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Flagging sanctioned individuals/entities</a:t>
            </a:r>
          </a:p>
          <a:p>
            <a:pPr algn="ctr"/>
            <a:r>
              <a:rPr lang="en-IN" sz="14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ComplyAdvantage</a:t>
            </a:r>
            <a:r>
              <a:rPr lang="en-IN" sz="1400" b="1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Identifying fraudulent transactions</a:t>
            </a:r>
          </a:p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News API: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Detecting reputational risks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829719-B5F5-B40B-F4FC-80A066931456}"/>
              </a:ext>
            </a:extLst>
          </p:cNvPr>
          <p:cNvSpPr/>
          <p:nvPr/>
        </p:nvSpPr>
        <p:spPr>
          <a:xfrm>
            <a:off x="5206194" y="491613"/>
            <a:ext cx="5510974" cy="3490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API Inputs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BFF587-A9F5-D9D7-644F-34FEA3558285}"/>
              </a:ext>
            </a:extLst>
          </p:cNvPr>
          <p:cNvSpPr/>
          <p:nvPr/>
        </p:nvSpPr>
        <p:spPr>
          <a:xfrm>
            <a:off x="5397910" y="3136490"/>
            <a:ext cx="3647767" cy="30086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1588471-B66B-7267-9C9E-D74E1A02C3CF}"/>
              </a:ext>
            </a:extLst>
          </p:cNvPr>
          <p:cNvSpPr/>
          <p:nvPr/>
        </p:nvSpPr>
        <p:spPr>
          <a:xfrm>
            <a:off x="7049729" y="2684206"/>
            <a:ext cx="304800" cy="4522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4E45A27-A63B-DA9C-7820-A7F315C01A69}"/>
              </a:ext>
            </a:extLst>
          </p:cNvPr>
          <p:cNvSpPr/>
          <p:nvPr/>
        </p:nvSpPr>
        <p:spPr>
          <a:xfrm>
            <a:off x="4109885" y="4837471"/>
            <a:ext cx="1288025" cy="2549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290DD49-1719-DF94-75CF-965A5049E712}"/>
              </a:ext>
            </a:extLst>
          </p:cNvPr>
          <p:cNvSpPr/>
          <p:nvPr/>
        </p:nvSpPr>
        <p:spPr>
          <a:xfrm>
            <a:off x="9969910" y="3274142"/>
            <a:ext cx="2113935" cy="26547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Json/CSV file</a:t>
            </a:r>
          </a:p>
          <a:p>
            <a:pPr algn="ctr"/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Where it is show the transaction is Fraudulent or not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4FFFA0-7085-3B56-8225-688523EBB2DC}"/>
              </a:ext>
            </a:extLst>
          </p:cNvPr>
          <p:cNvSpPr/>
          <p:nvPr/>
        </p:nvSpPr>
        <p:spPr>
          <a:xfrm>
            <a:off x="9045677" y="4336026"/>
            <a:ext cx="924233" cy="3441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154299-0B62-C54B-2BDB-26B84C0450B1}"/>
              </a:ext>
            </a:extLst>
          </p:cNvPr>
          <p:cNvSpPr/>
          <p:nvPr/>
        </p:nvSpPr>
        <p:spPr>
          <a:xfrm>
            <a:off x="9969909" y="2841520"/>
            <a:ext cx="2113935" cy="412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Model Input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3ED84F-958E-C7BE-5D34-8C180DE2C8F1}"/>
              </a:ext>
            </a:extLst>
          </p:cNvPr>
          <p:cNvSpPr/>
          <p:nvPr/>
        </p:nvSpPr>
        <p:spPr>
          <a:xfrm>
            <a:off x="6179574" y="4070557"/>
            <a:ext cx="2349909" cy="1170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SPACY : NLP</a:t>
            </a:r>
          </a:p>
          <a:p>
            <a:pPr algn="ctr"/>
            <a:r>
              <a:rPr lang="en-US" dirty="0"/>
              <a:t>Languages: Python</a:t>
            </a:r>
          </a:p>
          <a:p>
            <a:pPr algn="ctr"/>
            <a:r>
              <a:rPr lang="en-US" dirty="0"/>
              <a:t>Model: </a:t>
            </a:r>
            <a:r>
              <a:rPr lang="en-US" dirty="0" err="1"/>
              <a:t>Tensorflow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901F77-3071-5E89-C9A4-379A77E5FA10}"/>
              </a:ext>
            </a:extLst>
          </p:cNvPr>
          <p:cNvSpPr/>
          <p:nvPr/>
        </p:nvSpPr>
        <p:spPr>
          <a:xfrm>
            <a:off x="6179574" y="3657602"/>
            <a:ext cx="2266335" cy="344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AI Model</a:t>
            </a:r>
          </a:p>
        </p:txBody>
      </p:sp>
    </p:spTree>
    <p:extLst>
      <p:ext uri="{BB962C8B-B14F-4D97-AF65-F5344CB8AC3E}">
        <p14:creationId xmlns:p14="http://schemas.microsoft.com/office/powerpoint/2010/main" val="115637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084C-241D-2D83-328A-7B6456C59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Verdana" panose="020B0604030504040204" pitchFamily="34" charset="0"/>
                <a:ea typeface="Verdana" panose="020B0604030504040204" pitchFamily="34" charset="0"/>
              </a:rPr>
              <a:t>Technology used to build the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857F2-B8E4-F7D2-3C97-C8E2161AD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</a:t>
            </a:r>
          </a:p>
          <a:p>
            <a:r>
              <a:rPr lang="en-IN" dirty="0"/>
              <a:t>Public domain API</a:t>
            </a:r>
          </a:p>
          <a:p>
            <a:r>
              <a:rPr lang="en-IN" dirty="0"/>
              <a:t>Isolation forest library</a:t>
            </a:r>
          </a:p>
        </p:txBody>
      </p:sp>
    </p:spTree>
    <p:extLst>
      <p:ext uri="{BB962C8B-B14F-4D97-AF65-F5344CB8AC3E}">
        <p14:creationId xmlns:p14="http://schemas.microsoft.com/office/powerpoint/2010/main" val="329093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39B1-70CB-1D51-3609-B5497E12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Verdana" panose="020B0604030504040204" pitchFamily="34" charset="0"/>
                <a:ea typeface="Verdana" panose="020B0604030504040204" pitchFamily="34" charset="0"/>
              </a:rPr>
              <a:t>Constraints and Scalability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1C14A-AC98-8C58-906A-82CD6453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2335"/>
            <a:ext cx="1163893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Constraints: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Transactions are delimited by "---" to separate them correctly.</a:t>
            </a:r>
          </a:p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Regex-based extraction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is used to parse fields like 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Transaction ID, Sender, Receiver, Amount, and Country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Limited to Simulated Data (Without APIs) as most of the API requested more details of Organizations, hence avoided.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No Real-Time Machine Learning Yet, Future improvements could include ML models trained on past fraudulent transactions.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The risk score is normalized between 0 and 1.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	The scoring criteria: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	Transaction &gt; $1,000,000 → +2 risk points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	High-risk jurisdictions (Cayman Islands, Panama) → +3 risk points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	Anomaly Detected (Anomaly Score = -1) → +2 risk points</a:t>
            </a:r>
          </a:p>
          <a:p>
            <a:pPr marL="0" indent="0">
              <a:buNone/>
            </a:pP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Scalability: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Using the authorized API will give more sophisticated results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This model is scalable by using the parallel processing (e.g., Python’s multiprocessing or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Dask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) to split transaction processing across multiple CPU cores.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We can use 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distributed ML frameworks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like 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Spark </a:t>
            </a:r>
            <a:r>
              <a:rPr lang="en-US" sz="1400" b="1" dirty="0" err="1">
                <a:latin typeface="Verdana" panose="020B0604030504040204" pitchFamily="34" charset="0"/>
                <a:ea typeface="Verdana" panose="020B0604030504040204" pitchFamily="34" charset="0"/>
              </a:rPr>
              <a:t>MLlib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or </a:t>
            </a:r>
            <a:r>
              <a:rPr lang="en-US" sz="1400" b="1" dirty="0" err="1">
                <a:latin typeface="Verdana" panose="020B0604030504040204" pitchFamily="34" charset="0"/>
                <a:ea typeface="Verdana" panose="020B0604030504040204" pitchFamily="34" charset="0"/>
              </a:rPr>
              <a:t>Dask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-ML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to scale anomaly detection to large datasets.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We can use 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graph-based fraud detection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to analyze transaction networks at scale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245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F8FED-C23B-7F57-4F67-75B30178D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703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r>
              <a:rPr lang="en-IN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40416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315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Office Theme</vt:lpstr>
      <vt:lpstr>Technology Hackathon</vt:lpstr>
      <vt:lpstr>Agenda</vt:lpstr>
      <vt:lpstr>Work flow Diagram</vt:lpstr>
      <vt:lpstr>Technology used to build the solution</vt:lpstr>
      <vt:lpstr>Constraints and Scalability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pavithra reddy</dc:creator>
  <cp:lastModifiedBy>pavithra reddy</cp:lastModifiedBy>
  <cp:revision>2</cp:revision>
  <dcterms:created xsi:type="dcterms:W3CDTF">2025-03-26T15:03:24Z</dcterms:created>
  <dcterms:modified xsi:type="dcterms:W3CDTF">2025-03-26T15:15:51Z</dcterms:modified>
</cp:coreProperties>
</file>