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5" r:id="rId12"/>
    <p:sldId id="270" r:id="rId13"/>
    <p:sldId id="271"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5B8851F-B9B1-4A24-9262-17E4878FBDF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B8851F-B9B1-4A24-9262-17E4878FBDF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B8851F-B9B1-4A24-9262-17E4878FBDF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5B8851F-B9B1-4A24-9262-17E4878FBDF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8851F-B9B1-4A24-9262-17E4878FBDF9}"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5B8851F-B9B1-4A24-9262-17E4878FBDF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5B8851F-B9B1-4A24-9262-17E4878FBDF9}"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5B8851F-B9B1-4A24-9262-17E4878FBDF9}"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B8851F-B9B1-4A24-9262-17E4878FBDF9}"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8851F-B9B1-4A24-9262-17E4878FBDF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8851F-B9B1-4A24-9262-17E4878FBDF9}"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2887C1-AB07-4060-AE29-386D30E68A7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8851F-B9B1-4A24-9262-17E4878FBDF9}" type="datetimeFigureOut">
              <a:rPr lang="en-IN" smtClean="0"/>
              <a:t>26-03-2025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887C1-AB07-4060-AE29-386D30E68A7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0"/>
            <a:ext cx="9144000" cy="1251955"/>
          </a:xfrm>
        </p:spPr>
        <p:txBody>
          <a:bodyPr>
            <a:normAutofit/>
          </a:bodyPr>
          <a:lstStyle/>
          <a:p>
            <a:r>
              <a:rPr lang="en-IN" sz="4000" dirty="0">
                <a:effectLst/>
                <a:latin typeface="Calibri" panose="020F0502020204030204" pitchFamily="34" charset="0"/>
                <a:ea typeface="Calibri" panose="020F0502020204030204" pitchFamily="34" charset="0"/>
                <a:cs typeface="Times New Roman" panose="02020603050405020304" pitchFamily="18" charset="0"/>
              </a:rPr>
              <a:t>AI-Driven Hyper-Personalization System</a:t>
            </a:r>
            <a:endParaRPr lang="en-IN" sz="4000" dirty="0"/>
          </a:p>
        </p:txBody>
      </p:sp>
      <p:sp>
        <p:nvSpPr>
          <p:cNvPr id="3" name="Subtitle 2"/>
          <p:cNvSpPr>
            <a:spLocks noGrp="1"/>
          </p:cNvSpPr>
          <p:nvPr>
            <p:ph type="subTitle" idx="1"/>
          </p:nvPr>
        </p:nvSpPr>
        <p:spPr>
          <a:xfrm>
            <a:off x="1666875" y="3238500"/>
            <a:ext cx="9144000" cy="2438400"/>
          </a:xfrm>
          <a:solidFill>
            <a:schemeClr val="accent2">
              <a:lumMod val="40000"/>
              <a:lumOff val="60000"/>
            </a:schemeClr>
          </a:solidFill>
        </p:spPr>
        <p:txBody>
          <a:bodyPr>
            <a:norm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AI-Powered Financial Recommendations</a:t>
            </a:r>
          </a:p>
          <a:p>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latin typeface="Calibri" panose="020F0502020204030204" pitchFamily="34" charset="0"/>
                <a:ea typeface="Calibri" panose="020F0502020204030204" pitchFamily="34" charset="0"/>
                <a:cs typeface="Times New Roman" panose="02020603050405020304" pitchFamily="18" charset="0"/>
              </a:rPr>
              <a:t>Team : B</a:t>
            </a:r>
            <a:r>
              <a:rPr lang="en-IN" sz="1800" b="1" kern="100" dirty="0">
                <a:latin typeface="Calibri" panose="020F0502020204030204" pitchFamily="34" charset="0"/>
                <a:ea typeface="Calibri" panose="020F0502020204030204" pitchFamily="34" charset="0"/>
                <a:cs typeface="Times New Roman" panose="02020603050405020304" pitchFamily="18" charset="0"/>
              </a:rPr>
              <a:t>yte-ai</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Ashish Sharma</a:t>
            </a:r>
          </a:p>
          <a:p>
            <a:r>
              <a:rPr lang="en-IN" sz="1800" kern="100" dirty="0">
                <a:latin typeface="Calibri" panose="020F0502020204030204" pitchFamily="34" charset="0"/>
                <a:ea typeface="Calibri" panose="020F0502020204030204" pitchFamily="34" charset="0"/>
                <a:cs typeface="Times New Roman" panose="02020603050405020304" pitchFamily="18" charset="0"/>
              </a:rPr>
              <a:t>Debasish Sahoo</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API Endpoints - Business Insights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838200" y="1038224"/>
            <a:ext cx="10515600" cy="5819775"/>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business_insights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Generates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strategic financial insights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based on transaction trends.</a:t>
            </a: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Provides business-level recommendations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for financial institutions.</a:t>
            </a:r>
          </a:p>
        </p:txBody>
      </p:sp>
      <p:sp>
        <p:nvSpPr>
          <p:cNvPr id="6" name="TextBox 5"/>
          <p:cNvSpPr txBox="1"/>
          <p:nvPr/>
        </p:nvSpPr>
        <p:spPr>
          <a:xfrm>
            <a:off x="1190625" y="1333499"/>
            <a:ext cx="9448800" cy="4661469"/>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@app.get("/business_insights")</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generate_business_strategy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top_purchases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transactions_df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["category"].</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value_counts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nlargest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index.tolist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sentiment_score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"].mean()</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sentiment_trend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"Positive" if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&gt; 0.2 else "Negative" if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avg_sentiment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&lt; -0.2 else "Neutral"</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prompt = f"""</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customer spending trends and sentiment to identify financial opportunities.</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Top 3 Financial Services in Demand: {', '.join(</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top_purchases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Overall Customer Sentiment: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sentiment_trend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{"strategy":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generate_response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(prompt)}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0"/>
            <a:ext cx="10515600" cy="1325563"/>
          </a:xfrm>
        </p:spPr>
        <p:txBody>
          <a:bodyPr>
            <a:normAutofit fontScale="90000"/>
          </a:bodyPr>
          <a:lstStyle/>
          <a:p>
            <a:pPr>
              <a:lnSpc>
                <a:spcPct val="107000"/>
              </a:lnSpc>
              <a:spcAft>
                <a:spcPts val="800"/>
              </a:spcAf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API Endpoints - Personalized Recommendation</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a:xfrm>
            <a:off x="352425" y="600076"/>
            <a:ext cx="11620499" cy="6257924"/>
          </a:xfrm>
        </p:spPr>
        <p:txBody>
          <a:bodyPr>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/recommend/{</a:t>
            </a:r>
            <a:r>
              <a:rPr lang="en-IN" sz="12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 Returns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hyper-personalized product recommendations.</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0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sz="1200" b="1" dirty="0">
                <a:effectLst/>
                <a:latin typeface="Calibri" panose="020F0502020204030204" pitchFamily="34" charset="0"/>
                <a:ea typeface="Calibri" panose="020F0502020204030204" pitchFamily="34" charset="0"/>
                <a:cs typeface="Times New Roman" panose="02020603050405020304" pitchFamily="18" charset="0"/>
              </a:rPr>
              <a:t>Provides tailored suggestions</a:t>
            </a:r>
            <a:r>
              <a:rPr lang="en-IN" sz="1200" dirty="0">
                <a:effectLst/>
                <a:latin typeface="Calibri" panose="020F0502020204030204" pitchFamily="34" charset="0"/>
                <a:ea typeface="Calibri" panose="020F0502020204030204" pitchFamily="34" charset="0"/>
                <a:cs typeface="Times New Roman" panose="02020603050405020304" pitchFamily="18" charset="0"/>
              </a:rPr>
              <a:t> for credit cards, loans, and investment plans.</a:t>
            </a:r>
            <a:endParaRPr lang="en-IN" sz="1200" dirty="0"/>
          </a:p>
        </p:txBody>
      </p:sp>
      <p:sp>
        <p:nvSpPr>
          <p:cNvPr id="4" name="TextBox 3"/>
          <p:cNvSpPr txBox="1"/>
          <p:nvPr/>
        </p:nvSpPr>
        <p:spPr>
          <a:xfrm>
            <a:off x="447675" y="912606"/>
            <a:ext cx="11620499" cy="5032788"/>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@app.get("/recommend/{customer_id}")</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generate_personalized_recommendation</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str):</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customer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customer_profiles_df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customer_profiles_df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to_dict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purchased_categories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transactions_df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transactions_df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]["category"].</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value_counts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index.tolist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sentiment_summary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sentiment_score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"].mean()</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sentiment_trend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"Positive" if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sentiment_summary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&gt; 0.2 else "Negative" if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sentiment_summary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&lt; -0.2 else "Neutral"</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top_intents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]["intent"].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value_counts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index.tolist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prompt = f"""</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Customer Profile: {customer}</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Purchased Categories: {', '.join(</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purchased_categories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purchased_categories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else 'No past purchases'}</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Overall Sentiment: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sentiment_trend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Social Media Intents: {', '.join(</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top_intents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top_intents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else 'No social media data'}</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Recommend hyper-personalized financial products.</a:t>
            </a:r>
          </a:p>
          <a:p>
            <a:pPr>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return {"recommendation": </a:t>
            </a:r>
            <a:r>
              <a:rPr lang="en-IN" sz="1400" kern="100" dirty="0" err="1">
                <a:effectLst/>
                <a:latin typeface="Calibri" panose="020F0502020204030204" pitchFamily="34" charset="0"/>
                <a:ea typeface="Calibri" panose="020F0502020204030204" pitchFamily="34" charset="0"/>
                <a:cs typeface="Times New Roman" panose="02020603050405020304" pitchFamily="18" charset="0"/>
              </a:rPr>
              <a:t>generate_response</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(prompt)}</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Swagger UI - </a:t>
            </a:r>
            <a:r>
              <a:rPr lang="en-US" altLang="en-US"/>
              <a:t>http://127.0.0.1:8000/docs</a:t>
            </a:r>
          </a:p>
        </p:txBody>
      </p:sp>
      <p:sp>
        <p:nvSpPr>
          <p:cNvPr id="3" name="Text Placeholder 2"/>
          <p:cNvSpPr>
            <a:spLocks noGrp="1"/>
          </p:cNvSpPr>
          <p:nvPr>
            <p:ph type="body" idx="1"/>
          </p:nvPr>
        </p:nvSpPr>
        <p:spPr/>
        <p:txBody>
          <a:bodyPr/>
          <a:lstStyle/>
          <a:p>
            <a:r>
              <a:rPr lang="en-US" altLang="en-US"/>
              <a:t>Business Recommendations</a:t>
            </a:r>
          </a:p>
        </p:txBody>
      </p:sp>
      <p:pic>
        <p:nvPicPr>
          <p:cNvPr id="7" name="Content Placeholder 6" descr="BusunessStrategy"/>
          <p:cNvPicPr>
            <a:picLocks noGrp="1" noChangeAspect="1"/>
          </p:cNvPicPr>
          <p:nvPr>
            <p:ph sz="half" idx="2"/>
          </p:nvPr>
        </p:nvPicPr>
        <p:blipFill>
          <a:blip r:embed="rId2"/>
          <a:stretch>
            <a:fillRect/>
          </a:stretch>
        </p:blipFill>
        <p:spPr>
          <a:xfrm>
            <a:off x="840105" y="2701925"/>
            <a:ext cx="5157470" cy="3290570"/>
          </a:xfrm>
          <a:prstGeom prst="rect">
            <a:avLst/>
          </a:prstGeom>
        </p:spPr>
      </p:pic>
      <p:sp>
        <p:nvSpPr>
          <p:cNvPr id="5" name="Text Placeholder 4"/>
          <p:cNvSpPr>
            <a:spLocks noGrp="1"/>
          </p:cNvSpPr>
          <p:nvPr>
            <p:ph type="body" sz="quarter" idx="3"/>
          </p:nvPr>
        </p:nvSpPr>
        <p:spPr/>
        <p:txBody>
          <a:bodyPr/>
          <a:lstStyle/>
          <a:p>
            <a:r>
              <a:rPr lang="en-US" altLang="en-US"/>
              <a:t>Personalized Recommendation</a:t>
            </a:r>
          </a:p>
        </p:txBody>
      </p:sp>
      <p:pic>
        <p:nvPicPr>
          <p:cNvPr id="8" name="Content Placeholder 7" descr="CustomerRecommedation"/>
          <p:cNvPicPr>
            <a:picLocks noGrp="1" noChangeAspect="1"/>
          </p:cNvPicPr>
          <p:nvPr>
            <p:ph sz="quarter" idx="4"/>
          </p:nvPr>
        </p:nvPicPr>
        <p:blipFill>
          <a:blip r:embed="rId3"/>
          <a:stretch>
            <a:fillRect/>
          </a:stretch>
        </p:blipFill>
        <p:spPr>
          <a:xfrm>
            <a:off x="6172200" y="2650490"/>
            <a:ext cx="5183505" cy="3392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868097" y="-53500"/>
            <a:ext cx="4832907" cy="495935"/>
          </a:xfrm>
        </p:spPr>
        <p:txBody>
          <a:bodyPr>
            <a:normAutofit/>
          </a:bodyPr>
          <a:lstStyle/>
          <a:p>
            <a:r>
              <a:rPr lang="en-US" altLang="en-US" sz="2000" dirty="0">
                <a:sym typeface="+mn-ea"/>
              </a:rPr>
              <a:t>Sample output: Business Recommendations</a:t>
            </a:r>
            <a:endParaRPr lang="en-US" sz="2000" dirty="0"/>
          </a:p>
        </p:txBody>
      </p:sp>
      <p:sp>
        <p:nvSpPr>
          <p:cNvPr id="9" name="Content Placeholder 8"/>
          <p:cNvSpPr>
            <a:spLocks noGrp="1"/>
          </p:cNvSpPr>
          <p:nvPr>
            <p:ph sz="half" idx="2"/>
          </p:nvPr>
        </p:nvSpPr>
        <p:spPr>
          <a:xfrm>
            <a:off x="1" y="442434"/>
            <a:ext cx="7147248" cy="6415565"/>
          </a:xfrm>
        </p:spPr>
        <p:txBody>
          <a:bodyPr>
            <a:normAutofit fontScale="37500" lnSpcReduction="20000"/>
          </a:bodyPr>
          <a:lstStyle/>
          <a:p>
            <a:r>
              <a:rPr lang="en-US" altLang="en-US" sz="3335" b="1" dirty="0">
                <a:sym typeface="+mn-ea"/>
              </a:rPr>
              <a:t>Justifications for Recommendations: </a:t>
            </a:r>
            <a:endParaRPr lang="en-US" altLang="en-US" sz="3335" b="1" dirty="0"/>
          </a:p>
          <a:p>
            <a:pPr lvl="1"/>
            <a:r>
              <a:rPr lang="en-US" altLang="en-US" sz="3700" b="1" dirty="0">
                <a:sym typeface="+mn-ea"/>
              </a:rPr>
              <a:t>Credit Card Recommendations:</a:t>
            </a:r>
            <a:r>
              <a:rPr lang="en-US" altLang="en-US" sz="3700" dirty="0">
                <a:sym typeface="+mn-ea"/>
              </a:rPr>
              <a:t>  - Based on the customer's frequent spending on travel and dining, a premium travel rewards credit card would provide maximum benefits in terms of travel rewards, dining discounts, and potentially other perks like lounge access and travel insurance.-Loan &amp; Mortgage Suggestions: - For customers with high credit scores and stable income, low-interest loans such as home, car, or personal loans would ensure lower overall borrowing costs.   - Small business owners would benefit from a small business loan with flexible repayment terms to support their business growth.</a:t>
            </a:r>
            <a:endParaRPr lang="en-US" altLang="en-US" sz="3700" dirty="0"/>
          </a:p>
          <a:p>
            <a:pPr lvl="1"/>
            <a:r>
              <a:rPr lang="en-US" altLang="en-US" sz="3700" b="1" dirty="0">
                <a:sym typeface="+mn-ea"/>
              </a:rPr>
              <a:t>Investment Portfolio Recommendations:</a:t>
            </a:r>
            <a:r>
              <a:rPr lang="en-US" altLang="en-US" sz="3700" dirty="0">
                <a:sym typeface="+mn-ea"/>
              </a:rPr>
              <a:t> - Tailoring investment strategies to customers' financial goals and risk appetite ensures a balanced portfolio that aligns with their objectives and comfort level.    - Index funds or fixed deposits are suitable for customers seeking low-risk investments, while a diversified mutual fund portfolio offers moderate risk with potential for higher returns.</a:t>
            </a:r>
            <a:endParaRPr lang="en-US" altLang="en-US" sz="3700" dirty="0"/>
          </a:p>
          <a:p>
            <a:pPr lvl="1"/>
            <a:r>
              <a:rPr lang="en-US" altLang="en-US" sz="3700" b="1" dirty="0">
                <a:sym typeface="+mn-ea"/>
              </a:rPr>
              <a:t>Insurance &amp; Wealth Management:</a:t>
            </a:r>
            <a:r>
              <a:rPr lang="en-US" altLang="en-US" sz="3700" dirty="0">
                <a:sym typeface="+mn-ea"/>
              </a:rPr>
              <a:t> - Recommending life insurance for customers with dependents ensures financial protection for their loved ones.  - Travel insurance is essential for frequent travelers to mitigate risks during trips.   - Wealth management services cater to the needs of high-net-worth individuals, providing personalized financial planning and investment management.</a:t>
            </a:r>
            <a:endParaRPr lang="en-US" altLang="en-US" sz="3700" dirty="0"/>
          </a:p>
          <a:p>
            <a:pPr lvl="1"/>
            <a:r>
              <a:rPr lang="en-US" altLang="en-US" sz="3700" b="1" dirty="0">
                <a:sym typeface="+mn-ea"/>
              </a:rPr>
              <a:t>Savings &amp; Retirement Plans</a:t>
            </a:r>
            <a:r>
              <a:rPr lang="en-US" altLang="en-US" sz="3700" dirty="0">
                <a:sym typeface="+mn-ea"/>
              </a:rPr>
              <a:t>:- High-interest savings accounts and Roth IRAs offer long-term financial security for customers focused on savings and retirement planning. - 401(k) plans with employer matching benefit salaried employees by maximizing their retirement savings through employer contributions.</a:t>
            </a:r>
            <a:endParaRPr lang="en-US" altLang="en-US" sz="3700" dirty="0"/>
          </a:p>
          <a:p>
            <a:r>
              <a:rPr lang="en-US" altLang="en-US" sz="3335" b="1" dirty="0">
                <a:sym typeface="+mn-ea"/>
              </a:rPr>
              <a:t>Actionable Recommendations:</a:t>
            </a:r>
            <a:endParaRPr lang="en-US" altLang="en-US" sz="3335" dirty="0"/>
          </a:p>
          <a:p>
            <a:pPr lvl="1"/>
            <a:r>
              <a:rPr lang="en-US" altLang="en-US" sz="3700" dirty="0">
                <a:sym typeface="+mn-ea"/>
              </a:rPr>
              <a:t>Offer the customer a premium travel rewards credit card to optimize rewards for their travel and dining expenses.</a:t>
            </a:r>
            <a:endParaRPr lang="en-US" altLang="en-US" sz="3700" dirty="0"/>
          </a:p>
          <a:p>
            <a:pPr lvl="1"/>
            <a:r>
              <a:rPr lang="en-US" altLang="en-US" sz="3700" dirty="0">
                <a:sym typeface="+mn-ea"/>
              </a:rPr>
              <a:t> Provide guidance on low-interest loan options based on their high credit score and stable income.</a:t>
            </a:r>
            <a:endParaRPr lang="en-US" altLang="en-US" sz="3700" dirty="0"/>
          </a:p>
          <a:p>
            <a:pPr lvl="1"/>
            <a:r>
              <a:rPr lang="en-US" altLang="en-US" sz="3700" dirty="0">
                <a:sym typeface="+mn-ea"/>
              </a:rPr>
              <a:t> Develop a tailored investment portfolio strategy that aligns with the customer's risk tolerance and financial objectives.</a:t>
            </a:r>
            <a:endParaRPr lang="en-US" altLang="en-US" sz="3700" dirty="0"/>
          </a:p>
          <a:p>
            <a:pPr lvl="1"/>
            <a:r>
              <a:rPr lang="en-US" altLang="en-US" sz="3700" dirty="0">
                <a:sym typeface="+mn-ea"/>
              </a:rPr>
              <a:t> Recommend appropriate insurance and wealth management plans tailored to their specific needs.</a:t>
            </a:r>
            <a:endParaRPr lang="en-US" altLang="en-US" sz="3700" dirty="0"/>
          </a:p>
          <a:p>
            <a:pPr lvl="1"/>
            <a:r>
              <a:rPr lang="en-US" altLang="en-US" sz="3700" dirty="0">
                <a:sym typeface="+mn-ea"/>
              </a:rPr>
              <a:t> Suggest savings and retirement plans that cater to their long-term financial goals and preferences. </a:t>
            </a:r>
            <a:endParaRPr lang="en-US" altLang="en-US" sz="3700" dirty="0"/>
          </a:p>
          <a:p>
            <a:r>
              <a:rPr lang="en-US" altLang="en-US" sz="3335" dirty="0">
                <a:sym typeface="+mn-ea"/>
              </a:rPr>
              <a:t>By leveraging customer transaction data and sentiment analysis, these hyper-personalized recommendations can drive customer satisfaction and loyalty while maximizing financial opportunities for the banking institution</a:t>
            </a:r>
            <a:r>
              <a:rPr lang="en-US" altLang="en-US" sz="3335" b="1" dirty="0">
                <a:sym typeface="+mn-ea"/>
              </a:rPr>
              <a:t>.</a:t>
            </a:r>
            <a:endParaRPr lang="en-US" altLang="en-US" sz="3335" b="1" dirty="0"/>
          </a:p>
          <a:p>
            <a:endParaRPr lang="en-US" altLang="en-US" sz="3335" b="1" dirty="0"/>
          </a:p>
        </p:txBody>
      </p:sp>
      <p:sp>
        <p:nvSpPr>
          <p:cNvPr id="10" name="Text Placeholder 9"/>
          <p:cNvSpPr>
            <a:spLocks noGrp="1"/>
          </p:cNvSpPr>
          <p:nvPr>
            <p:ph type="body" sz="quarter" idx="3"/>
          </p:nvPr>
        </p:nvSpPr>
        <p:spPr>
          <a:xfrm>
            <a:off x="7034530" y="100027"/>
            <a:ext cx="5157470" cy="388937"/>
          </a:xfrm>
        </p:spPr>
        <p:txBody>
          <a:bodyPr>
            <a:normAutofit/>
          </a:bodyPr>
          <a:lstStyle/>
          <a:p>
            <a:r>
              <a:rPr lang="en-US" altLang="en-US" sz="2000" dirty="0">
                <a:sym typeface="+mn-ea"/>
              </a:rPr>
              <a:t>Sample output: Personalized Recommendation</a:t>
            </a:r>
            <a:endParaRPr lang="en-US" sz="2000" dirty="0"/>
          </a:p>
        </p:txBody>
      </p:sp>
      <p:sp>
        <p:nvSpPr>
          <p:cNvPr id="11" name="Content Placeholder 10"/>
          <p:cNvSpPr>
            <a:spLocks noGrp="1"/>
          </p:cNvSpPr>
          <p:nvPr>
            <p:ph sz="quarter" idx="4"/>
          </p:nvPr>
        </p:nvSpPr>
        <p:spPr>
          <a:xfrm>
            <a:off x="7147249" y="699135"/>
            <a:ext cx="5044751" cy="6042660"/>
          </a:xfrm>
        </p:spPr>
        <p:txBody>
          <a:bodyPr>
            <a:normAutofit fontScale="37500" lnSpcReduction="20000"/>
          </a:bodyPr>
          <a:lstStyle/>
          <a:p>
            <a:r>
              <a:rPr lang="en-US" altLang="en-US" sz="3700" b="1" dirty="0"/>
              <a:t>Credit Cards:</a:t>
            </a:r>
            <a:r>
              <a:rPr lang="en-US" altLang="en-US" sz="3700" dirty="0"/>
              <a:t> Given that the customer is interested in Technology and prefers Trendy products, a credit card with tech-savvy features and stylish designs may appeal to them. Additionally, having a credit card can help the customer build credit and earn rewards on their purchases.</a:t>
            </a:r>
          </a:p>
          <a:p>
            <a:r>
              <a:rPr lang="en-US" altLang="en-US" sz="3700" dirty="0"/>
              <a:t> </a:t>
            </a:r>
            <a:r>
              <a:rPr lang="en-US" altLang="en-US" sz="3700" b="1" dirty="0"/>
              <a:t>Loans &amp; Mortgages:</a:t>
            </a:r>
            <a:r>
              <a:rPr lang="en-US" altLang="en-US" sz="3700" dirty="0"/>
              <a:t> As a Health service manager with a Master's degree, the customer likely has a stable income and may be interested in borrowing for large expenses such as buying a home or financing further education. Offering competitive loan and mortgage options can help meet their financial needs.</a:t>
            </a:r>
          </a:p>
          <a:p>
            <a:r>
              <a:rPr lang="en-US" altLang="en-US" sz="3700" dirty="0"/>
              <a:t> </a:t>
            </a:r>
            <a:r>
              <a:rPr lang="en-US" altLang="en-US" sz="3700" b="1" dirty="0"/>
              <a:t>Investments (Stocks, Mutual Funds, ETFs):</a:t>
            </a:r>
            <a:r>
              <a:rPr lang="en-US" altLang="en-US" sz="3700" dirty="0"/>
              <a:t> With a neutral sentiment and interest in Technology, the customer may be open to investing in the stock market or other investment vehicles. Providing information on diverse investment options can help the customer grow their wealth over time.</a:t>
            </a:r>
          </a:p>
          <a:p>
            <a:r>
              <a:rPr lang="en-US" altLang="en-US" sz="3700" dirty="0"/>
              <a:t> </a:t>
            </a:r>
            <a:r>
              <a:rPr lang="en-US" altLang="en-US" sz="3700" b="1" dirty="0"/>
              <a:t>Insurance (Health, Life, Travel):</a:t>
            </a:r>
            <a:r>
              <a:rPr lang="en-US" altLang="en-US" sz="3700" dirty="0"/>
              <a:t> Given the customer's occupation in the healthcare industry and interest in Fitness, having comprehensive health and life insurance coverage is important for financial security. Additionally, offering travel insurance can provide peace of mind when the customer indulges in their Travel interests.</a:t>
            </a:r>
          </a:p>
          <a:p>
            <a:r>
              <a:rPr lang="en-US" altLang="en-US" sz="3700" dirty="0"/>
              <a:t> </a:t>
            </a:r>
            <a:r>
              <a:rPr lang="en-US" altLang="en-US" sz="3700" b="1" dirty="0"/>
              <a:t>Retirement &amp; Savings Plans:</a:t>
            </a:r>
            <a:r>
              <a:rPr lang="en-US" altLang="en-US" sz="3700" dirty="0"/>
              <a:t> With a decent income and education level, it is important for the customer to plan for their future by investing in retirement and savings plans. These products can help the customer build a nest egg for their later years and achieve their long-term financial goals.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Business Impact</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For Financial Institutions: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Improved customer engagement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Increased conversion on financial products</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For Customers: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Personalized financial guidance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Better money management strategies</a:t>
            </a:r>
          </a:p>
          <a:p>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nSpc>
                <a:spcPct val="107000"/>
              </a:lnSpc>
              <a:spcAft>
                <a:spcPts val="800"/>
              </a:spcAft>
            </a:pPr>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Future Improvements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Real-time AI-driven insights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via live data streaming</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Integration with banking APIs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deeper personalization</a:t>
            </a: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Advanced AI models (GPT-4,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LLaMA</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fine-tuned BERT)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Mobile app &amp; chatbot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user accessibility</a:t>
            </a:r>
          </a:p>
          <a:p>
            <a:endParaRPr lang="en-IN"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dirty="0">
                <a:latin typeface="Calibri" panose="020F0502020204030204" pitchFamily="34" charset="0"/>
                <a:cs typeface="Times New Roman" panose="02020603050405020304" pitchFamily="18" charset="0"/>
              </a:rPr>
              <a:t>Overview of the System</a:t>
            </a:r>
          </a:p>
        </p:txBody>
      </p:sp>
      <p:sp>
        <p:nvSpPr>
          <p:cNvPr id="3" name="Content Placeholder 2"/>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system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analyzes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customer transactions, social media activity, and 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provide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personalized financial recommendations.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Generative AI (GPT-3.5), Sentiment Analysis (VADER), and Intent Classification (BART-MNLI)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Built with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FastAPI</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for API endpoints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Python for data processing &amp; ML models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Tech Stack</a:t>
            </a:r>
            <a:endParaRPr lang="en-IN" sz="4000" dirty="0"/>
          </a:p>
        </p:txBody>
      </p:sp>
      <p:sp>
        <p:nvSpPr>
          <p:cNvPr id="3" name="Content Placeholder 2"/>
          <p:cNvSpPr>
            <a:spLocks noGrp="1"/>
          </p:cNvSpPr>
          <p:nvPr>
            <p:ph idx="1"/>
          </p:nvPr>
        </p:nvSpPr>
        <p:spPr/>
        <p:txBody>
          <a:bodyPr/>
          <a:lstStyle/>
          <a:p>
            <a:pPr>
              <a:lnSpc>
                <a:spcPct val="107000"/>
              </a:lnSpc>
              <a:spcAft>
                <a:spcPts val="800"/>
              </a:spcAft>
              <a:buSzPts val="1000"/>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Programming Language: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Python</a:t>
            </a:r>
          </a:p>
          <a:p>
            <a:pPr>
              <a:lnSpc>
                <a:spcPct val="107000"/>
              </a:lnSpc>
              <a:spcAft>
                <a:spcPts val="800"/>
              </a:spcAft>
              <a:buSzPts val="1000"/>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Frameworks &amp; Libraries: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Pandas, NumPy,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FastAPI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OpenAI API, Hugging Face Transformers</a:t>
            </a:r>
          </a:p>
          <a:p>
            <a:pPr>
              <a:lnSpc>
                <a:spcPct val="107000"/>
              </a:lnSpc>
              <a:spcAft>
                <a:spcPts val="800"/>
              </a:spcAft>
              <a:buSzPts val="1000"/>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Machine Learning: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Surprise (SVD), Implicit (Matrix Factorization)</a:t>
            </a:r>
          </a:p>
          <a:p>
            <a:pPr>
              <a:lnSpc>
                <a:spcPct val="107000"/>
              </a:lnSpc>
              <a:spcAft>
                <a:spcPts val="800"/>
              </a:spcAft>
              <a:buSzPts val="1000"/>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Sentiment Analysis: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VADER</a:t>
            </a:r>
          </a:p>
          <a:p>
            <a:pPr>
              <a:lnSpc>
                <a:spcPct val="107000"/>
              </a:lnSpc>
              <a:spcAft>
                <a:spcPts val="800"/>
              </a:spcAft>
              <a:buSzPts val="1000"/>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Intent Classification: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BART-Large-MNLI</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Deployment: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FastAPI</a:t>
            </a:r>
            <a:r>
              <a:rPr lang="en-IN" sz="18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Uvicorn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Calibri" panose="020F0502020204030204" pitchFamily="34" charset="0"/>
                <a:cs typeface="Times New Roman" panose="02020603050405020304" pitchFamily="18" charset="0"/>
              </a:rPr>
              <a:t>Project Setup and Running the Application</a:t>
            </a:r>
            <a:br>
              <a:rPr lang="en-US" b="0" dirty="0">
                <a:solidFill>
                  <a:srgbClr val="CCCCCC"/>
                </a:solidFill>
                <a:effectLst/>
                <a:latin typeface="Consolas" panose="020B0609020204030204" pitchFamily="49" charset="0"/>
              </a:rPr>
            </a:br>
            <a:endParaRPr lang="en-IN" dirty="0"/>
          </a:p>
        </p:txBody>
      </p:sp>
      <p:sp>
        <p:nvSpPr>
          <p:cNvPr id="3" name="Content Placeholder 2"/>
          <p:cNvSpPr>
            <a:spLocks noGrp="1"/>
          </p:cNvSpPr>
          <p:nvPr>
            <p:ph sz="half" idx="1"/>
          </p:nvPr>
        </p:nvSpPr>
        <p:spPr>
          <a:xfrm>
            <a:off x="838200" y="1825625"/>
            <a:ext cx="5181600" cy="4667250"/>
          </a:xfrm>
        </p:spPr>
        <p:txBody>
          <a:bodyPr>
            <a:noAutofit/>
          </a:bodyPr>
          <a:lstStyle/>
          <a:p>
            <a:r>
              <a:rPr lang="en-IN" sz="1800" b="1" dirty="0"/>
              <a:t>Create a Conda Environment</a:t>
            </a:r>
          </a:p>
          <a:p>
            <a:pPr lvl="1"/>
            <a:r>
              <a:rPr lang="en-IN" sz="1800" dirty="0" err="1"/>
              <a:t>conda</a:t>
            </a:r>
            <a:r>
              <a:rPr lang="en-IN" sz="1800" dirty="0"/>
              <a:t> create -n </a:t>
            </a:r>
            <a:r>
              <a:rPr lang="en-IN" sz="1800" dirty="0" err="1"/>
              <a:t>fastapi</a:t>
            </a:r>
            <a:r>
              <a:rPr lang="en-IN" sz="1800" dirty="0"/>
              <a:t>-env python=3.9 –y</a:t>
            </a:r>
          </a:p>
          <a:p>
            <a:pPr lvl="1"/>
            <a:endParaRPr lang="en-IN" sz="1800" dirty="0"/>
          </a:p>
          <a:p>
            <a:r>
              <a:rPr lang="en-IN" sz="1800" b="1" dirty="0"/>
              <a:t>Activate the environment:</a:t>
            </a:r>
          </a:p>
          <a:p>
            <a:pPr lvl="1"/>
            <a:r>
              <a:rPr lang="en-US" sz="1800" dirty="0" err="1"/>
              <a:t>conda</a:t>
            </a:r>
            <a:r>
              <a:rPr lang="en-US" sz="1800" dirty="0"/>
              <a:t> activate </a:t>
            </a:r>
            <a:r>
              <a:rPr lang="en-US" sz="1800" dirty="0" err="1"/>
              <a:t>fastapi</a:t>
            </a:r>
            <a:r>
              <a:rPr lang="en-US" sz="1800" dirty="0"/>
              <a:t>-env</a:t>
            </a:r>
          </a:p>
          <a:p>
            <a:pPr lvl="1"/>
            <a:endParaRPr lang="en-IN" sz="1800" dirty="0"/>
          </a:p>
          <a:p>
            <a:r>
              <a:rPr lang="en-IN" sz="1800" b="1" dirty="0"/>
              <a:t>Install Dependencies</a:t>
            </a:r>
          </a:p>
          <a:p>
            <a:pPr lvl="1"/>
            <a:r>
              <a:rPr lang="en-US" sz="1800" dirty="0"/>
              <a:t>pip install -r requirements.txt</a:t>
            </a:r>
          </a:p>
          <a:p>
            <a:pPr lvl="1"/>
            <a:endParaRPr lang="en-IN" sz="1800" dirty="0"/>
          </a:p>
          <a:p>
            <a:r>
              <a:rPr lang="en-IN" sz="1800" b="1" dirty="0"/>
              <a:t>Set Up Environment Variables</a:t>
            </a:r>
          </a:p>
          <a:p>
            <a:pPr lvl="1"/>
            <a:r>
              <a:rPr lang="en-US" sz="1800" dirty="0"/>
              <a:t>OPENAI_API_KEY=</a:t>
            </a:r>
            <a:r>
              <a:rPr lang="en-US" sz="1800" dirty="0" err="1"/>
              <a:t>your_openai_api_key_here</a:t>
            </a:r>
            <a:endParaRPr lang="en-US" sz="1800" dirty="0"/>
          </a:p>
          <a:p>
            <a:pPr lvl="1"/>
            <a:endParaRPr lang="en-IN" sz="1800" dirty="0"/>
          </a:p>
          <a:p>
            <a:r>
              <a:rPr lang="en-IN" sz="1800" b="1" dirty="0"/>
              <a:t>Run the Application</a:t>
            </a:r>
          </a:p>
          <a:p>
            <a:pPr lvl="1"/>
            <a:r>
              <a:rPr lang="en-IN" sz="1800" dirty="0" err="1"/>
              <a:t>uvicorn</a:t>
            </a:r>
            <a:r>
              <a:rPr lang="en-IN" sz="1800" dirty="0"/>
              <a:t> </a:t>
            </a:r>
            <a:r>
              <a:rPr lang="en-IN" sz="1800" dirty="0" err="1"/>
              <a:t>app:app</a:t>
            </a:r>
            <a:r>
              <a:rPr lang="en-IN" sz="1800" dirty="0"/>
              <a:t> --reload</a:t>
            </a:r>
          </a:p>
          <a:p>
            <a:pPr lvl="1"/>
            <a:endParaRPr lang="en-IN" sz="1800" dirty="0"/>
          </a:p>
          <a:p>
            <a:endParaRPr lang="en-IN" sz="1800" dirty="0"/>
          </a:p>
        </p:txBody>
      </p:sp>
      <p:sp>
        <p:nvSpPr>
          <p:cNvPr id="11" name="Content Placeholder 10"/>
          <p:cNvSpPr>
            <a:spLocks noGrp="1"/>
          </p:cNvSpPr>
          <p:nvPr>
            <p:ph sz="half" idx="2"/>
          </p:nvPr>
        </p:nvSpPr>
        <p:spPr>
          <a:xfrm>
            <a:off x="6172200" y="1825625"/>
            <a:ext cx="5181600" cy="4775200"/>
          </a:xfrm>
          <a:solidFill>
            <a:schemeClr val="accent2">
              <a:lumMod val="40000"/>
              <a:lumOff val="60000"/>
            </a:schemeClr>
          </a:solidFill>
        </p:spPr>
        <p:txBody>
          <a:bodyPr>
            <a:normAutofit/>
          </a:bodyPr>
          <a:lstStyle/>
          <a:p>
            <a:r>
              <a:rPr lang="en-US" sz="1800" b="1" dirty="0"/>
              <a:t>app.py:</a:t>
            </a:r>
          </a:p>
          <a:p>
            <a:pPr lvl="1"/>
            <a:r>
              <a:rPr lang="en-US" sz="1800" dirty="0"/>
              <a:t>The main application file containing the API endpoints and logic for the project.</a:t>
            </a:r>
          </a:p>
          <a:p>
            <a:r>
              <a:rPr lang="en-US" sz="1800" b="1" dirty="0"/>
              <a:t>requirements.txt:</a:t>
            </a:r>
          </a:p>
          <a:p>
            <a:pPr lvl="1"/>
            <a:r>
              <a:rPr lang="en-US" sz="1800" dirty="0"/>
              <a:t>Contains the list of Python dependencies required for the project. These are installed using pip install -r requirements.txt.</a:t>
            </a:r>
          </a:p>
          <a:p>
            <a:r>
              <a:rPr lang="en-US" sz="1800" b="1" dirty="0"/>
              <a:t>data:</a:t>
            </a:r>
          </a:p>
          <a:p>
            <a:pPr lvl="1"/>
            <a:r>
              <a:rPr lang="en-US" sz="1800" dirty="0"/>
              <a:t>A folder containing JSON files with customer profiles, transaction history, and social media posts used as input data for the application.</a:t>
            </a:r>
          </a:p>
          <a:p>
            <a:r>
              <a:rPr lang="en-US" sz="1800" b="1" dirty="0"/>
              <a:t>.env:</a:t>
            </a:r>
          </a:p>
          <a:p>
            <a:pPr lvl="1"/>
            <a:r>
              <a:rPr lang="en-US" sz="1800" dirty="0"/>
              <a:t>A file to store environment variables like OPENAI_API_KEY. This file is not included in version control for security reasons.</a:t>
            </a:r>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Loading and Preparing Data</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JSON files store customer profiles, transaction history, and social media posts.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is converted into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Pandas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DataFrames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easy processing.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Ensures structured data format for further analysis.</a:t>
            </a:r>
          </a:p>
          <a:p>
            <a:endParaRPr lang="en-IN" dirty="0"/>
          </a:p>
        </p:txBody>
      </p:sp>
      <p:sp>
        <p:nvSpPr>
          <p:cNvPr id="5" name="TextBox 4"/>
          <p:cNvSpPr txBox="1"/>
          <p:nvPr/>
        </p:nvSpPr>
        <p:spPr>
          <a:xfrm>
            <a:off x="1092459" y="2903623"/>
            <a:ext cx="10007082" cy="1965153"/>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with open("data/customer_profiles_filled_100.json", "r") as f:</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customer_profiles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json.load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a:t>
            </a: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customer_profiles_df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pd.DataFrame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customer_profiles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Sentiment Analysis with VADER</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determine customer sentiment from social media posts.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it Works: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VADER assigns a sentiment score ranging from -1 (negative) to +1 (positive).</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Helps classify users as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positive, negative, or neutral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based on their emotions.</a:t>
            </a:r>
          </a:p>
          <a:p>
            <a:endParaRPr lang="en-IN" dirty="0"/>
          </a:p>
        </p:txBody>
      </p:sp>
      <p:sp>
        <p:nvSpPr>
          <p:cNvPr id="4" name="TextBox 3"/>
          <p:cNvSpPr txBox="1"/>
          <p:nvPr/>
        </p:nvSpPr>
        <p:spPr>
          <a:xfrm>
            <a:off x="1238249" y="2705100"/>
            <a:ext cx="9572625" cy="1965153"/>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get_sentiment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(text):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round(</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analyzer.polarity_scores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(text)["compound"], 2)</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sentiment_score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social_media_df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["content"].apply(</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get_sentiment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kern="100" dirty="0">
                <a:effectLst/>
                <a:latin typeface="Calibri" panose="020F0502020204030204" pitchFamily="34" charset="0"/>
                <a:ea typeface="Calibri" panose="020F0502020204030204" pitchFamily="34" charset="0"/>
                <a:cs typeface="Times New Roman" panose="02020603050405020304" pitchFamily="18" charset="0"/>
              </a:rPr>
              <a:t>Intent Classification with BART-Large MNLI</a:t>
            </a:r>
            <a:br>
              <a:rPr lang="en-IN" sz="4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Content Placeholder 2"/>
          <p:cNvSpPr>
            <a:spLocks noGrp="1"/>
          </p:cNvSpPr>
          <p:nvPr>
            <p:ph idx="1"/>
          </p:nvPr>
        </p:nvSpPr>
        <p:spPr/>
        <p:txBody>
          <a:bodyPr>
            <a:normAutofit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classify social media content into predefined categories like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Finance, Shopping, Tech, Budget Concern, etc.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it Works: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Zero-shot classification using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facebook</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bart</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-large-</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mnli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model.</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Enables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understanding user interests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better recommendations.</a:t>
            </a:r>
          </a:p>
          <a:p>
            <a:endParaRPr lang="en-IN" dirty="0"/>
          </a:p>
        </p:txBody>
      </p:sp>
      <p:sp>
        <p:nvSpPr>
          <p:cNvPr id="4" name="TextBox 3"/>
          <p:cNvSpPr txBox="1"/>
          <p:nvPr/>
        </p:nvSpPr>
        <p:spPr>
          <a:xfrm>
            <a:off x="1323975" y="2971799"/>
            <a:ext cx="9858375" cy="1971374"/>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def get_intent(text):</a:t>
            </a:r>
          </a:p>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    prediction = intent_classifier(text, intent_labels)</a:t>
            </a:r>
          </a:p>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    return prediction["labels"][0]</a:t>
            </a:r>
          </a:p>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social_media_df["intent"] = social_media_df["content"].apply(get_intent)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1" kern="100" dirty="0">
                <a:effectLst/>
                <a:latin typeface="Calibri" panose="020F0502020204030204" pitchFamily="34" charset="0"/>
                <a:ea typeface="Calibri" panose="020F0502020204030204" pitchFamily="34" charset="0"/>
                <a:cs typeface="Times New Roman" panose="02020603050405020304" pitchFamily="18" charset="0"/>
              </a:rPr>
              <a:t>Extracting Top Preferences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Identifies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frequent transaction categories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social media interests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 customer.</a:t>
            </a:r>
          </a:p>
          <a:p>
            <a:pPr>
              <a:lnSpc>
                <a:spcPct val="107000"/>
              </a:lnSpc>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latin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cs typeface="Times New Roman" panose="02020603050405020304" pitchFamily="18" charset="0"/>
              </a:rPr>
              <a:t>Extracts spending patterns to recommend relevant financial products.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endParaRPr lang="en-IN" sz="1800" kern="100" dirty="0">
              <a:latin typeface="Calibri" panose="020F0502020204030204" pitchFamily="34" charset="0"/>
              <a:cs typeface="Times New Roman" panose="02020603050405020304" pitchFamily="18" charset="0"/>
            </a:endParaRPr>
          </a:p>
          <a:p>
            <a:endParaRPr lang="en-IN" dirty="0"/>
          </a:p>
        </p:txBody>
      </p:sp>
      <p:sp>
        <p:nvSpPr>
          <p:cNvPr id="5" name="TextBox 4"/>
          <p:cNvSpPr txBox="1"/>
          <p:nvPr/>
        </p:nvSpPr>
        <p:spPr>
          <a:xfrm>
            <a:off x="933449" y="2435096"/>
            <a:ext cx="9829801" cy="1566198"/>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get_top_transaction_categories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top_n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user_transactions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transactions_df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transactions_df</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 ".join([cat for cat, _ in Counter(</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user_transactions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["category"]).</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most_common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top_n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effectLst/>
                <a:latin typeface="Calibri" panose="020F0502020204030204" pitchFamily="34" charset="0"/>
                <a:ea typeface="Calibri" panose="020F0502020204030204" pitchFamily="34" charset="0"/>
                <a:cs typeface="Times New Roman" panose="02020603050405020304" pitchFamily="18" charset="0"/>
              </a:rPr>
              <a:t>OpenAI GPT-3.5 API for Response Generation</a:t>
            </a:r>
            <a:endParaRPr lang="en-IN" sz="4000" dirty="0"/>
          </a:p>
        </p:txBody>
      </p:sp>
      <p:sp>
        <p:nvSpPr>
          <p:cNvPr id="3" name="Content Placeholder 2"/>
          <p:cNvSpPr>
            <a:spLocks noGrp="1"/>
          </p:cNvSpPr>
          <p:nvPr>
            <p:ph idx="1"/>
          </p:nvPr>
        </p:nvSpPr>
        <p:spPr>
          <a:xfrm>
            <a:off x="838200" y="1825625"/>
            <a:ext cx="10515600" cy="4667250"/>
          </a:xfrm>
        </p:spPr>
        <p:txBody>
          <a:bodyPr>
            <a:normAutofit fontScale="9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Generates business insights and financial product recommendations.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it Works: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Constructs a prompt using customer data and queries OpenAI API.</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Automates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tailored recommendations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using AI-driven text generation.</a:t>
            </a:r>
          </a:p>
          <a:p>
            <a:endParaRPr lang="en-IN" dirty="0"/>
          </a:p>
        </p:txBody>
      </p:sp>
      <p:sp>
        <p:nvSpPr>
          <p:cNvPr id="6" name="TextBox 5"/>
          <p:cNvSpPr txBox="1"/>
          <p:nvPr/>
        </p:nvSpPr>
        <p:spPr>
          <a:xfrm>
            <a:off x="1152524" y="2686050"/>
            <a:ext cx="9705975" cy="3162019"/>
          </a:xfrm>
          <a:prstGeom prst="rect">
            <a:avLst/>
          </a:prstGeom>
          <a:solidFill>
            <a:schemeClr val="accent2">
              <a:lumMod val="40000"/>
              <a:lumOff val="60000"/>
            </a:schemeClr>
          </a:solidFill>
        </p:spPr>
        <p:txBody>
          <a:bodyPr wrap="square" rtlCol="0">
            <a:spAutoFit/>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generate_response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(prompt):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client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openai.OpenAI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response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client.chat.completions.create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model="gpt-3.5-turbo",</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messages=[{"role": "user", "content": prompt}]</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response.choices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message.content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1939</Words>
  <Application>Microsoft Office PowerPoint</Application>
  <PresentationFormat>Widescreen</PresentationFormat>
  <Paragraphs>200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Consolas</vt:lpstr>
      <vt:lpstr>Courier New</vt:lpstr>
      <vt:lpstr>Symbol</vt:lpstr>
      <vt:lpstr>Office Theme</vt:lpstr>
      <vt:lpstr>AI-Driven Hyper-Personalization System</vt:lpstr>
      <vt:lpstr>Overview of the System</vt:lpstr>
      <vt:lpstr>Tech Stack</vt:lpstr>
      <vt:lpstr>Project Setup and Running the Application </vt:lpstr>
      <vt:lpstr>Loading and Preparing Data </vt:lpstr>
      <vt:lpstr>Sentiment Analysis with VADER </vt:lpstr>
      <vt:lpstr>Intent Classification with BART-Large MNLI </vt:lpstr>
      <vt:lpstr>Extracting Top Preferences </vt:lpstr>
      <vt:lpstr>OpenAI GPT-3.5 API for Response Generation</vt:lpstr>
      <vt:lpstr>API Endpoints - Business Insights </vt:lpstr>
      <vt:lpstr>API Endpoints - Personalized Recommendation </vt:lpstr>
      <vt:lpstr>Swagger UI - http://127.0.0.1:8000/docs</vt:lpstr>
      <vt:lpstr>PowerPoint Presentation</vt:lpstr>
      <vt:lpstr>Business Impact </vt:lpstr>
      <vt:lpstr>Future Improvements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Sharma</dc:creator>
  <cp:lastModifiedBy>Ashish</cp:lastModifiedBy>
  <cp:revision>36</cp:revision>
  <dcterms:created xsi:type="dcterms:W3CDTF">2025-03-25T14:54:00Z</dcterms:created>
  <dcterms:modified xsi:type="dcterms:W3CDTF">2025-03-26T12:20:02Z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A9046B767E504C21A476A7E392E8C2C4_12</vt:lpwstr>
  </property>
  <property fmtid="{D5CDD505-2E9C-101B-9397-08002B2CF9AE}" pid="3" name="KSOProductBuildVer">
    <vt:lpwstr>1033-12.2.0.20326</vt:lpwstr>
  </property>
</Properties>
</file>