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0"/>
  </p:notesMasterIdLst>
  <p:handoutMasterIdLst>
    <p:handoutMasterId r:id="rId21"/>
  </p:handoutMasterIdLst>
  <p:sldIdLst>
    <p:sldId id="256" r:id="rId5"/>
    <p:sldId id="271" r:id="rId6"/>
    <p:sldId id="289" r:id="rId7"/>
    <p:sldId id="290" r:id="rId8"/>
    <p:sldId id="291" r:id="rId9"/>
    <p:sldId id="292" r:id="rId10"/>
    <p:sldId id="281" r:id="rId11"/>
    <p:sldId id="293" r:id="rId12"/>
    <p:sldId id="280" r:id="rId13"/>
    <p:sldId id="285" r:id="rId14"/>
    <p:sldId id="275" r:id="rId15"/>
    <p:sldId id="276" r:id="rId16"/>
    <p:sldId id="294" r:id="rId17"/>
    <p:sldId id="283" r:id="rId18"/>
    <p:sldId id="28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24726"/>
    <a:srgbClr val="404040"/>
    <a:srgbClr val="FF9B45"/>
    <a:srgbClr val="DD462F"/>
    <a:srgbClr val="F8CFB6"/>
    <a:srgbClr val="F8CA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3339A9-2294-4304-ADBA-4DEE91403720}" v="56" dt="2025-03-26T10:48:08.719"/>
    <p1510:client id="{DA5D2445-9966-47B9-8BE0-771750B5A38C}" v="4" dt="2025-03-26T13:02:27.473"/>
    <p1510:client id="{DA73FCA2-193C-468E-80D2-930FACBBBCEB}" v="76" dt="2025-03-26T12:57:49.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1" autoAdjust="0"/>
  </p:normalViewPr>
  <p:slideViewPr>
    <p:cSldViewPr snapToGrid="0">
      <p:cViewPr varScale="1">
        <p:scale>
          <a:sx n="80" d="100"/>
          <a:sy n="80" d="100"/>
        </p:scale>
        <p:origin x="782"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26-Mar-25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26-Mar-25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3699496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26-Mar-25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26-Mar-25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2050" y="1870052"/>
            <a:ext cx="10515600" cy="3699470"/>
          </a:xfrm>
        </p:spPr>
        <p:txBody>
          <a:bodyPr anchor="ctr" anchorCtr="0">
            <a:normAutofit/>
          </a:bodyPr>
          <a:lstStyle/>
          <a:p>
            <a:r>
              <a:rPr lang="en-US" sz="4800" dirty="0">
                <a:solidFill>
                  <a:schemeClr val="bg1"/>
                </a:solidFill>
              </a:rPr>
              <a:t>Hyper-</a:t>
            </a:r>
            <a:r>
              <a:rPr lang="en-US" sz="4800" dirty="0" err="1">
                <a:solidFill>
                  <a:schemeClr val="bg1"/>
                </a:solidFill>
              </a:rPr>
              <a:t>Personalisation</a:t>
            </a:r>
            <a:r>
              <a:rPr lang="en-US" sz="4800" dirty="0">
                <a:solidFill>
                  <a:schemeClr val="bg1"/>
                </a:solidFill>
              </a:rPr>
              <a:t> using Gen-AI</a:t>
            </a:r>
            <a:br>
              <a:rPr lang="en-US" sz="4800" dirty="0">
                <a:solidFill>
                  <a:schemeClr val="bg1"/>
                </a:solidFill>
              </a:rPr>
            </a:br>
            <a:br>
              <a:rPr lang="en-US" sz="4800" dirty="0">
                <a:solidFill>
                  <a:schemeClr val="bg1"/>
                </a:solidFill>
              </a:rPr>
            </a:br>
            <a:br>
              <a:rPr lang="en-US" sz="4800" dirty="0">
                <a:solidFill>
                  <a:schemeClr val="bg1"/>
                </a:solidFill>
              </a:rPr>
            </a:br>
            <a:endParaRPr lang="en-US" sz="4800" dirty="0">
              <a:solidFill>
                <a:schemeClr val="bg1"/>
              </a:solidFill>
            </a:endParaRPr>
          </a:p>
        </p:txBody>
      </p:sp>
      <p:sp>
        <p:nvSpPr>
          <p:cNvPr id="3" name="Subtitle 2"/>
          <p:cNvSpPr>
            <a:spLocks noGrp="1"/>
          </p:cNvSpPr>
          <p:nvPr>
            <p:ph type="subTitle" idx="4294967295"/>
          </p:nvPr>
        </p:nvSpPr>
        <p:spPr>
          <a:xfrm>
            <a:off x="713830" y="3315083"/>
            <a:ext cx="9582736" cy="3068892"/>
          </a:xfrm>
        </p:spPr>
        <p:txBody>
          <a:bodyPr vert="horz" lIns="91440" tIns="45720" rIns="91440" bIns="45720" rtlCol="0" anchor="t">
            <a:noAutofit/>
          </a:bodyPr>
          <a:lstStyle/>
          <a:p>
            <a:pPr marL="0" indent="0">
              <a:buNone/>
            </a:pPr>
            <a:r>
              <a:rPr lang="en-US" sz="1800" b="1">
                <a:solidFill>
                  <a:schemeClr val="bg1"/>
                </a:solidFill>
                <a:latin typeface="+mj-lt"/>
              </a:rPr>
              <a:t>Team </a:t>
            </a:r>
            <a:r>
              <a:rPr lang="en-US" sz="1800" b="1" err="1">
                <a:solidFill>
                  <a:schemeClr val="bg1"/>
                </a:solidFill>
                <a:latin typeface="+mj-lt"/>
              </a:rPr>
              <a:t>Algonauts</a:t>
            </a:r>
            <a:endParaRPr lang="en-US" sz="1800" b="1">
              <a:solidFill>
                <a:schemeClr val="bg1"/>
              </a:solidFill>
              <a:latin typeface="+mj-lt"/>
            </a:endParaRPr>
          </a:p>
          <a:p>
            <a:pPr marL="571500" lvl="1" indent="-342900">
              <a:spcBef>
                <a:spcPts val="0"/>
              </a:spcBef>
              <a:spcAft>
                <a:spcPts val="0"/>
              </a:spcAft>
              <a:buFont typeface="Wingdings" panose="05000000000000000000" pitchFamily="2" charset="2"/>
              <a:buChar char="Ø"/>
            </a:pPr>
            <a:r>
              <a:rPr lang="en-US" sz="1600" dirty="0">
                <a:solidFill>
                  <a:schemeClr val="bg1"/>
                </a:solidFill>
                <a:latin typeface="+mj-lt"/>
              </a:rPr>
              <a:t>Tejas Muralikrishnan</a:t>
            </a:r>
            <a:endParaRPr lang="en-US" sz="1600">
              <a:solidFill>
                <a:schemeClr val="bg1"/>
              </a:solidFill>
              <a:latin typeface="+mj-lt"/>
              <a:cs typeface="Segoe UI Light"/>
            </a:endParaRPr>
          </a:p>
          <a:p>
            <a:pPr marL="571500" lvl="1" indent="-342900">
              <a:buFont typeface="Wingdings" panose="05000000000000000000" pitchFamily="2" charset="2"/>
              <a:buChar char="Ø"/>
            </a:pPr>
            <a:r>
              <a:rPr lang="en-US" sz="1600" dirty="0">
                <a:solidFill>
                  <a:schemeClr val="bg1"/>
                </a:solidFill>
                <a:latin typeface="+mj-lt"/>
              </a:rPr>
              <a:t>Shreya S</a:t>
            </a:r>
            <a:endParaRPr lang="en-US" sz="1600">
              <a:solidFill>
                <a:schemeClr val="bg1"/>
              </a:solidFill>
              <a:latin typeface="+mj-lt"/>
              <a:cs typeface="Segoe UI Light"/>
            </a:endParaRPr>
          </a:p>
          <a:p>
            <a:pPr marL="571500" lvl="1" indent="-342900">
              <a:spcBef>
                <a:spcPts val="0"/>
              </a:spcBef>
              <a:spcAft>
                <a:spcPts val="0"/>
              </a:spcAft>
              <a:buFont typeface="Wingdings" panose="05000000000000000000" pitchFamily="2" charset="2"/>
              <a:buChar char="Ø"/>
            </a:pPr>
            <a:r>
              <a:rPr lang="en-US" sz="1600" dirty="0">
                <a:solidFill>
                  <a:schemeClr val="bg1"/>
                </a:solidFill>
                <a:latin typeface="+mj-lt"/>
              </a:rPr>
              <a:t>Ananya Chandrasekaran</a:t>
            </a:r>
            <a:endParaRPr lang="en-US" sz="1600">
              <a:solidFill>
                <a:schemeClr val="bg1"/>
              </a:solidFill>
              <a:latin typeface="+mj-lt"/>
              <a:cs typeface="Segoe UI Light"/>
            </a:endParaRPr>
          </a:p>
          <a:p>
            <a:pPr marL="571500" lvl="1" indent="-342900">
              <a:buFont typeface="Wingdings" panose="05000000000000000000" pitchFamily="2" charset="2"/>
              <a:buChar char="Ø"/>
            </a:pPr>
            <a:r>
              <a:rPr lang="en-US" sz="1600" dirty="0">
                <a:solidFill>
                  <a:schemeClr val="bg1"/>
                </a:solidFill>
                <a:latin typeface="+mj-lt"/>
              </a:rPr>
              <a:t>Srinidhi Chandrasekaran</a:t>
            </a:r>
            <a:endParaRPr lang="en-US" sz="1600">
              <a:solidFill>
                <a:schemeClr val="bg1"/>
              </a:solidFill>
              <a:latin typeface="+mj-lt"/>
              <a:cs typeface="Segoe UI Light"/>
            </a:endParaRPr>
          </a:p>
          <a:p>
            <a:pPr marL="342900" indent="-342900">
              <a:buFont typeface="Wingdings" panose="05000000000000000000" pitchFamily="2" charset="2"/>
              <a:buChar char="Ø"/>
            </a:pPr>
            <a:endParaRPr lang="en-US" sz="1600" b="1" dirty="0">
              <a:solidFill>
                <a:schemeClr val="bg1"/>
              </a:solidFill>
              <a:latin typeface="+mj-lt"/>
            </a:endParaRPr>
          </a:p>
        </p:txBody>
      </p:sp>
      <p:cxnSp>
        <p:nvCxnSpPr>
          <p:cNvPr id="5" name="Straight Connector 4">
            <a:extLst>
              <a:ext uri="{FF2B5EF4-FFF2-40B4-BE49-F238E27FC236}">
                <a16:creationId xmlns:a16="http://schemas.microsoft.com/office/drawing/2014/main" id="{C60871C3-8B19-3730-2F5A-1B3A6A41963C}"/>
              </a:ext>
            </a:extLst>
          </p:cNvPr>
          <p:cNvCxnSpPr>
            <a:endCxn id="2" idx="3"/>
          </p:cNvCxnSpPr>
          <p:nvPr/>
        </p:nvCxnSpPr>
        <p:spPr>
          <a:xfrm flipV="1">
            <a:off x="712050" y="3719787"/>
            <a:ext cx="10515600" cy="188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08D0B-5F37-E343-8744-EF337EDE72F5}"/>
              </a:ext>
            </a:extLst>
          </p:cNvPr>
          <p:cNvSpPr>
            <a:spLocks noGrp="1"/>
          </p:cNvSpPr>
          <p:nvPr>
            <p:ph type="title"/>
          </p:nvPr>
        </p:nvSpPr>
        <p:spPr/>
        <p:txBody>
          <a:bodyPr/>
          <a:lstStyle/>
          <a:p>
            <a:r>
              <a:rPr lang="en-US" b="1" dirty="0" err="1">
                <a:solidFill>
                  <a:srgbClr val="FF0000"/>
                </a:solidFill>
              </a:rPr>
              <a:t>DataBase</a:t>
            </a:r>
            <a:r>
              <a:rPr lang="en-US" b="1" dirty="0">
                <a:solidFill>
                  <a:srgbClr val="FF0000"/>
                </a:solidFill>
              </a:rPr>
              <a:t> Schema</a:t>
            </a:r>
            <a:endParaRPr lang="en-IN" b="1" dirty="0">
              <a:solidFill>
                <a:srgbClr val="FF0000"/>
              </a:solidFill>
            </a:endParaRPr>
          </a:p>
        </p:txBody>
      </p:sp>
      <p:pic>
        <p:nvPicPr>
          <p:cNvPr id="9" name="Content Placeholder 8">
            <a:extLst>
              <a:ext uri="{FF2B5EF4-FFF2-40B4-BE49-F238E27FC236}">
                <a16:creationId xmlns:a16="http://schemas.microsoft.com/office/drawing/2014/main" id="{1501D891-CF0B-ABE6-CCF8-9BC3750E9E6C}"/>
              </a:ext>
            </a:extLst>
          </p:cNvPr>
          <p:cNvPicPr>
            <a:picLocks noGrp="1" noChangeAspect="1"/>
          </p:cNvPicPr>
          <p:nvPr>
            <p:ph sz="quarter" idx="10"/>
          </p:nvPr>
        </p:nvPicPr>
        <p:blipFill>
          <a:blip r:embed="rId2"/>
          <a:stretch>
            <a:fillRect/>
          </a:stretch>
        </p:blipFill>
        <p:spPr>
          <a:xfrm>
            <a:off x="0" y="1215342"/>
            <a:ext cx="12192000" cy="5642658"/>
          </a:xfrm>
        </p:spPr>
      </p:pic>
    </p:spTree>
    <p:extLst>
      <p:ext uri="{BB962C8B-B14F-4D97-AF65-F5344CB8AC3E}">
        <p14:creationId xmlns:p14="http://schemas.microsoft.com/office/powerpoint/2010/main" val="624448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CCB71E8-6724-523F-B86E-1E0D2AB0DC8F}"/>
              </a:ext>
            </a:extLst>
          </p:cNvPr>
          <p:cNvSpPr>
            <a:spLocks noGrp="1"/>
          </p:cNvSpPr>
          <p:nvPr>
            <p:ph type="title"/>
          </p:nvPr>
        </p:nvSpPr>
        <p:spPr/>
        <p:txBody>
          <a:bodyPr/>
          <a:lstStyle/>
          <a:p>
            <a:r>
              <a:rPr lang="en-IN" b="1" dirty="0">
                <a:solidFill>
                  <a:srgbClr val="FF0000"/>
                </a:solidFill>
              </a:rPr>
              <a:t>Authentication and RBAC</a:t>
            </a:r>
          </a:p>
        </p:txBody>
      </p:sp>
      <p:sp>
        <p:nvSpPr>
          <p:cNvPr id="12" name="Content Placeholder 11">
            <a:extLst>
              <a:ext uri="{FF2B5EF4-FFF2-40B4-BE49-F238E27FC236}">
                <a16:creationId xmlns:a16="http://schemas.microsoft.com/office/drawing/2014/main" id="{42FB2D1C-6FE2-11FE-5720-6279BD4632E1}"/>
              </a:ext>
            </a:extLst>
          </p:cNvPr>
          <p:cNvSpPr>
            <a:spLocks noGrp="1"/>
          </p:cNvSpPr>
          <p:nvPr>
            <p:ph sz="quarter" idx="10"/>
          </p:nvPr>
        </p:nvSpPr>
        <p:spPr>
          <a:xfrm>
            <a:off x="661987" y="5428873"/>
            <a:ext cx="11220382" cy="640080"/>
          </a:xfrm>
        </p:spPr>
        <p:txBody>
          <a:bodyPr>
            <a:noAutofit/>
          </a:bodyPr>
          <a:lstStyle/>
          <a:p>
            <a:r>
              <a:rPr lang="en-IN" sz="1800" dirty="0"/>
              <a:t>Using JWT secret key, an encrypted JWT token is created that is passed from the frontend via header. After receiving the token, it is decrypted and verified as a user (either customer or admin)</a:t>
            </a:r>
          </a:p>
        </p:txBody>
      </p:sp>
      <p:pic>
        <p:nvPicPr>
          <p:cNvPr id="11" name="Picture 10">
            <a:extLst>
              <a:ext uri="{FF2B5EF4-FFF2-40B4-BE49-F238E27FC236}">
                <a16:creationId xmlns:a16="http://schemas.microsoft.com/office/drawing/2014/main" id="{09103753-8D86-2A19-802F-3DC7985853A2}"/>
              </a:ext>
            </a:extLst>
          </p:cNvPr>
          <p:cNvPicPr>
            <a:picLocks noChangeAspect="1"/>
          </p:cNvPicPr>
          <p:nvPr/>
        </p:nvPicPr>
        <p:blipFill>
          <a:blip r:embed="rId2"/>
          <a:stretch>
            <a:fillRect/>
          </a:stretch>
        </p:blipFill>
        <p:spPr>
          <a:xfrm>
            <a:off x="661987" y="2328862"/>
            <a:ext cx="10868025" cy="2200275"/>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184BAB-A95E-0E25-1C3C-78EF96AA5961}"/>
              </a:ext>
            </a:extLst>
          </p:cNvPr>
          <p:cNvSpPr>
            <a:spLocks noGrp="1"/>
          </p:cNvSpPr>
          <p:nvPr>
            <p:ph type="title"/>
          </p:nvPr>
        </p:nvSpPr>
        <p:spPr/>
        <p:txBody>
          <a:bodyPr/>
          <a:lstStyle/>
          <a:p>
            <a:r>
              <a:rPr lang="en-IN" b="1" dirty="0">
                <a:solidFill>
                  <a:srgbClr val="FF0000"/>
                </a:solidFill>
              </a:rPr>
              <a:t>Challenges Faced</a:t>
            </a:r>
          </a:p>
        </p:txBody>
      </p:sp>
      <p:sp>
        <p:nvSpPr>
          <p:cNvPr id="6" name="Rectangle 2">
            <a:extLst>
              <a:ext uri="{FF2B5EF4-FFF2-40B4-BE49-F238E27FC236}">
                <a16:creationId xmlns:a16="http://schemas.microsoft.com/office/drawing/2014/main" id="{53F1B9A7-A4AD-EF13-5E63-D43D243B01D1}"/>
              </a:ext>
            </a:extLst>
          </p:cNvPr>
          <p:cNvSpPr>
            <a:spLocks noGrp="1" noChangeArrowheads="1"/>
          </p:cNvSpPr>
          <p:nvPr>
            <p:ph sz="quarter" idx="10"/>
          </p:nvPr>
        </p:nvSpPr>
        <p:spPr bwMode="auto">
          <a:xfrm>
            <a:off x="521207" y="2045927"/>
            <a:ext cx="1119378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Financial data often contains inconsistencies, missing values, and outliers, requiring extensive preprocessing to ensure data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Encouraging users to trust and rely on AI-driven financial insights requires a transparent, user-centric design with demonstrable value.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tx1"/>
                </a:solidFill>
                <a:latin typeface="+mj-lt"/>
              </a:rPr>
              <a:t>Customer preferences, financial products, and market dynamics change rapidly. Ensuring the model remains up-to-date through continuous learning pipelines is crucial for sustained performance.</a:t>
            </a: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Striking a balance between enhancing customer engagement and achieving organizational goals, such as cross-selling or upselling, requires thoughtful strategy.</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1814B-DFFD-C761-D142-036E7498CB4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98C27F4-5D08-EB71-54D1-01C51AD32717}"/>
              </a:ext>
            </a:extLst>
          </p:cNvPr>
          <p:cNvSpPr>
            <a:spLocks noGrp="1"/>
          </p:cNvSpPr>
          <p:nvPr>
            <p:ph type="title"/>
          </p:nvPr>
        </p:nvSpPr>
        <p:spPr/>
        <p:txBody>
          <a:bodyPr/>
          <a:lstStyle/>
          <a:p>
            <a:r>
              <a:rPr lang="en-US" b="1" dirty="0">
                <a:solidFill>
                  <a:srgbClr val="FF0000"/>
                </a:solidFill>
              </a:rPr>
              <a:t>Model Evaluation</a:t>
            </a:r>
            <a:endParaRPr lang="en-IN" b="1" dirty="0">
              <a:solidFill>
                <a:srgbClr val="FF0000"/>
              </a:solidFill>
            </a:endParaRPr>
          </a:p>
        </p:txBody>
      </p:sp>
      <p:graphicFrame>
        <p:nvGraphicFramePr>
          <p:cNvPr id="4" name="Content Placeholder 3">
            <a:extLst>
              <a:ext uri="{FF2B5EF4-FFF2-40B4-BE49-F238E27FC236}">
                <a16:creationId xmlns:a16="http://schemas.microsoft.com/office/drawing/2014/main" id="{9B870D1F-5C86-2015-0E81-99C0234E26C5}"/>
              </a:ext>
            </a:extLst>
          </p:cNvPr>
          <p:cNvGraphicFramePr>
            <a:graphicFrameLocks noGrp="1"/>
          </p:cNvGraphicFramePr>
          <p:nvPr>
            <p:ph sz="quarter" idx="10"/>
            <p:extLst>
              <p:ext uri="{D42A27DB-BD31-4B8C-83A1-F6EECF244321}">
                <p14:modId xmlns:p14="http://schemas.microsoft.com/office/powerpoint/2010/main" val="4230339385"/>
              </p:ext>
            </p:extLst>
          </p:nvPr>
        </p:nvGraphicFramePr>
        <p:xfrm>
          <a:off x="1193439" y="2159000"/>
          <a:ext cx="7458354" cy="2397760"/>
        </p:xfrm>
        <a:graphic>
          <a:graphicData uri="http://schemas.openxmlformats.org/drawingml/2006/table">
            <a:tbl>
              <a:tblPr firstRow="1" bandRow="1">
                <a:tableStyleId>{5C22544A-7EE6-4342-B048-85BDC9FD1C3A}</a:tableStyleId>
              </a:tblPr>
              <a:tblGrid>
                <a:gridCol w="1243059">
                  <a:extLst>
                    <a:ext uri="{9D8B030D-6E8A-4147-A177-3AD203B41FA5}">
                      <a16:colId xmlns:a16="http://schemas.microsoft.com/office/drawing/2014/main" val="4144741639"/>
                    </a:ext>
                  </a:extLst>
                </a:gridCol>
                <a:gridCol w="1243059">
                  <a:extLst>
                    <a:ext uri="{9D8B030D-6E8A-4147-A177-3AD203B41FA5}">
                      <a16:colId xmlns:a16="http://schemas.microsoft.com/office/drawing/2014/main" val="2255039573"/>
                    </a:ext>
                  </a:extLst>
                </a:gridCol>
                <a:gridCol w="1243059">
                  <a:extLst>
                    <a:ext uri="{9D8B030D-6E8A-4147-A177-3AD203B41FA5}">
                      <a16:colId xmlns:a16="http://schemas.microsoft.com/office/drawing/2014/main" val="2424459871"/>
                    </a:ext>
                  </a:extLst>
                </a:gridCol>
                <a:gridCol w="1243059">
                  <a:extLst>
                    <a:ext uri="{9D8B030D-6E8A-4147-A177-3AD203B41FA5}">
                      <a16:colId xmlns:a16="http://schemas.microsoft.com/office/drawing/2014/main" val="2175770818"/>
                    </a:ext>
                  </a:extLst>
                </a:gridCol>
                <a:gridCol w="1243059">
                  <a:extLst>
                    <a:ext uri="{9D8B030D-6E8A-4147-A177-3AD203B41FA5}">
                      <a16:colId xmlns:a16="http://schemas.microsoft.com/office/drawing/2014/main" val="2252726630"/>
                    </a:ext>
                  </a:extLst>
                </a:gridCol>
                <a:gridCol w="1243059">
                  <a:extLst>
                    <a:ext uri="{9D8B030D-6E8A-4147-A177-3AD203B41FA5}">
                      <a16:colId xmlns:a16="http://schemas.microsoft.com/office/drawing/2014/main" val="3637419506"/>
                    </a:ext>
                  </a:extLst>
                </a:gridCol>
              </a:tblGrid>
              <a:tr h="370840">
                <a:tc>
                  <a:txBody>
                    <a:bodyPr/>
                    <a:lstStyle/>
                    <a:p>
                      <a:r>
                        <a:rPr lang="en-IN" dirty="0"/>
                        <a:t>Metric</a:t>
                      </a:r>
                    </a:p>
                  </a:txBody>
                  <a:tcPr anchor="ctr"/>
                </a:tc>
                <a:tc>
                  <a:txBody>
                    <a:bodyPr/>
                    <a:lstStyle/>
                    <a:p>
                      <a:r>
                        <a:rPr lang="en-IN"/>
                        <a:t>Class 0 (Negative)</a:t>
                      </a:r>
                    </a:p>
                  </a:txBody>
                  <a:tcPr anchor="ctr"/>
                </a:tc>
                <a:tc>
                  <a:txBody>
                    <a:bodyPr/>
                    <a:lstStyle/>
                    <a:p>
                      <a:r>
                        <a:rPr lang="en-IN" dirty="0"/>
                        <a:t>Class 1 (Positive)</a:t>
                      </a:r>
                    </a:p>
                  </a:txBody>
                  <a:tcPr anchor="ctr"/>
                </a:tc>
                <a:tc>
                  <a:txBody>
                    <a:bodyPr/>
                    <a:lstStyle/>
                    <a:p>
                      <a:r>
                        <a:rPr lang="en-IN"/>
                        <a:t>Accuracy</a:t>
                      </a:r>
                    </a:p>
                  </a:txBody>
                  <a:tcPr anchor="ctr"/>
                </a:tc>
                <a:tc>
                  <a:txBody>
                    <a:bodyPr/>
                    <a:lstStyle/>
                    <a:p>
                      <a:r>
                        <a:rPr lang="en-IN"/>
                        <a:t>Macro Avg</a:t>
                      </a:r>
                    </a:p>
                  </a:txBody>
                  <a:tcPr anchor="ctr"/>
                </a:tc>
                <a:tc>
                  <a:txBody>
                    <a:bodyPr/>
                    <a:lstStyle/>
                    <a:p>
                      <a:r>
                        <a:rPr lang="en-IN"/>
                        <a:t>Weighted Avg</a:t>
                      </a:r>
                    </a:p>
                  </a:txBody>
                  <a:tcPr anchor="ctr"/>
                </a:tc>
                <a:extLst>
                  <a:ext uri="{0D108BD9-81ED-4DB2-BD59-A6C34878D82A}">
                    <a16:rowId xmlns:a16="http://schemas.microsoft.com/office/drawing/2014/main" val="2625371887"/>
                  </a:ext>
                </a:extLst>
              </a:tr>
              <a:tr h="370840">
                <a:tc>
                  <a:txBody>
                    <a:bodyPr/>
                    <a:lstStyle/>
                    <a:p>
                      <a:r>
                        <a:rPr lang="en-IN" b="1"/>
                        <a:t>Precision</a:t>
                      </a:r>
                      <a:endParaRPr lang="en-IN"/>
                    </a:p>
                  </a:txBody>
                  <a:tcPr anchor="ctr"/>
                </a:tc>
                <a:tc>
                  <a:txBody>
                    <a:bodyPr/>
                    <a:lstStyle/>
                    <a:p>
                      <a:r>
                        <a:rPr lang="en-IN"/>
                        <a:t>0.91</a:t>
                      </a:r>
                    </a:p>
                  </a:txBody>
                  <a:tcPr anchor="ctr"/>
                </a:tc>
                <a:tc>
                  <a:txBody>
                    <a:bodyPr/>
                    <a:lstStyle/>
                    <a:p>
                      <a:r>
                        <a:rPr lang="en-IN"/>
                        <a:t>0.96</a:t>
                      </a:r>
                    </a:p>
                  </a:txBody>
                  <a:tcPr anchor="ctr"/>
                </a:tc>
                <a:tc>
                  <a:txBody>
                    <a:bodyPr/>
                    <a:lstStyle/>
                    <a:p>
                      <a:r>
                        <a:rPr lang="en-IN"/>
                        <a:t>-</a:t>
                      </a:r>
                    </a:p>
                  </a:txBody>
                  <a:tcPr anchor="ctr"/>
                </a:tc>
                <a:tc>
                  <a:txBody>
                    <a:bodyPr/>
                    <a:lstStyle/>
                    <a:p>
                      <a:r>
                        <a:rPr lang="en-IN"/>
                        <a:t>0.94</a:t>
                      </a:r>
                    </a:p>
                  </a:txBody>
                  <a:tcPr anchor="ctr"/>
                </a:tc>
                <a:tc>
                  <a:txBody>
                    <a:bodyPr/>
                    <a:lstStyle/>
                    <a:p>
                      <a:r>
                        <a:rPr lang="en-IN"/>
                        <a:t>0.95</a:t>
                      </a:r>
                    </a:p>
                  </a:txBody>
                  <a:tcPr anchor="ctr"/>
                </a:tc>
                <a:extLst>
                  <a:ext uri="{0D108BD9-81ED-4DB2-BD59-A6C34878D82A}">
                    <a16:rowId xmlns:a16="http://schemas.microsoft.com/office/drawing/2014/main" val="3726779669"/>
                  </a:ext>
                </a:extLst>
              </a:tr>
              <a:tr h="370840">
                <a:tc>
                  <a:txBody>
                    <a:bodyPr/>
                    <a:lstStyle/>
                    <a:p>
                      <a:r>
                        <a:rPr lang="en-IN" b="1"/>
                        <a:t>Recall</a:t>
                      </a:r>
                      <a:endParaRPr lang="en-IN"/>
                    </a:p>
                  </a:txBody>
                  <a:tcPr anchor="ctr"/>
                </a:tc>
                <a:tc>
                  <a:txBody>
                    <a:bodyPr/>
                    <a:lstStyle/>
                    <a:p>
                      <a:r>
                        <a:rPr lang="en-IN"/>
                        <a:t>0.88</a:t>
                      </a:r>
                    </a:p>
                  </a:txBody>
                  <a:tcPr anchor="ctr"/>
                </a:tc>
                <a:tc>
                  <a:txBody>
                    <a:bodyPr/>
                    <a:lstStyle/>
                    <a:p>
                      <a:r>
                        <a:rPr lang="en-IN"/>
                        <a:t>0.97</a:t>
                      </a:r>
                    </a:p>
                  </a:txBody>
                  <a:tcPr anchor="ctr"/>
                </a:tc>
                <a:tc>
                  <a:txBody>
                    <a:bodyPr/>
                    <a:lstStyle/>
                    <a:p>
                      <a:r>
                        <a:rPr lang="en-IN"/>
                        <a:t>-</a:t>
                      </a:r>
                    </a:p>
                  </a:txBody>
                  <a:tcPr anchor="ctr"/>
                </a:tc>
                <a:tc>
                  <a:txBody>
                    <a:bodyPr/>
                    <a:lstStyle/>
                    <a:p>
                      <a:r>
                        <a:rPr lang="en-IN"/>
                        <a:t>0.93</a:t>
                      </a:r>
                    </a:p>
                  </a:txBody>
                  <a:tcPr anchor="ctr"/>
                </a:tc>
                <a:tc>
                  <a:txBody>
                    <a:bodyPr/>
                    <a:lstStyle/>
                    <a:p>
                      <a:r>
                        <a:rPr lang="en-IN"/>
                        <a:t>0.95</a:t>
                      </a:r>
                    </a:p>
                  </a:txBody>
                  <a:tcPr anchor="ctr"/>
                </a:tc>
                <a:extLst>
                  <a:ext uri="{0D108BD9-81ED-4DB2-BD59-A6C34878D82A}">
                    <a16:rowId xmlns:a16="http://schemas.microsoft.com/office/drawing/2014/main" val="2401122930"/>
                  </a:ext>
                </a:extLst>
              </a:tr>
              <a:tr h="370840">
                <a:tc>
                  <a:txBody>
                    <a:bodyPr/>
                    <a:lstStyle/>
                    <a:p>
                      <a:r>
                        <a:rPr lang="en-IN" b="1"/>
                        <a:t>F1-score</a:t>
                      </a:r>
                      <a:endParaRPr lang="en-IN"/>
                    </a:p>
                  </a:txBody>
                  <a:tcPr anchor="ctr"/>
                </a:tc>
                <a:tc>
                  <a:txBody>
                    <a:bodyPr/>
                    <a:lstStyle/>
                    <a:p>
                      <a:r>
                        <a:rPr lang="en-IN"/>
                        <a:t>0.90</a:t>
                      </a:r>
                    </a:p>
                  </a:txBody>
                  <a:tcPr anchor="ctr"/>
                </a:tc>
                <a:tc>
                  <a:txBody>
                    <a:bodyPr/>
                    <a:lstStyle/>
                    <a:p>
                      <a:r>
                        <a:rPr lang="en-IN"/>
                        <a:t>0.97</a:t>
                      </a:r>
                    </a:p>
                  </a:txBody>
                  <a:tcPr anchor="ctr"/>
                </a:tc>
                <a:tc>
                  <a:txBody>
                    <a:bodyPr/>
                    <a:lstStyle/>
                    <a:p>
                      <a:r>
                        <a:rPr lang="en-IN"/>
                        <a:t>0.95</a:t>
                      </a:r>
                    </a:p>
                  </a:txBody>
                  <a:tcPr anchor="ctr"/>
                </a:tc>
                <a:tc>
                  <a:txBody>
                    <a:bodyPr/>
                    <a:lstStyle/>
                    <a:p>
                      <a:r>
                        <a:rPr lang="en-IN"/>
                        <a:t>0.93</a:t>
                      </a:r>
                    </a:p>
                  </a:txBody>
                  <a:tcPr anchor="ctr"/>
                </a:tc>
                <a:tc>
                  <a:txBody>
                    <a:bodyPr/>
                    <a:lstStyle/>
                    <a:p>
                      <a:r>
                        <a:rPr lang="en-IN"/>
                        <a:t>0.95</a:t>
                      </a:r>
                    </a:p>
                  </a:txBody>
                  <a:tcPr anchor="ctr"/>
                </a:tc>
                <a:extLst>
                  <a:ext uri="{0D108BD9-81ED-4DB2-BD59-A6C34878D82A}">
                    <a16:rowId xmlns:a16="http://schemas.microsoft.com/office/drawing/2014/main" val="983874816"/>
                  </a:ext>
                </a:extLst>
              </a:tr>
              <a:tr h="370840">
                <a:tc>
                  <a:txBody>
                    <a:bodyPr/>
                    <a:lstStyle/>
                    <a:p>
                      <a:r>
                        <a:rPr lang="en-IN" b="1"/>
                        <a:t>Support</a:t>
                      </a:r>
                      <a:endParaRPr lang="en-IN"/>
                    </a:p>
                  </a:txBody>
                  <a:tcPr anchor="ctr"/>
                </a:tc>
                <a:tc>
                  <a:txBody>
                    <a:bodyPr/>
                    <a:lstStyle/>
                    <a:p>
                      <a:r>
                        <a:rPr lang="en-IN"/>
                        <a:t>15,634</a:t>
                      </a:r>
                    </a:p>
                  </a:txBody>
                  <a:tcPr anchor="ctr"/>
                </a:tc>
                <a:tc>
                  <a:txBody>
                    <a:bodyPr/>
                    <a:lstStyle/>
                    <a:p>
                      <a:r>
                        <a:rPr lang="en-IN"/>
                        <a:t>46,020</a:t>
                      </a:r>
                    </a:p>
                  </a:txBody>
                  <a:tcPr anchor="ctr"/>
                </a:tc>
                <a:tc>
                  <a:txBody>
                    <a:bodyPr/>
                    <a:lstStyle/>
                    <a:p>
                      <a:r>
                        <a:rPr lang="en-IN"/>
                        <a:t>61,654</a:t>
                      </a:r>
                    </a:p>
                  </a:txBody>
                  <a:tcPr anchor="ctr"/>
                </a:tc>
                <a:tc>
                  <a:txBody>
                    <a:bodyPr/>
                    <a:lstStyle/>
                    <a:p>
                      <a:r>
                        <a:rPr lang="en-IN"/>
                        <a:t>61,654</a:t>
                      </a:r>
                    </a:p>
                  </a:txBody>
                  <a:tcPr anchor="ctr"/>
                </a:tc>
                <a:tc>
                  <a:txBody>
                    <a:bodyPr/>
                    <a:lstStyle/>
                    <a:p>
                      <a:r>
                        <a:rPr lang="en-IN" dirty="0"/>
                        <a:t>61,654</a:t>
                      </a:r>
                    </a:p>
                  </a:txBody>
                  <a:tcPr anchor="ctr"/>
                </a:tc>
                <a:extLst>
                  <a:ext uri="{0D108BD9-81ED-4DB2-BD59-A6C34878D82A}">
                    <a16:rowId xmlns:a16="http://schemas.microsoft.com/office/drawing/2014/main" val="3333404590"/>
                  </a:ext>
                </a:extLst>
              </a:tr>
            </a:tbl>
          </a:graphicData>
        </a:graphic>
      </p:graphicFrame>
      <p:sp>
        <p:nvSpPr>
          <p:cNvPr id="5" name="TextBox 4">
            <a:extLst>
              <a:ext uri="{FF2B5EF4-FFF2-40B4-BE49-F238E27FC236}">
                <a16:creationId xmlns:a16="http://schemas.microsoft.com/office/drawing/2014/main" id="{7559AAB2-B859-4C98-61CA-52DAA926F33D}"/>
              </a:ext>
            </a:extLst>
          </p:cNvPr>
          <p:cNvSpPr txBox="1"/>
          <p:nvPr/>
        </p:nvSpPr>
        <p:spPr>
          <a:xfrm>
            <a:off x="744156" y="4822735"/>
            <a:ext cx="4178460" cy="1200329"/>
          </a:xfrm>
          <a:prstGeom prst="rect">
            <a:avLst/>
          </a:prstGeom>
          <a:noFill/>
        </p:spPr>
        <p:txBody>
          <a:bodyPr wrap="square" rtlCol="0">
            <a:spAutoFit/>
          </a:bodyPr>
          <a:lstStyle/>
          <a:p>
            <a:r>
              <a:rPr lang="en-US" b="1" dirty="0"/>
              <a:t>Risk Prediction:</a:t>
            </a:r>
          </a:p>
          <a:p>
            <a:pPr marL="742950" lvl="1" indent="-285750">
              <a:buFont typeface="Arial" panose="020B0604020202020204" pitchFamily="34" charset="0"/>
              <a:buChar char="•"/>
            </a:pPr>
            <a:r>
              <a:rPr lang="en-US" dirty="0"/>
              <a:t>Accuracy: 93</a:t>
            </a:r>
          </a:p>
          <a:p>
            <a:pPr marL="742950" lvl="1" indent="-285750">
              <a:buFont typeface="Arial" panose="020B0604020202020204" pitchFamily="34" charset="0"/>
              <a:buChar char="•"/>
            </a:pPr>
            <a:r>
              <a:rPr lang="en-US" dirty="0"/>
              <a:t>Recall: 91</a:t>
            </a:r>
          </a:p>
          <a:p>
            <a:pPr marL="742950" lvl="1" indent="-285750">
              <a:buFont typeface="Arial" panose="020B0604020202020204" pitchFamily="34" charset="0"/>
              <a:buChar char="•"/>
            </a:pPr>
            <a:r>
              <a:rPr lang="en-US" dirty="0"/>
              <a:t>Precision: 90</a:t>
            </a:r>
            <a:endParaRPr lang="en-IN" dirty="0"/>
          </a:p>
        </p:txBody>
      </p:sp>
      <p:sp>
        <p:nvSpPr>
          <p:cNvPr id="2" name="TextBox 1">
            <a:extLst>
              <a:ext uri="{FF2B5EF4-FFF2-40B4-BE49-F238E27FC236}">
                <a16:creationId xmlns:a16="http://schemas.microsoft.com/office/drawing/2014/main" id="{E0B41BDA-7406-F8F7-9E9D-6FAA86813EF4}"/>
              </a:ext>
            </a:extLst>
          </p:cNvPr>
          <p:cNvSpPr txBox="1"/>
          <p:nvPr/>
        </p:nvSpPr>
        <p:spPr>
          <a:xfrm>
            <a:off x="744156" y="1562100"/>
            <a:ext cx="2637219" cy="369332"/>
          </a:xfrm>
          <a:prstGeom prst="rect">
            <a:avLst/>
          </a:prstGeom>
          <a:noFill/>
        </p:spPr>
        <p:txBody>
          <a:bodyPr wrap="square" rtlCol="0">
            <a:spAutoFit/>
          </a:bodyPr>
          <a:lstStyle/>
          <a:p>
            <a:r>
              <a:rPr lang="en-US" b="1" dirty="0"/>
              <a:t>Review Classification:</a:t>
            </a:r>
            <a:endParaRPr lang="en-IN" b="1" dirty="0"/>
          </a:p>
        </p:txBody>
      </p:sp>
    </p:spTree>
    <p:extLst>
      <p:ext uri="{BB962C8B-B14F-4D97-AF65-F5344CB8AC3E}">
        <p14:creationId xmlns:p14="http://schemas.microsoft.com/office/powerpoint/2010/main" val="3752333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2464C-9CD4-B31A-D745-936F0D2C8F92}"/>
              </a:ext>
            </a:extLst>
          </p:cNvPr>
          <p:cNvSpPr>
            <a:spLocks noGrp="1"/>
          </p:cNvSpPr>
          <p:nvPr>
            <p:ph type="title"/>
          </p:nvPr>
        </p:nvSpPr>
        <p:spPr/>
        <p:txBody>
          <a:bodyPr/>
          <a:lstStyle/>
          <a:p>
            <a:r>
              <a:rPr lang="en-IN" b="1" dirty="0">
                <a:solidFill>
                  <a:srgbClr val="FF0000"/>
                </a:solidFill>
              </a:rPr>
              <a:t>Future Scope</a:t>
            </a:r>
          </a:p>
        </p:txBody>
      </p:sp>
      <p:sp>
        <p:nvSpPr>
          <p:cNvPr id="6" name="Rectangle 3">
            <a:extLst>
              <a:ext uri="{FF2B5EF4-FFF2-40B4-BE49-F238E27FC236}">
                <a16:creationId xmlns:a16="http://schemas.microsoft.com/office/drawing/2014/main" id="{3CC5571A-EF0E-16E0-BA7E-AFD8A73DC58D}"/>
              </a:ext>
            </a:extLst>
          </p:cNvPr>
          <p:cNvSpPr>
            <a:spLocks noGrp="1" noChangeArrowheads="1"/>
          </p:cNvSpPr>
          <p:nvPr>
            <p:ph sz="quarter" idx="10"/>
          </p:nvPr>
        </p:nvSpPr>
        <p:spPr bwMode="auto">
          <a:xfrm>
            <a:off x="554355" y="2044118"/>
            <a:ext cx="1108329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Embedding voice assistants or AI chatbots can offer users a seamless way to inquire about financial products, receive guidance, and manage transactions.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Leveraging advanced anomaly detection techniques can enhance fraud prevention, while improved risk profiling can identify vulnerable customers early and suggest proactive financial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Building transparency features that clearly explain why a particular recommendation was made will enhance user trust and support regulatory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mj-lt"/>
              </a:rPr>
              <a:t>Expanding the system to support multi-tenant architectures or cloud-based deployment can enable broader adoption across financial institutions and e-commerce platforms.</a:t>
            </a:r>
          </a:p>
        </p:txBody>
      </p:sp>
    </p:spTree>
    <p:extLst>
      <p:ext uri="{BB962C8B-B14F-4D97-AF65-F5344CB8AC3E}">
        <p14:creationId xmlns:p14="http://schemas.microsoft.com/office/powerpoint/2010/main" val="2793390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5EDE27-6A5D-BE2F-DDC7-1C73B17A0A8D}"/>
              </a:ext>
            </a:extLst>
          </p:cNvPr>
          <p:cNvSpPr>
            <a:spLocks noGrp="1"/>
          </p:cNvSpPr>
          <p:nvPr>
            <p:ph type="title"/>
          </p:nvPr>
        </p:nvSpPr>
        <p:spPr>
          <a:xfrm>
            <a:off x="2657856" y="3108960"/>
            <a:ext cx="6876288" cy="640080"/>
          </a:xfrm>
        </p:spPr>
        <p:txBody>
          <a:bodyPr>
            <a:noAutofit/>
          </a:bodyPr>
          <a:lstStyle/>
          <a:p>
            <a:pPr algn="ctr"/>
            <a:r>
              <a:rPr lang="en-IN" sz="4000" dirty="0">
                <a:solidFill>
                  <a:schemeClr val="bg1"/>
                </a:solidFill>
                <a:latin typeface="+mn-lt"/>
              </a:rPr>
              <a:t>Thank you!</a:t>
            </a:r>
          </a:p>
        </p:txBody>
      </p:sp>
    </p:spTree>
    <p:extLst>
      <p:ext uri="{BB962C8B-B14F-4D97-AF65-F5344CB8AC3E}">
        <p14:creationId xmlns:p14="http://schemas.microsoft.com/office/powerpoint/2010/main" val="33205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IN" b="1" noProof="0" dirty="0">
                <a:solidFill>
                  <a:srgbClr val="FF0000"/>
                </a:solidFill>
                <a:latin typeface="Segoe UI Light" panose="020B0502040204020203" pitchFamily="34" charset="0"/>
                <a:cs typeface="Segoe UI Light" panose="020B0502040204020203" pitchFamily="34" charset="0"/>
              </a:rPr>
              <a:t>Problem Statement</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IN" noProof="0" dirty="0">
              <a:latin typeface="Segoe UI" panose="020B0502040204020203" pitchFamily="34" charset="0"/>
              <a:cs typeface="Segoe UI" panose="020B0502040204020203" pitchFamily="34" charset="0"/>
            </a:endParaRPr>
          </a:p>
        </p:txBody>
      </p:sp>
      <p:pic>
        <p:nvPicPr>
          <p:cNvPr id="1029" name="Picture 5" descr="Hyper-Personalization in Retail: How to Know Your Customers">
            <a:extLst>
              <a:ext uri="{FF2B5EF4-FFF2-40B4-BE49-F238E27FC236}">
                <a16:creationId xmlns:a16="http://schemas.microsoft.com/office/drawing/2014/main" id="{8E705ADB-9D3E-2546-6A33-1F9D395E1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93961" y="1349761"/>
            <a:ext cx="3980396" cy="24583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1031" name="Picture 7" descr="The Business Benefits of Personalization">
            <a:extLst>
              <a:ext uri="{FF2B5EF4-FFF2-40B4-BE49-F238E27FC236}">
                <a16:creationId xmlns:a16="http://schemas.microsoft.com/office/drawing/2014/main" id="{CEC3816F-C9E9-030D-A032-6E45331CE9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0004" y="3808070"/>
            <a:ext cx="4353064" cy="238610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7" name="Rectangle 9">
            <a:extLst>
              <a:ext uri="{FF2B5EF4-FFF2-40B4-BE49-F238E27FC236}">
                <a16:creationId xmlns:a16="http://schemas.microsoft.com/office/drawing/2014/main" id="{D88C9325-3ECD-11F7-044D-BB2191C7F5EA}"/>
              </a:ext>
            </a:extLst>
          </p:cNvPr>
          <p:cNvSpPr>
            <a:spLocks noChangeArrowheads="1"/>
          </p:cNvSpPr>
          <p:nvPr/>
        </p:nvSpPr>
        <p:spPr bwMode="auto">
          <a:xfrm>
            <a:off x="521207" y="1441989"/>
            <a:ext cx="6993178"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latin typeface="Segoe UI" panose="020B0502040204020203" pitchFamily="34" charset="0"/>
                <a:cs typeface="Segoe UI" panose="020B0502040204020203" pitchFamily="34" charset="0"/>
              </a:rPr>
              <a:t>In today's fast-evolving financial landscape, customers expect personalized experiences that cater to their unique preferences, behaviors, and financial goals. However, traditional recommendation systems often fail to deliver accurate and meaningful suggestions, leading to reduced customer engagement and missed business opportunities.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latin typeface="Segoe UI" panose="020B0502040204020203" pitchFamily="34" charset="0"/>
                <a:cs typeface="Segoe UI" panose="020B0502040204020203" pitchFamily="34" charset="0"/>
              </a:rPr>
              <a:t>The challenge is to develop a Generative AI-powered solution that effectively analyzes diverse data sources — including customer demographics, sentiment data, purchase history, and behavioral profiles — to deliver hyper-personalized recommendations for financial products and services.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latin typeface="Segoe UI" panose="020B0502040204020203" pitchFamily="34" charset="0"/>
              <a:cs typeface="Segoe UI"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latin typeface="Segoe UI" panose="020B0502040204020203" pitchFamily="34" charset="0"/>
                <a:cs typeface="Segoe UI" panose="020B0502040204020203" pitchFamily="34" charset="0"/>
              </a:rPr>
              <a:t>This solution must not only generate tailored suggestions but also provide actionable insights to help businesses enhance customer engagement strategies, improve product positioning, and foster stronger client relationships. </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FD58-799A-23CD-F78B-103B613DAD42}"/>
              </a:ext>
            </a:extLst>
          </p:cNvPr>
          <p:cNvSpPr>
            <a:spLocks noGrp="1"/>
          </p:cNvSpPr>
          <p:nvPr>
            <p:ph type="title"/>
          </p:nvPr>
        </p:nvSpPr>
        <p:spPr>
          <a:xfrm>
            <a:off x="543619" y="795438"/>
            <a:ext cx="6877119" cy="640080"/>
          </a:xfrm>
        </p:spPr>
        <p:txBody>
          <a:bodyPr/>
          <a:lstStyle/>
          <a:p>
            <a:r>
              <a:rPr lang="en-IN" b="1">
                <a:solidFill>
                  <a:srgbClr val="FF0000"/>
                </a:solidFill>
                <a:cs typeface="Segoe UI Light"/>
              </a:rPr>
              <a:t>Our Approach</a:t>
            </a:r>
            <a:endParaRPr lang="en-US">
              <a:solidFill>
                <a:srgbClr val="000000"/>
              </a:solidFill>
              <a:cs typeface="Segoe UI Light"/>
            </a:endParaRPr>
          </a:p>
          <a:p>
            <a:endParaRPr lang="en-US">
              <a:cs typeface="Segoe UI Light"/>
            </a:endParaRPr>
          </a:p>
        </p:txBody>
      </p:sp>
      <p:sp>
        <p:nvSpPr>
          <p:cNvPr id="3" name="Content Placeholder 2">
            <a:extLst>
              <a:ext uri="{FF2B5EF4-FFF2-40B4-BE49-F238E27FC236}">
                <a16:creationId xmlns:a16="http://schemas.microsoft.com/office/drawing/2014/main" id="{9E48BB1A-7146-C5F8-EB18-82251F32F952}"/>
              </a:ext>
            </a:extLst>
          </p:cNvPr>
          <p:cNvSpPr>
            <a:spLocks noGrp="1"/>
          </p:cNvSpPr>
          <p:nvPr>
            <p:ph sz="quarter" idx="10"/>
          </p:nvPr>
        </p:nvSpPr>
        <p:spPr>
          <a:xfrm>
            <a:off x="528290" y="1827814"/>
            <a:ext cx="11140081" cy="3977640"/>
          </a:xfrm>
        </p:spPr>
        <p:txBody>
          <a:bodyPr vert="horz" lIns="91440" tIns="45720" rIns="91440" bIns="45720" rtlCol="0" anchor="t">
            <a:noAutofit/>
          </a:bodyPr>
          <a:lstStyle/>
          <a:p>
            <a:r>
              <a:rPr lang="en-US" sz="1800">
                <a:ea typeface="+mn-lt"/>
                <a:cs typeface="+mn-lt"/>
              </a:rPr>
              <a:t>Customers had the option to explore recommended products and submit reviews. These reviews were analyzed using a </a:t>
            </a:r>
            <a:r>
              <a:rPr lang="en-US" sz="1800" b="1">
                <a:ea typeface="+mn-lt"/>
                <a:cs typeface="+mn-lt"/>
              </a:rPr>
              <a:t>Logistic Regression-based sentiment analysis model</a:t>
            </a:r>
            <a:r>
              <a:rPr lang="en-US" sz="1800">
                <a:ea typeface="+mn-lt"/>
                <a:cs typeface="+mn-lt"/>
              </a:rPr>
              <a:t> to classify them as positive or negative. This feedback loop further refined the recommendation system by capturing user preferences and satisfaction levels.</a:t>
            </a:r>
            <a:endParaRPr lang="en-US" sz="1800">
              <a:cs typeface="Segoe UI"/>
            </a:endParaRPr>
          </a:p>
          <a:p>
            <a:r>
              <a:rPr lang="en-US" sz="1800">
                <a:ea typeface="+mn-lt"/>
                <a:cs typeface="+mn-lt"/>
              </a:rPr>
              <a:t>For admins, we integrated the </a:t>
            </a:r>
            <a:r>
              <a:rPr lang="en-US" sz="1800" b="1">
                <a:ea typeface="+mn-lt"/>
                <a:cs typeface="+mn-lt"/>
              </a:rPr>
              <a:t>Gemini Pro API to generate customer insights.</a:t>
            </a:r>
            <a:r>
              <a:rPr lang="en-US" sz="1800">
                <a:ea typeface="+mn-lt"/>
                <a:cs typeface="+mn-lt"/>
              </a:rPr>
              <a:t> This advanced LLM model provided detailed explanations on why specific financial products were recommended, ensuring transparency and trust. The insights were generated based on a combination of customer behavior, risk profile, and financial patterns.</a:t>
            </a:r>
            <a:endParaRPr lang="en-US" sz="1800">
              <a:cs typeface="Segoe UI"/>
            </a:endParaRPr>
          </a:p>
          <a:p>
            <a:endParaRPr lang="en-US" sz="1800">
              <a:cs typeface="Segoe UI"/>
            </a:endParaRPr>
          </a:p>
        </p:txBody>
      </p:sp>
    </p:spTree>
    <p:extLst>
      <p:ext uri="{BB962C8B-B14F-4D97-AF65-F5344CB8AC3E}">
        <p14:creationId xmlns:p14="http://schemas.microsoft.com/office/powerpoint/2010/main" val="3942648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B02DBD-1225-8F67-EC52-E504355EA978}"/>
              </a:ext>
            </a:extLst>
          </p:cNvPr>
          <p:cNvSpPr>
            <a:spLocks noGrp="1"/>
          </p:cNvSpPr>
          <p:nvPr>
            <p:ph type="title"/>
          </p:nvPr>
        </p:nvSpPr>
        <p:spPr>
          <a:xfrm>
            <a:off x="521207" y="448056"/>
            <a:ext cx="6877119" cy="640080"/>
          </a:xfrm>
        </p:spPr>
        <p:txBody>
          <a:bodyPr/>
          <a:lstStyle/>
          <a:p>
            <a:r>
              <a:rPr lang="en-IN" b="1">
                <a:solidFill>
                  <a:srgbClr val="FF0000"/>
                </a:solidFill>
              </a:rPr>
              <a:t>Our Approach</a:t>
            </a:r>
          </a:p>
        </p:txBody>
      </p:sp>
      <p:sp>
        <p:nvSpPr>
          <p:cNvPr id="4" name="Content Placeholder 3">
            <a:extLst>
              <a:ext uri="{FF2B5EF4-FFF2-40B4-BE49-F238E27FC236}">
                <a16:creationId xmlns:a16="http://schemas.microsoft.com/office/drawing/2014/main" id="{A6588AAF-B034-997F-3EB3-1D88403036B6}"/>
              </a:ext>
            </a:extLst>
          </p:cNvPr>
          <p:cNvSpPr>
            <a:spLocks noGrp="1"/>
          </p:cNvSpPr>
          <p:nvPr>
            <p:ph sz="quarter" idx="10"/>
          </p:nvPr>
        </p:nvSpPr>
        <p:spPr>
          <a:xfrm>
            <a:off x="520405" y="2059817"/>
            <a:ext cx="11158774" cy="3651009"/>
          </a:xfrm>
        </p:spPr>
        <p:txBody>
          <a:bodyPr vert="horz" lIns="91440" tIns="45720" rIns="91440" bIns="45720" rtlCol="0" anchor="t">
            <a:normAutofit/>
          </a:bodyPr>
          <a:lstStyle/>
          <a:p>
            <a:r>
              <a:rPr lang="en-US" sz="1800" dirty="0">
                <a:ea typeface="+mn-lt"/>
                <a:cs typeface="+mn-lt"/>
              </a:rPr>
              <a:t>Our approach to building a </a:t>
            </a:r>
            <a:r>
              <a:rPr lang="en-US" sz="1800" b="1" dirty="0">
                <a:ea typeface="+mn-lt"/>
                <a:cs typeface="+mn-lt"/>
              </a:rPr>
              <a:t>hyper-personalized financial recommendation system</a:t>
            </a:r>
            <a:r>
              <a:rPr lang="en-US" sz="1800" dirty="0">
                <a:ea typeface="+mn-lt"/>
                <a:cs typeface="+mn-lt"/>
              </a:rPr>
              <a:t> involved integrating machine learning models, secure architecture, and data-driven insights.</a:t>
            </a:r>
            <a:endParaRPr lang="en-US" dirty="0">
              <a:ea typeface="+mn-lt"/>
              <a:cs typeface="+mn-lt"/>
            </a:endParaRPr>
          </a:p>
          <a:p>
            <a:r>
              <a:rPr lang="en-US" sz="1800" dirty="0">
                <a:ea typeface="+mn-lt"/>
                <a:cs typeface="+mn-lt"/>
              </a:rPr>
              <a:t>We began by constructing a comprehensive database comprising </a:t>
            </a:r>
            <a:r>
              <a:rPr lang="en-US" sz="1800" b="1" dirty="0">
                <a:ea typeface="+mn-lt"/>
                <a:cs typeface="+mn-lt"/>
              </a:rPr>
              <a:t>demographic data, financial behavior, and transactional data</a:t>
            </a:r>
            <a:r>
              <a:rPr lang="en-US" sz="1800" dirty="0">
                <a:ea typeface="+mn-lt"/>
                <a:cs typeface="+mn-lt"/>
              </a:rPr>
              <a:t>. To ensure realistic representation, this data was </a:t>
            </a:r>
            <a:r>
              <a:rPr lang="en-US" sz="1800" b="1" dirty="0">
                <a:ea typeface="+mn-lt"/>
                <a:cs typeface="+mn-lt"/>
              </a:rPr>
              <a:t>synthetically generated</a:t>
            </a:r>
            <a:r>
              <a:rPr lang="en-US" sz="1800" dirty="0">
                <a:ea typeface="+mn-lt"/>
                <a:cs typeface="+mn-lt"/>
              </a:rPr>
              <a:t> and designed to reflect diverse customer profiles.</a:t>
            </a:r>
            <a:endParaRPr lang="en-US" dirty="0">
              <a:ea typeface="+mn-lt"/>
              <a:cs typeface="+mn-lt"/>
            </a:endParaRPr>
          </a:p>
        </p:txBody>
      </p:sp>
    </p:spTree>
    <p:extLst>
      <p:ext uri="{BB962C8B-B14F-4D97-AF65-F5344CB8AC3E}">
        <p14:creationId xmlns:p14="http://schemas.microsoft.com/office/powerpoint/2010/main" val="4012218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F4F30-1E70-CDD2-0C72-3F374522FA3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631746B-9B4A-9963-25E0-FE47617B2144}"/>
              </a:ext>
            </a:extLst>
          </p:cNvPr>
          <p:cNvSpPr>
            <a:spLocks noGrp="1"/>
          </p:cNvSpPr>
          <p:nvPr>
            <p:ph type="title"/>
          </p:nvPr>
        </p:nvSpPr>
        <p:spPr>
          <a:xfrm>
            <a:off x="521207" y="448056"/>
            <a:ext cx="6877119" cy="640080"/>
          </a:xfrm>
        </p:spPr>
        <p:txBody>
          <a:bodyPr/>
          <a:lstStyle/>
          <a:p>
            <a:r>
              <a:rPr lang="en-IN" b="1">
                <a:solidFill>
                  <a:srgbClr val="FF0000"/>
                </a:solidFill>
              </a:rPr>
              <a:t>Our Approach</a:t>
            </a:r>
          </a:p>
        </p:txBody>
      </p:sp>
      <p:sp>
        <p:nvSpPr>
          <p:cNvPr id="4" name="Content Placeholder 3">
            <a:extLst>
              <a:ext uri="{FF2B5EF4-FFF2-40B4-BE49-F238E27FC236}">
                <a16:creationId xmlns:a16="http://schemas.microsoft.com/office/drawing/2014/main" id="{AE12B61F-74E0-B9BA-DA9B-863F4E4494FC}"/>
              </a:ext>
            </a:extLst>
          </p:cNvPr>
          <p:cNvSpPr>
            <a:spLocks noGrp="1"/>
          </p:cNvSpPr>
          <p:nvPr>
            <p:ph sz="quarter" idx="10"/>
          </p:nvPr>
        </p:nvSpPr>
        <p:spPr>
          <a:xfrm>
            <a:off x="517085" y="1435608"/>
            <a:ext cx="10976575" cy="4590007"/>
          </a:xfrm>
        </p:spPr>
        <p:txBody>
          <a:bodyPr vert="horz" lIns="91440" tIns="45720" rIns="91440" bIns="45720" rtlCol="0" anchor="t">
            <a:normAutofit fontScale="92500" lnSpcReduction="20000"/>
          </a:bodyPr>
          <a:lstStyle/>
          <a:p>
            <a:r>
              <a:rPr lang="en-US" sz="1800">
                <a:ea typeface="+mn-lt"/>
                <a:cs typeface="+mn-lt"/>
              </a:rPr>
              <a:t>To assess customer risk, we employed a robust ensemble approach by leveraging </a:t>
            </a:r>
            <a:r>
              <a:rPr lang="en-US" sz="1800" err="1">
                <a:ea typeface="+mn-lt"/>
                <a:cs typeface="+mn-lt"/>
              </a:rPr>
              <a:t>RandomForest</a:t>
            </a:r>
            <a:r>
              <a:rPr lang="en-US" sz="1800">
                <a:ea typeface="+mn-lt"/>
                <a:cs typeface="+mn-lt"/>
              </a:rPr>
              <a:t>, Logistic Regression, and </a:t>
            </a:r>
            <a:r>
              <a:rPr lang="en-US" sz="1800" err="1">
                <a:ea typeface="+mn-lt"/>
                <a:cs typeface="+mn-lt"/>
              </a:rPr>
              <a:t>XGBoost</a:t>
            </a:r>
            <a:r>
              <a:rPr lang="en-US" sz="1800">
                <a:ea typeface="+mn-lt"/>
                <a:cs typeface="+mn-lt"/>
              </a:rPr>
              <a:t>. </a:t>
            </a:r>
            <a:r>
              <a:rPr lang="en-US" sz="1800" b="1">
                <a:ea typeface="+mn-lt"/>
                <a:cs typeface="+mn-lt"/>
              </a:rPr>
              <a:t>Hyperparameter tuning</a:t>
            </a:r>
            <a:r>
              <a:rPr lang="en-US" sz="1800">
                <a:ea typeface="+mn-lt"/>
                <a:cs typeface="+mn-lt"/>
              </a:rPr>
              <a:t> was performed using </a:t>
            </a:r>
            <a:r>
              <a:rPr lang="en-US" sz="1800" err="1">
                <a:ea typeface="+mn-lt"/>
                <a:cs typeface="+mn-lt"/>
              </a:rPr>
              <a:t>RandomizedSearchCV</a:t>
            </a:r>
            <a:r>
              <a:rPr lang="en-US" sz="1800">
                <a:ea typeface="+mn-lt"/>
                <a:cs typeface="+mn-lt"/>
              </a:rPr>
              <a:t> to optimize model performance. Each model's performance was evaluated, and the best-performing model was selected to predict the customer's risk level. This risk assessment enabled us to </a:t>
            </a:r>
            <a:r>
              <a:rPr lang="en-US" sz="1800" b="1">
                <a:ea typeface="+mn-lt"/>
                <a:cs typeface="+mn-lt"/>
              </a:rPr>
              <a:t>segment users into low, medium, or high-risk categories.</a:t>
            </a:r>
            <a:endParaRPr lang="en-US" sz="1800" b="1">
              <a:cs typeface="Segoe UI"/>
            </a:endParaRPr>
          </a:p>
          <a:p>
            <a:r>
              <a:rPr lang="en-US" sz="1800">
                <a:ea typeface="+mn-lt"/>
                <a:cs typeface="+mn-lt"/>
              </a:rPr>
              <a:t>Based on the identified risk profile, </a:t>
            </a:r>
            <a:r>
              <a:rPr lang="en-US" sz="1800" b="1">
                <a:ea typeface="+mn-lt"/>
                <a:cs typeface="+mn-lt"/>
              </a:rPr>
              <a:t>personalized financial products were recommended to each customer</a:t>
            </a:r>
            <a:r>
              <a:rPr lang="en-US" sz="1800">
                <a:ea typeface="+mn-lt"/>
                <a:cs typeface="+mn-lt"/>
              </a:rPr>
              <a:t>. This ensured that risk-averse users received safer financial options, while risk-tolerant users were presented with higher-yield opportunities.</a:t>
            </a:r>
          </a:p>
          <a:p>
            <a:r>
              <a:rPr lang="en-US" sz="1800">
                <a:ea typeface="+mn-lt"/>
                <a:cs typeface="+mn-lt"/>
              </a:rPr>
              <a:t>The platform was designed with distinct user roles: admin and customer. </a:t>
            </a:r>
            <a:r>
              <a:rPr lang="en-US" sz="1800" b="1">
                <a:ea typeface="+mn-lt"/>
                <a:cs typeface="+mn-lt"/>
              </a:rPr>
              <a:t>Role-Based Access Control (RBAC)</a:t>
            </a:r>
            <a:r>
              <a:rPr lang="en-US" sz="1800">
                <a:ea typeface="+mn-lt"/>
                <a:cs typeface="+mn-lt"/>
              </a:rPr>
              <a:t> was implemented using </a:t>
            </a:r>
            <a:r>
              <a:rPr lang="en-US" sz="1800" b="1">
                <a:ea typeface="+mn-lt"/>
                <a:cs typeface="+mn-lt"/>
              </a:rPr>
              <a:t>JWT tokens</a:t>
            </a:r>
            <a:r>
              <a:rPr lang="en-US" sz="1800">
                <a:ea typeface="+mn-lt"/>
                <a:cs typeface="+mn-lt"/>
              </a:rPr>
              <a:t> to ensure secure authentication and authorization. Customers could sign up or log in to access their profile, transaction history, and financial status.</a:t>
            </a:r>
            <a:endParaRPr lang="en-US"/>
          </a:p>
          <a:p>
            <a:endParaRPr lang="en-US" sz="1800">
              <a:cs typeface="Segoe UI"/>
            </a:endParaRPr>
          </a:p>
          <a:p>
            <a:endParaRPr lang="en-US" sz="1800">
              <a:cs typeface="Segoe UI"/>
            </a:endParaRPr>
          </a:p>
          <a:p>
            <a:endParaRPr lang="en-US" sz="1800">
              <a:cs typeface="Segoe UI"/>
            </a:endParaRPr>
          </a:p>
        </p:txBody>
      </p:sp>
    </p:spTree>
    <p:extLst>
      <p:ext uri="{BB962C8B-B14F-4D97-AF65-F5344CB8AC3E}">
        <p14:creationId xmlns:p14="http://schemas.microsoft.com/office/powerpoint/2010/main" val="35618474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6FD58-799A-23CD-F78B-103B613DAD42}"/>
              </a:ext>
            </a:extLst>
          </p:cNvPr>
          <p:cNvSpPr>
            <a:spLocks noGrp="1"/>
          </p:cNvSpPr>
          <p:nvPr>
            <p:ph type="title"/>
          </p:nvPr>
        </p:nvSpPr>
        <p:spPr>
          <a:xfrm>
            <a:off x="543619" y="795438"/>
            <a:ext cx="6877119" cy="640080"/>
          </a:xfrm>
        </p:spPr>
        <p:txBody>
          <a:bodyPr/>
          <a:lstStyle/>
          <a:p>
            <a:r>
              <a:rPr lang="en-IN" b="1">
                <a:solidFill>
                  <a:srgbClr val="FF0000"/>
                </a:solidFill>
                <a:cs typeface="Segoe UI Light"/>
              </a:rPr>
              <a:t>Our Approach</a:t>
            </a:r>
            <a:endParaRPr lang="en-US">
              <a:solidFill>
                <a:srgbClr val="000000"/>
              </a:solidFill>
              <a:cs typeface="Segoe UI Light"/>
            </a:endParaRPr>
          </a:p>
          <a:p>
            <a:endParaRPr lang="en-US">
              <a:cs typeface="Segoe UI Light"/>
            </a:endParaRPr>
          </a:p>
        </p:txBody>
      </p:sp>
      <p:sp>
        <p:nvSpPr>
          <p:cNvPr id="3" name="Content Placeholder 2">
            <a:extLst>
              <a:ext uri="{FF2B5EF4-FFF2-40B4-BE49-F238E27FC236}">
                <a16:creationId xmlns:a16="http://schemas.microsoft.com/office/drawing/2014/main" id="{9E48BB1A-7146-C5F8-EB18-82251F32F952}"/>
              </a:ext>
            </a:extLst>
          </p:cNvPr>
          <p:cNvSpPr>
            <a:spLocks noGrp="1"/>
          </p:cNvSpPr>
          <p:nvPr>
            <p:ph sz="quarter" idx="10"/>
          </p:nvPr>
        </p:nvSpPr>
        <p:spPr>
          <a:xfrm>
            <a:off x="528290" y="1827814"/>
            <a:ext cx="11140081" cy="3977640"/>
          </a:xfrm>
        </p:spPr>
        <p:txBody>
          <a:bodyPr vert="horz" lIns="91440" tIns="45720" rIns="91440" bIns="45720" rtlCol="0" anchor="t">
            <a:noAutofit/>
          </a:bodyPr>
          <a:lstStyle/>
          <a:p>
            <a:r>
              <a:rPr lang="en-US" sz="1800">
                <a:ea typeface="+mn-lt"/>
                <a:cs typeface="+mn-lt"/>
              </a:rPr>
              <a:t>Customers had the option to explore recommended products and submit reviews. These reviews were analyzed using a </a:t>
            </a:r>
            <a:r>
              <a:rPr lang="en-US" sz="1800" b="1">
                <a:ea typeface="+mn-lt"/>
                <a:cs typeface="+mn-lt"/>
              </a:rPr>
              <a:t>Logistic Regression-based sentiment analysis model</a:t>
            </a:r>
            <a:r>
              <a:rPr lang="en-US" sz="1800">
                <a:ea typeface="+mn-lt"/>
                <a:cs typeface="+mn-lt"/>
              </a:rPr>
              <a:t> to classify them as positive or negative. This feedback loop further refined the recommendation system by capturing user preferences and satisfaction levels.</a:t>
            </a:r>
            <a:endParaRPr lang="en-US" sz="1800">
              <a:cs typeface="Segoe UI"/>
            </a:endParaRPr>
          </a:p>
          <a:p>
            <a:r>
              <a:rPr lang="en-US" sz="1800">
                <a:ea typeface="+mn-lt"/>
                <a:cs typeface="+mn-lt"/>
              </a:rPr>
              <a:t>For admins, we integrated the </a:t>
            </a:r>
            <a:r>
              <a:rPr lang="en-US" sz="1800" b="1">
                <a:ea typeface="+mn-lt"/>
                <a:cs typeface="+mn-lt"/>
              </a:rPr>
              <a:t>Gemini Pro API to generate customer insights.</a:t>
            </a:r>
            <a:r>
              <a:rPr lang="en-US" sz="1800">
                <a:ea typeface="+mn-lt"/>
                <a:cs typeface="+mn-lt"/>
              </a:rPr>
              <a:t> This advanced LLM model provided detailed explanations on why specific financial products were recommended, ensuring transparency and trust. The insights were generated based on a combination of customer behavior, risk profile, and financial patterns.</a:t>
            </a:r>
            <a:endParaRPr lang="en-US" sz="1800">
              <a:cs typeface="Segoe UI"/>
            </a:endParaRPr>
          </a:p>
          <a:p>
            <a:endParaRPr lang="en-US" sz="1800">
              <a:cs typeface="Segoe UI"/>
            </a:endParaRPr>
          </a:p>
        </p:txBody>
      </p:sp>
    </p:spTree>
    <p:extLst>
      <p:ext uri="{BB962C8B-B14F-4D97-AF65-F5344CB8AC3E}">
        <p14:creationId xmlns:p14="http://schemas.microsoft.com/office/powerpoint/2010/main" val="394264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E79993-7B29-3605-CF83-B631B9B56C30}"/>
              </a:ext>
            </a:extLst>
          </p:cNvPr>
          <p:cNvSpPr>
            <a:spLocks noGrp="1"/>
          </p:cNvSpPr>
          <p:nvPr>
            <p:ph type="title"/>
          </p:nvPr>
        </p:nvSpPr>
        <p:spPr/>
        <p:txBody>
          <a:bodyPr/>
          <a:lstStyle/>
          <a:p>
            <a:r>
              <a:rPr lang="en-IN" b="1" dirty="0">
                <a:solidFill>
                  <a:srgbClr val="FF0000"/>
                </a:solidFill>
              </a:rPr>
              <a:t>User Functionalities</a:t>
            </a:r>
          </a:p>
        </p:txBody>
      </p:sp>
      <p:pic>
        <p:nvPicPr>
          <p:cNvPr id="12" name="Picture 11">
            <a:extLst>
              <a:ext uri="{FF2B5EF4-FFF2-40B4-BE49-F238E27FC236}">
                <a16:creationId xmlns:a16="http://schemas.microsoft.com/office/drawing/2014/main" id="{3914634B-5124-EEE7-9A27-C7186A756768}"/>
              </a:ext>
            </a:extLst>
          </p:cNvPr>
          <p:cNvPicPr>
            <a:picLocks noChangeAspect="1"/>
          </p:cNvPicPr>
          <p:nvPr/>
        </p:nvPicPr>
        <p:blipFill>
          <a:blip r:embed="rId2"/>
          <a:stretch>
            <a:fillRect/>
          </a:stretch>
        </p:blipFill>
        <p:spPr>
          <a:xfrm>
            <a:off x="3090439" y="1284790"/>
            <a:ext cx="6493399" cy="5428526"/>
          </a:xfrm>
          <a:prstGeom prst="rect">
            <a:avLst/>
          </a:prstGeo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DAFC9-51FD-4CC7-C76B-702FEFB1830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C03263C3-7A5F-4B9C-F51B-7A58BB50E593}"/>
              </a:ext>
            </a:extLst>
          </p:cNvPr>
          <p:cNvSpPr>
            <a:spLocks noGrp="1"/>
          </p:cNvSpPr>
          <p:nvPr>
            <p:ph type="title"/>
          </p:nvPr>
        </p:nvSpPr>
        <p:spPr>
          <a:xfrm>
            <a:off x="521207" y="448056"/>
            <a:ext cx="6877119" cy="640080"/>
          </a:xfrm>
        </p:spPr>
        <p:txBody>
          <a:bodyPr/>
          <a:lstStyle/>
          <a:p>
            <a:r>
              <a:rPr lang="en-US" b="1" dirty="0">
                <a:solidFill>
                  <a:srgbClr val="FF0000"/>
                </a:solidFill>
              </a:rPr>
              <a:t>Architecture Diagram</a:t>
            </a:r>
            <a:endParaRPr lang="en-IN" b="1" dirty="0">
              <a:solidFill>
                <a:srgbClr val="FF0000"/>
              </a:solidFill>
            </a:endParaRPr>
          </a:p>
        </p:txBody>
      </p:sp>
      <p:sp>
        <p:nvSpPr>
          <p:cNvPr id="3" name="Content Placeholder 2">
            <a:extLst>
              <a:ext uri="{FF2B5EF4-FFF2-40B4-BE49-F238E27FC236}">
                <a16:creationId xmlns:a16="http://schemas.microsoft.com/office/drawing/2014/main" id="{DFF1DC61-62DA-FAD6-24DB-5235DD590A9C}"/>
              </a:ext>
            </a:extLst>
          </p:cNvPr>
          <p:cNvSpPr>
            <a:spLocks noGrp="1"/>
          </p:cNvSpPr>
          <p:nvPr>
            <p:ph sz="quarter" idx="10"/>
          </p:nvPr>
        </p:nvSpPr>
        <p:spPr>
          <a:xfrm>
            <a:off x="2609840" y="1553033"/>
            <a:ext cx="4416552" cy="3977640"/>
          </a:xfrm>
        </p:spPr>
        <p:txBody>
          <a:bodyPr/>
          <a:lstStyle/>
          <a:p>
            <a:r>
              <a:rPr lang="en-US" dirty="0"/>
              <a:t> </a:t>
            </a:r>
            <a:endParaRPr lang="en-IN" dirty="0"/>
          </a:p>
        </p:txBody>
      </p:sp>
      <p:sp>
        <p:nvSpPr>
          <p:cNvPr id="4" name="Flowchart: Magnetic Disk 3">
            <a:extLst>
              <a:ext uri="{FF2B5EF4-FFF2-40B4-BE49-F238E27FC236}">
                <a16:creationId xmlns:a16="http://schemas.microsoft.com/office/drawing/2014/main" id="{5C5DD1D3-8DE3-614C-F532-46CD223EB91E}"/>
              </a:ext>
            </a:extLst>
          </p:cNvPr>
          <p:cNvSpPr/>
          <p:nvPr/>
        </p:nvSpPr>
        <p:spPr>
          <a:xfrm>
            <a:off x="838509" y="1620455"/>
            <a:ext cx="1342663" cy="1053296"/>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 Profile</a:t>
            </a:r>
            <a:endParaRPr lang="en-IN" dirty="0"/>
          </a:p>
        </p:txBody>
      </p:sp>
      <p:sp>
        <p:nvSpPr>
          <p:cNvPr id="6" name="Flowchart: Magnetic Disk 5">
            <a:extLst>
              <a:ext uri="{FF2B5EF4-FFF2-40B4-BE49-F238E27FC236}">
                <a16:creationId xmlns:a16="http://schemas.microsoft.com/office/drawing/2014/main" id="{985C3B6F-540A-B31A-BEBF-62ED35BBAB82}"/>
              </a:ext>
            </a:extLst>
          </p:cNvPr>
          <p:cNvSpPr/>
          <p:nvPr/>
        </p:nvSpPr>
        <p:spPr>
          <a:xfrm>
            <a:off x="3312290" y="1620455"/>
            <a:ext cx="1342663" cy="1053296"/>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Financial Behavior</a:t>
            </a:r>
            <a:endParaRPr lang="en-IN" dirty="0"/>
          </a:p>
        </p:txBody>
      </p:sp>
      <p:sp>
        <p:nvSpPr>
          <p:cNvPr id="8" name="Flowchart: Magnetic Disk 7">
            <a:extLst>
              <a:ext uri="{FF2B5EF4-FFF2-40B4-BE49-F238E27FC236}">
                <a16:creationId xmlns:a16="http://schemas.microsoft.com/office/drawing/2014/main" id="{73335560-2272-073B-2FAB-8F0E4DC4B03E}"/>
              </a:ext>
            </a:extLst>
          </p:cNvPr>
          <p:cNvSpPr/>
          <p:nvPr/>
        </p:nvSpPr>
        <p:spPr>
          <a:xfrm>
            <a:off x="5498228" y="1620455"/>
            <a:ext cx="1444346" cy="1053296"/>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Transactions</a:t>
            </a:r>
            <a:endParaRPr lang="en-IN" dirty="0"/>
          </a:p>
        </p:txBody>
      </p:sp>
      <p:sp>
        <p:nvSpPr>
          <p:cNvPr id="9" name="Flowchart: Magnetic Disk 8">
            <a:extLst>
              <a:ext uri="{FF2B5EF4-FFF2-40B4-BE49-F238E27FC236}">
                <a16:creationId xmlns:a16="http://schemas.microsoft.com/office/drawing/2014/main" id="{323AA0E3-A445-5C6B-0658-415989F8C256}"/>
              </a:ext>
            </a:extLst>
          </p:cNvPr>
          <p:cNvSpPr/>
          <p:nvPr/>
        </p:nvSpPr>
        <p:spPr>
          <a:xfrm>
            <a:off x="7869666" y="1626243"/>
            <a:ext cx="1342663" cy="1053296"/>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Reviews</a:t>
            </a:r>
            <a:endParaRPr lang="en-IN" dirty="0"/>
          </a:p>
        </p:txBody>
      </p:sp>
      <p:sp>
        <p:nvSpPr>
          <p:cNvPr id="10" name="Flowchart: Magnetic Disk 9">
            <a:extLst>
              <a:ext uri="{FF2B5EF4-FFF2-40B4-BE49-F238E27FC236}">
                <a16:creationId xmlns:a16="http://schemas.microsoft.com/office/drawing/2014/main" id="{E9332BF9-44C1-2D9A-6281-5B053F8B8338}"/>
              </a:ext>
            </a:extLst>
          </p:cNvPr>
          <p:cNvSpPr/>
          <p:nvPr/>
        </p:nvSpPr>
        <p:spPr>
          <a:xfrm>
            <a:off x="9883156" y="1626243"/>
            <a:ext cx="1598930" cy="1053296"/>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Demographic Details</a:t>
            </a:r>
            <a:endParaRPr lang="en-IN" dirty="0"/>
          </a:p>
        </p:txBody>
      </p:sp>
      <p:sp>
        <p:nvSpPr>
          <p:cNvPr id="11" name="Rectangle 10">
            <a:extLst>
              <a:ext uri="{FF2B5EF4-FFF2-40B4-BE49-F238E27FC236}">
                <a16:creationId xmlns:a16="http://schemas.microsoft.com/office/drawing/2014/main" id="{7E018F7F-8F4F-7B98-63EC-F0CCBE5F9BEB}"/>
              </a:ext>
            </a:extLst>
          </p:cNvPr>
          <p:cNvSpPr/>
          <p:nvPr/>
        </p:nvSpPr>
        <p:spPr>
          <a:xfrm>
            <a:off x="7227704" y="2986268"/>
            <a:ext cx="2314937" cy="55558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AI Classifier</a:t>
            </a:r>
            <a:endParaRPr lang="en-IN" dirty="0"/>
          </a:p>
        </p:txBody>
      </p:sp>
      <p:sp>
        <p:nvSpPr>
          <p:cNvPr id="12" name="Rectangle 11">
            <a:extLst>
              <a:ext uri="{FF2B5EF4-FFF2-40B4-BE49-F238E27FC236}">
                <a16:creationId xmlns:a16="http://schemas.microsoft.com/office/drawing/2014/main" id="{5A1E0948-3D47-1DED-877E-62DA631C31F0}"/>
              </a:ext>
            </a:extLst>
          </p:cNvPr>
          <p:cNvSpPr/>
          <p:nvPr/>
        </p:nvSpPr>
        <p:spPr>
          <a:xfrm>
            <a:off x="3568050" y="3700975"/>
            <a:ext cx="3472964" cy="613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Extraction</a:t>
            </a:r>
            <a:endParaRPr lang="en-IN" dirty="0"/>
          </a:p>
        </p:txBody>
      </p:sp>
      <p:sp>
        <p:nvSpPr>
          <p:cNvPr id="13" name="Rectangle 12">
            <a:extLst>
              <a:ext uri="{FF2B5EF4-FFF2-40B4-BE49-F238E27FC236}">
                <a16:creationId xmlns:a16="http://schemas.microsoft.com/office/drawing/2014/main" id="{9690A73B-9F97-EFD5-686F-3F53369B7F0B}"/>
              </a:ext>
            </a:extLst>
          </p:cNvPr>
          <p:cNvSpPr/>
          <p:nvPr/>
        </p:nvSpPr>
        <p:spPr>
          <a:xfrm>
            <a:off x="3553428" y="4615824"/>
            <a:ext cx="3472964" cy="613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Risk Prediction Model</a:t>
            </a:r>
            <a:endParaRPr lang="en-IN" dirty="0"/>
          </a:p>
        </p:txBody>
      </p:sp>
      <p:sp>
        <p:nvSpPr>
          <p:cNvPr id="14" name="Flowchart: Multidocument 13">
            <a:extLst>
              <a:ext uri="{FF2B5EF4-FFF2-40B4-BE49-F238E27FC236}">
                <a16:creationId xmlns:a16="http://schemas.microsoft.com/office/drawing/2014/main" id="{04AFF043-B7F1-2F0F-8324-B6C8253489B9}"/>
              </a:ext>
            </a:extLst>
          </p:cNvPr>
          <p:cNvSpPr/>
          <p:nvPr/>
        </p:nvSpPr>
        <p:spPr>
          <a:xfrm>
            <a:off x="8135379" y="4490189"/>
            <a:ext cx="1747776" cy="2080968"/>
          </a:xfrm>
          <a:prstGeom prst="flowChartMultidocumen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F4D70245-766F-4A21-EAF2-332D8836E7DF}"/>
              </a:ext>
            </a:extLst>
          </p:cNvPr>
          <p:cNvSpPr/>
          <p:nvPr/>
        </p:nvSpPr>
        <p:spPr>
          <a:xfrm>
            <a:off x="323608" y="3848582"/>
            <a:ext cx="1029801" cy="23438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Train dataset</a:t>
            </a:r>
            <a:endParaRPr lang="en-IN" dirty="0"/>
          </a:p>
        </p:txBody>
      </p:sp>
      <p:sp>
        <p:nvSpPr>
          <p:cNvPr id="16" name="Rectangle 15">
            <a:extLst>
              <a:ext uri="{FF2B5EF4-FFF2-40B4-BE49-F238E27FC236}">
                <a16:creationId xmlns:a16="http://schemas.microsoft.com/office/drawing/2014/main" id="{97AB9FCA-25E1-E524-76DC-4BAF08A2C607}"/>
              </a:ext>
            </a:extLst>
          </p:cNvPr>
          <p:cNvSpPr/>
          <p:nvPr/>
        </p:nvSpPr>
        <p:spPr>
          <a:xfrm>
            <a:off x="1574158" y="3848582"/>
            <a:ext cx="1535072" cy="23438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Models</a:t>
            </a:r>
          </a:p>
          <a:p>
            <a:pPr marL="285750" indent="-285750" algn="ctr">
              <a:buFont typeface="Arial" panose="020B0604020202020204" pitchFamily="34" charset="0"/>
              <a:buChar char="•"/>
            </a:pPr>
            <a:r>
              <a:rPr lang="en-US" dirty="0"/>
              <a:t>LR</a:t>
            </a:r>
          </a:p>
          <a:p>
            <a:pPr marL="285750" indent="-285750" algn="ctr">
              <a:buFont typeface="Arial" panose="020B0604020202020204" pitchFamily="34" charset="0"/>
              <a:buChar char="•"/>
            </a:pPr>
            <a:r>
              <a:rPr lang="en-US" dirty="0"/>
              <a:t>RF</a:t>
            </a:r>
          </a:p>
          <a:p>
            <a:pPr indent="-182880">
              <a:buFont typeface="Arial" panose="020B0604020202020204" pitchFamily="34" charset="0"/>
              <a:buChar char="•"/>
            </a:pPr>
            <a:r>
              <a:rPr lang="en-US" dirty="0" err="1"/>
              <a:t>XGBoost</a:t>
            </a:r>
            <a:endParaRPr lang="en-US" dirty="0"/>
          </a:p>
          <a:p>
            <a:pPr marL="285750" indent="-285750" algn="ctr">
              <a:buFont typeface="Arial" panose="020B0604020202020204" pitchFamily="34" charset="0"/>
              <a:buChar char="•"/>
            </a:pPr>
            <a:r>
              <a:rPr lang="en-US" dirty="0"/>
              <a:t>SVM</a:t>
            </a:r>
          </a:p>
          <a:p>
            <a:pPr marL="285750" indent="-285750" algn="ctr">
              <a:buFont typeface="Arial" panose="020B0604020202020204" pitchFamily="34" charset="0"/>
              <a:buChar char="•"/>
            </a:pPr>
            <a:endParaRPr lang="en-IN" dirty="0"/>
          </a:p>
        </p:txBody>
      </p:sp>
      <p:cxnSp>
        <p:nvCxnSpPr>
          <p:cNvPr id="27" name="Straight Arrow Connector 26">
            <a:extLst>
              <a:ext uri="{FF2B5EF4-FFF2-40B4-BE49-F238E27FC236}">
                <a16:creationId xmlns:a16="http://schemas.microsoft.com/office/drawing/2014/main" id="{9DF5149D-11BB-4C81-9FAF-3238B427EA2B}"/>
              </a:ext>
            </a:extLst>
          </p:cNvPr>
          <p:cNvCxnSpPr>
            <a:stCxn id="6" idx="3"/>
          </p:cNvCxnSpPr>
          <p:nvPr/>
        </p:nvCxnSpPr>
        <p:spPr>
          <a:xfrm>
            <a:off x="3983622" y="2673751"/>
            <a:ext cx="9644" cy="10272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3595BCD-4722-F777-6824-68DD4B5D8450}"/>
              </a:ext>
            </a:extLst>
          </p:cNvPr>
          <p:cNvCxnSpPr/>
          <p:nvPr/>
        </p:nvCxnSpPr>
        <p:spPr>
          <a:xfrm>
            <a:off x="5498228" y="2523281"/>
            <a:ext cx="0" cy="11776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AC45A677-B8C0-DF00-1225-481E1F86D347}"/>
              </a:ext>
            </a:extLst>
          </p:cNvPr>
          <p:cNvCxnSpPr>
            <a:stCxn id="11" idx="1"/>
          </p:cNvCxnSpPr>
          <p:nvPr/>
        </p:nvCxnSpPr>
        <p:spPr>
          <a:xfrm flipH="1" flipV="1">
            <a:off x="6227180" y="3252486"/>
            <a:ext cx="1000524" cy="115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44FBE0E-EB76-CAB5-7D44-B56C218E7FFE}"/>
              </a:ext>
            </a:extLst>
          </p:cNvPr>
          <p:cNvCxnSpPr/>
          <p:nvPr/>
        </p:nvCxnSpPr>
        <p:spPr>
          <a:xfrm>
            <a:off x="6227181" y="3252486"/>
            <a:ext cx="0" cy="4484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536C83F-735A-9697-DBF6-265BDA79C8D2}"/>
              </a:ext>
            </a:extLst>
          </p:cNvPr>
          <p:cNvCxnSpPr>
            <a:cxnSpLocks/>
            <a:stCxn id="10" idx="3"/>
          </p:cNvCxnSpPr>
          <p:nvPr/>
        </p:nvCxnSpPr>
        <p:spPr>
          <a:xfrm>
            <a:off x="10682621" y="2679539"/>
            <a:ext cx="0" cy="1328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2DB7DBD-25D9-E568-DE1B-40EDDD38D20B}"/>
              </a:ext>
            </a:extLst>
          </p:cNvPr>
          <p:cNvCxnSpPr>
            <a:cxnSpLocks/>
            <a:endCxn id="12" idx="3"/>
          </p:cNvCxnSpPr>
          <p:nvPr/>
        </p:nvCxnSpPr>
        <p:spPr>
          <a:xfrm flipH="1">
            <a:off x="7041014" y="4007704"/>
            <a:ext cx="36269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EA07F20-D9E0-FCF4-375D-034880D789AA}"/>
              </a:ext>
            </a:extLst>
          </p:cNvPr>
          <p:cNvCxnSpPr>
            <a:cxnSpLocks/>
            <a:stCxn id="4" idx="3"/>
          </p:cNvCxnSpPr>
          <p:nvPr/>
        </p:nvCxnSpPr>
        <p:spPr>
          <a:xfrm>
            <a:off x="1509841" y="2673751"/>
            <a:ext cx="0" cy="5903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3EAABEF-2FDB-5FE9-A690-804B28FC2ED9}"/>
              </a:ext>
            </a:extLst>
          </p:cNvPr>
          <p:cNvCxnSpPr/>
          <p:nvPr/>
        </p:nvCxnSpPr>
        <p:spPr>
          <a:xfrm>
            <a:off x="1574158" y="3264061"/>
            <a:ext cx="199389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2600B4D-1213-6B08-811E-DF6EE702EFF1}"/>
              </a:ext>
            </a:extLst>
          </p:cNvPr>
          <p:cNvCxnSpPr/>
          <p:nvPr/>
        </p:nvCxnSpPr>
        <p:spPr>
          <a:xfrm>
            <a:off x="3568050" y="3264061"/>
            <a:ext cx="0" cy="4369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7794AD06-DF10-CBF6-B327-5D2160984D7D}"/>
              </a:ext>
            </a:extLst>
          </p:cNvPr>
          <p:cNvCxnSpPr>
            <a:cxnSpLocks/>
            <a:stCxn id="9" idx="3"/>
          </p:cNvCxnSpPr>
          <p:nvPr/>
        </p:nvCxnSpPr>
        <p:spPr>
          <a:xfrm flipH="1">
            <a:off x="8518968" y="2679539"/>
            <a:ext cx="22030" cy="3067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90958297-5F38-2E1B-AE25-104FE1DCE808}"/>
              </a:ext>
            </a:extLst>
          </p:cNvPr>
          <p:cNvCxnSpPr>
            <a:stCxn id="15" idx="3"/>
            <a:endCxn id="16" idx="1"/>
          </p:cNvCxnSpPr>
          <p:nvPr/>
        </p:nvCxnSpPr>
        <p:spPr>
          <a:xfrm>
            <a:off x="1353409" y="5020519"/>
            <a:ext cx="22074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375C07A1-FDDC-4133-ACF8-3D8A6C0EF324}"/>
              </a:ext>
            </a:extLst>
          </p:cNvPr>
          <p:cNvCxnSpPr>
            <a:stCxn id="16" idx="3"/>
            <a:endCxn id="13" idx="1"/>
          </p:cNvCxnSpPr>
          <p:nvPr/>
        </p:nvCxnSpPr>
        <p:spPr>
          <a:xfrm>
            <a:off x="3109230" y="5020519"/>
            <a:ext cx="4441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EC8F35-C086-5D31-B7EB-154ADE98C384}"/>
              </a:ext>
            </a:extLst>
          </p:cNvPr>
          <p:cNvCxnSpPr>
            <a:stCxn id="12" idx="2"/>
            <a:endCxn id="13" idx="0"/>
          </p:cNvCxnSpPr>
          <p:nvPr/>
        </p:nvCxnSpPr>
        <p:spPr>
          <a:xfrm flipH="1">
            <a:off x="5289910" y="4314433"/>
            <a:ext cx="14622" cy="301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8425332E-BFF1-3DE1-EF40-E61DD47535FE}"/>
              </a:ext>
            </a:extLst>
          </p:cNvPr>
          <p:cNvCxnSpPr/>
          <p:nvPr/>
        </p:nvCxnSpPr>
        <p:spPr>
          <a:xfrm>
            <a:off x="6942574" y="5020519"/>
            <a:ext cx="1192805" cy="674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7D8BF7D-685B-7233-C30F-1D4DE41D0AD9}"/>
              </a:ext>
            </a:extLst>
          </p:cNvPr>
          <p:cNvSpPr txBox="1"/>
          <p:nvPr/>
        </p:nvSpPr>
        <p:spPr>
          <a:xfrm>
            <a:off x="1509840" y="6204652"/>
            <a:ext cx="2997843" cy="276999"/>
          </a:xfrm>
          <a:prstGeom prst="rect">
            <a:avLst/>
          </a:prstGeom>
          <a:noFill/>
        </p:spPr>
        <p:txBody>
          <a:bodyPr wrap="square" rtlCol="0">
            <a:spAutoFit/>
          </a:bodyPr>
          <a:lstStyle/>
          <a:p>
            <a:r>
              <a:rPr lang="en-US" sz="1200" dirty="0"/>
              <a:t>Hyper Parameter Tuning</a:t>
            </a:r>
            <a:endParaRPr lang="en-IN" sz="1200" dirty="0"/>
          </a:p>
        </p:txBody>
      </p:sp>
      <p:sp>
        <p:nvSpPr>
          <p:cNvPr id="61" name="TextBox 60">
            <a:extLst>
              <a:ext uri="{FF2B5EF4-FFF2-40B4-BE49-F238E27FC236}">
                <a16:creationId xmlns:a16="http://schemas.microsoft.com/office/drawing/2014/main" id="{E130855B-DEAA-28DE-81DB-C8667AE603E0}"/>
              </a:ext>
            </a:extLst>
          </p:cNvPr>
          <p:cNvSpPr txBox="1"/>
          <p:nvPr/>
        </p:nvSpPr>
        <p:spPr>
          <a:xfrm>
            <a:off x="3091056" y="4779330"/>
            <a:ext cx="879623" cy="276999"/>
          </a:xfrm>
          <a:prstGeom prst="rect">
            <a:avLst/>
          </a:prstGeom>
          <a:noFill/>
        </p:spPr>
        <p:txBody>
          <a:bodyPr wrap="square" rtlCol="0">
            <a:spAutoFit/>
          </a:bodyPr>
          <a:lstStyle/>
          <a:p>
            <a:r>
              <a:rPr lang="en-US" sz="1200" dirty="0"/>
              <a:t>Best</a:t>
            </a:r>
            <a:endParaRPr lang="en-IN" sz="1200" dirty="0"/>
          </a:p>
        </p:txBody>
      </p:sp>
      <p:sp>
        <p:nvSpPr>
          <p:cNvPr id="63" name="TextBox 62">
            <a:extLst>
              <a:ext uri="{FF2B5EF4-FFF2-40B4-BE49-F238E27FC236}">
                <a16:creationId xmlns:a16="http://schemas.microsoft.com/office/drawing/2014/main" id="{1172BFAB-C601-5903-8AD7-5885ABD8B34C}"/>
              </a:ext>
            </a:extLst>
          </p:cNvPr>
          <p:cNvSpPr txBox="1"/>
          <p:nvPr/>
        </p:nvSpPr>
        <p:spPr>
          <a:xfrm>
            <a:off x="3053149" y="5068525"/>
            <a:ext cx="1029801" cy="261610"/>
          </a:xfrm>
          <a:prstGeom prst="rect">
            <a:avLst/>
          </a:prstGeom>
          <a:noFill/>
        </p:spPr>
        <p:txBody>
          <a:bodyPr wrap="square" rtlCol="0">
            <a:spAutoFit/>
          </a:bodyPr>
          <a:lstStyle/>
          <a:p>
            <a:r>
              <a:rPr lang="en-US" sz="1100" dirty="0"/>
              <a:t>model</a:t>
            </a:r>
            <a:endParaRPr lang="en-IN" sz="1100" dirty="0"/>
          </a:p>
        </p:txBody>
      </p:sp>
      <p:sp>
        <p:nvSpPr>
          <p:cNvPr id="64" name="TextBox 63">
            <a:extLst>
              <a:ext uri="{FF2B5EF4-FFF2-40B4-BE49-F238E27FC236}">
                <a16:creationId xmlns:a16="http://schemas.microsoft.com/office/drawing/2014/main" id="{073AE283-828D-7571-9C8A-E0463281B974}"/>
              </a:ext>
            </a:extLst>
          </p:cNvPr>
          <p:cNvSpPr txBox="1"/>
          <p:nvPr/>
        </p:nvSpPr>
        <p:spPr>
          <a:xfrm>
            <a:off x="9891200" y="4844561"/>
            <a:ext cx="1747775" cy="769441"/>
          </a:xfrm>
          <a:prstGeom prst="rect">
            <a:avLst/>
          </a:prstGeom>
          <a:noFill/>
        </p:spPr>
        <p:txBody>
          <a:bodyPr wrap="square" rtlCol="0">
            <a:spAutoFit/>
          </a:bodyPr>
          <a:lstStyle/>
          <a:p>
            <a:r>
              <a:rPr lang="en-US" sz="1100" b="1" dirty="0"/>
              <a:t>LLM(Gemini)</a:t>
            </a:r>
          </a:p>
          <a:p>
            <a:r>
              <a:rPr lang="en-US" sz="1100" dirty="0"/>
              <a:t>    To generate insights </a:t>
            </a:r>
          </a:p>
          <a:p>
            <a:r>
              <a:rPr lang="en-US" sz="1100" dirty="0"/>
              <a:t>                 and</a:t>
            </a:r>
          </a:p>
          <a:p>
            <a:r>
              <a:rPr lang="en-US" sz="1100" dirty="0"/>
              <a:t>        recommendations </a:t>
            </a:r>
            <a:endParaRPr lang="en-IN" sz="1100" dirty="0"/>
          </a:p>
        </p:txBody>
      </p:sp>
    </p:spTree>
    <p:extLst>
      <p:ext uri="{BB962C8B-B14F-4D97-AF65-F5344CB8AC3E}">
        <p14:creationId xmlns:p14="http://schemas.microsoft.com/office/powerpoint/2010/main" val="136808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C9BA85-AE27-777D-A2FC-5916A8D9DB0B}"/>
              </a:ext>
            </a:extLst>
          </p:cNvPr>
          <p:cNvSpPr>
            <a:spLocks noGrp="1"/>
          </p:cNvSpPr>
          <p:nvPr>
            <p:ph type="title"/>
          </p:nvPr>
        </p:nvSpPr>
        <p:spPr>
          <a:xfrm>
            <a:off x="521207" y="448056"/>
            <a:ext cx="6877119" cy="640080"/>
          </a:xfrm>
        </p:spPr>
        <p:txBody>
          <a:bodyPr/>
          <a:lstStyle/>
          <a:p>
            <a:r>
              <a:rPr lang="en-US" b="1" dirty="0">
                <a:solidFill>
                  <a:srgbClr val="FF0000"/>
                </a:solidFill>
              </a:rPr>
              <a:t>System Architecture Diagram</a:t>
            </a:r>
            <a:endParaRPr lang="en-IN" b="1" dirty="0">
              <a:solidFill>
                <a:srgbClr val="FF0000"/>
              </a:solidFill>
            </a:endParaRPr>
          </a:p>
        </p:txBody>
      </p:sp>
      <p:pic>
        <p:nvPicPr>
          <p:cNvPr id="5" name="Content Placeholder 4">
            <a:extLst>
              <a:ext uri="{FF2B5EF4-FFF2-40B4-BE49-F238E27FC236}">
                <a16:creationId xmlns:a16="http://schemas.microsoft.com/office/drawing/2014/main" id="{68A751B9-0939-6198-824A-CEFE5B9F4F5D}"/>
              </a:ext>
            </a:extLst>
          </p:cNvPr>
          <p:cNvPicPr>
            <a:picLocks noGrp="1" noChangeAspect="1"/>
          </p:cNvPicPr>
          <p:nvPr>
            <p:ph sz="quarter" idx="10"/>
          </p:nvPr>
        </p:nvPicPr>
        <p:blipFill>
          <a:blip r:embed="rId2"/>
          <a:stretch>
            <a:fillRect/>
          </a:stretch>
        </p:blipFill>
        <p:spPr>
          <a:xfrm>
            <a:off x="1116756" y="1570328"/>
            <a:ext cx="9958488" cy="4691576"/>
          </a:xfrm>
        </p:spPr>
      </p:pic>
    </p:spTree>
    <p:extLst>
      <p:ext uri="{BB962C8B-B14F-4D97-AF65-F5344CB8AC3E}">
        <p14:creationId xmlns:p14="http://schemas.microsoft.com/office/powerpoint/2010/main" val="2596833607"/>
      </p:ext>
    </p:extLst>
  </p:cSld>
  <p:clrMapOvr>
    <a:masterClrMapping/>
  </p:clrMapOvr>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63EE24-83AF-4B4D-B45B-11D1ECD4364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{AEB8D3FC-8B0E-4E77-8E32-61A0FE7D060B}tf10001108_win32</Template>
  <TotalTime>341</TotalTime>
  <Words>893</Words>
  <Application>Microsoft Office PowerPoint</Application>
  <PresentationFormat>Widescreen</PresentationFormat>
  <Paragraphs>109</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Segoe UI</vt:lpstr>
      <vt:lpstr>Segoe UI Light</vt:lpstr>
      <vt:lpstr>Wingdings</vt:lpstr>
      <vt:lpstr>Custom</vt:lpstr>
      <vt:lpstr>Hyper-Personalisation using Gen-AI   </vt:lpstr>
      <vt:lpstr>Problem Statement</vt:lpstr>
      <vt:lpstr>Our Approach </vt:lpstr>
      <vt:lpstr>Our Approach</vt:lpstr>
      <vt:lpstr>Our Approach</vt:lpstr>
      <vt:lpstr>Our Approach </vt:lpstr>
      <vt:lpstr>User Functionalities</vt:lpstr>
      <vt:lpstr>Architecture Diagram</vt:lpstr>
      <vt:lpstr>System Architecture Diagram</vt:lpstr>
      <vt:lpstr>DataBase Schema</vt:lpstr>
      <vt:lpstr>Authentication and RBAC</vt:lpstr>
      <vt:lpstr>Challenges Faced</vt:lpstr>
      <vt:lpstr>Model Evaluation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Ananya Chandrasekaran</dc:creator>
  <cp:keywords/>
  <cp:lastModifiedBy>Srinidhi Chandrasekaran</cp:lastModifiedBy>
  <cp:revision>7</cp:revision>
  <dcterms:created xsi:type="dcterms:W3CDTF">2025-03-26T06:56:22Z</dcterms:created>
  <dcterms:modified xsi:type="dcterms:W3CDTF">2025-03-26T13:51:19Z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