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 id="263" r:id="rId9"/>
    <p:sldId id="264" r:id="rId10"/>
    <p:sldId id="265" r:id="rId11"/>
    <p:sldId id="267"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ADC10-C4A0-CE43-BD3B-A33C5C70FA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3B5971-B92F-851F-9B99-175C57C0E4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CB7C37-452E-4D30-72AD-D2BB8E150F26}"/>
              </a:ext>
            </a:extLst>
          </p:cNvPr>
          <p:cNvSpPr>
            <a:spLocks noGrp="1"/>
          </p:cNvSpPr>
          <p:nvPr>
            <p:ph type="dt" sz="half" idx="10"/>
          </p:nvPr>
        </p:nvSpPr>
        <p:spPr/>
        <p:txBody>
          <a:bodyPr/>
          <a:lstStyle/>
          <a:p>
            <a:fld id="{7501BF79-7752-4143-9CFD-1F25D4B57338}" type="datetimeFigureOut">
              <a:rPr lang="en-US" smtClean="0"/>
              <a:t>3/25/2025</a:t>
            </a:fld>
            <a:endParaRPr lang="en-US"/>
          </a:p>
        </p:txBody>
      </p:sp>
      <p:sp>
        <p:nvSpPr>
          <p:cNvPr id="5" name="Footer Placeholder 4">
            <a:extLst>
              <a:ext uri="{FF2B5EF4-FFF2-40B4-BE49-F238E27FC236}">
                <a16:creationId xmlns:a16="http://schemas.microsoft.com/office/drawing/2014/main" id="{D612DD5F-D51A-3D32-A21A-7B08AB893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8AEBD1-A07B-6140-2043-BA74380C3A9D}"/>
              </a:ext>
            </a:extLst>
          </p:cNvPr>
          <p:cNvSpPr>
            <a:spLocks noGrp="1"/>
          </p:cNvSpPr>
          <p:nvPr>
            <p:ph type="sldNum" sz="quarter" idx="12"/>
          </p:nvPr>
        </p:nvSpPr>
        <p:spPr/>
        <p:txBody>
          <a:bodyPr/>
          <a:lstStyle/>
          <a:p>
            <a:fld id="{E1118C02-419E-4A23-A817-50C3AB08D5CE}" type="slidenum">
              <a:rPr lang="en-US" smtClean="0"/>
              <a:t>‹#›</a:t>
            </a:fld>
            <a:endParaRPr lang="en-US"/>
          </a:p>
        </p:txBody>
      </p:sp>
    </p:spTree>
    <p:extLst>
      <p:ext uri="{BB962C8B-B14F-4D97-AF65-F5344CB8AC3E}">
        <p14:creationId xmlns:p14="http://schemas.microsoft.com/office/powerpoint/2010/main" val="3277471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6613C-A71D-68A9-D9C0-199FD957D0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8AA1EE-04BB-09AB-D4F4-563386E117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782213-9DE1-E959-313F-1B5CF401BB67}"/>
              </a:ext>
            </a:extLst>
          </p:cNvPr>
          <p:cNvSpPr>
            <a:spLocks noGrp="1"/>
          </p:cNvSpPr>
          <p:nvPr>
            <p:ph type="dt" sz="half" idx="10"/>
          </p:nvPr>
        </p:nvSpPr>
        <p:spPr/>
        <p:txBody>
          <a:bodyPr/>
          <a:lstStyle/>
          <a:p>
            <a:fld id="{7501BF79-7752-4143-9CFD-1F25D4B57338}" type="datetimeFigureOut">
              <a:rPr lang="en-US" smtClean="0"/>
              <a:t>3/25/2025</a:t>
            </a:fld>
            <a:endParaRPr lang="en-US"/>
          </a:p>
        </p:txBody>
      </p:sp>
      <p:sp>
        <p:nvSpPr>
          <p:cNvPr id="5" name="Footer Placeholder 4">
            <a:extLst>
              <a:ext uri="{FF2B5EF4-FFF2-40B4-BE49-F238E27FC236}">
                <a16:creationId xmlns:a16="http://schemas.microsoft.com/office/drawing/2014/main" id="{7CCDE85F-871A-7E78-70EF-DD04DFD5B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1122F-FC0C-B2BD-6250-F4F94EC6302C}"/>
              </a:ext>
            </a:extLst>
          </p:cNvPr>
          <p:cNvSpPr>
            <a:spLocks noGrp="1"/>
          </p:cNvSpPr>
          <p:nvPr>
            <p:ph type="sldNum" sz="quarter" idx="12"/>
          </p:nvPr>
        </p:nvSpPr>
        <p:spPr/>
        <p:txBody>
          <a:bodyPr/>
          <a:lstStyle/>
          <a:p>
            <a:fld id="{E1118C02-419E-4A23-A817-50C3AB08D5CE}" type="slidenum">
              <a:rPr lang="en-US" smtClean="0"/>
              <a:t>‹#›</a:t>
            </a:fld>
            <a:endParaRPr lang="en-US"/>
          </a:p>
        </p:txBody>
      </p:sp>
    </p:spTree>
    <p:extLst>
      <p:ext uri="{BB962C8B-B14F-4D97-AF65-F5344CB8AC3E}">
        <p14:creationId xmlns:p14="http://schemas.microsoft.com/office/powerpoint/2010/main" val="3846556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9B525-E150-DA1A-AEEC-7BB31BF269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C75286-7003-3016-7AC3-CB23374648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7B3CE1-17E5-84BD-8B2B-1AE9FE2D4924}"/>
              </a:ext>
            </a:extLst>
          </p:cNvPr>
          <p:cNvSpPr>
            <a:spLocks noGrp="1"/>
          </p:cNvSpPr>
          <p:nvPr>
            <p:ph type="dt" sz="half" idx="10"/>
          </p:nvPr>
        </p:nvSpPr>
        <p:spPr/>
        <p:txBody>
          <a:bodyPr/>
          <a:lstStyle/>
          <a:p>
            <a:fld id="{7501BF79-7752-4143-9CFD-1F25D4B57338}" type="datetimeFigureOut">
              <a:rPr lang="en-US" smtClean="0"/>
              <a:t>3/25/2025</a:t>
            </a:fld>
            <a:endParaRPr lang="en-US"/>
          </a:p>
        </p:txBody>
      </p:sp>
      <p:sp>
        <p:nvSpPr>
          <p:cNvPr id="5" name="Footer Placeholder 4">
            <a:extLst>
              <a:ext uri="{FF2B5EF4-FFF2-40B4-BE49-F238E27FC236}">
                <a16:creationId xmlns:a16="http://schemas.microsoft.com/office/drawing/2014/main" id="{F2A8B428-9F04-46C2-B06E-EDF81C0FF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BE55F6-4475-DC0A-3350-B91FC9F974F3}"/>
              </a:ext>
            </a:extLst>
          </p:cNvPr>
          <p:cNvSpPr>
            <a:spLocks noGrp="1"/>
          </p:cNvSpPr>
          <p:nvPr>
            <p:ph type="sldNum" sz="quarter" idx="12"/>
          </p:nvPr>
        </p:nvSpPr>
        <p:spPr/>
        <p:txBody>
          <a:bodyPr/>
          <a:lstStyle/>
          <a:p>
            <a:fld id="{E1118C02-419E-4A23-A817-50C3AB08D5CE}" type="slidenum">
              <a:rPr lang="en-US" smtClean="0"/>
              <a:t>‹#›</a:t>
            </a:fld>
            <a:endParaRPr lang="en-US"/>
          </a:p>
        </p:txBody>
      </p:sp>
    </p:spTree>
    <p:extLst>
      <p:ext uri="{BB962C8B-B14F-4D97-AF65-F5344CB8AC3E}">
        <p14:creationId xmlns:p14="http://schemas.microsoft.com/office/powerpoint/2010/main" val="3608718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96602-61B7-D29D-0586-8C939396F7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C70FD8-CE6B-64D4-398C-3D1C145571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DE78A1-6464-0834-CE59-E15377A75405}"/>
              </a:ext>
            </a:extLst>
          </p:cNvPr>
          <p:cNvSpPr>
            <a:spLocks noGrp="1"/>
          </p:cNvSpPr>
          <p:nvPr>
            <p:ph type="dt" sz="half" idx="10"/>
          </p:nvPr>
        </p:nvSpPr>
        <p:spPr/>
        <p:txBody>
          <a:bodyPr/>
          <a:lstStyle/>
          <a:p>
            <a:fld id="{7501BF79-7752-4143-9CFD-1F25D4B57338}" type="datetimeFigureOut">
              <a:rPr lang="en-US" smtClean="0"/>
              <a:t>3/25/2025</a:t>
            </a:fld>
            <a:endParaRPr lang="en-US"/>
          </a:p>
        </p:txBody>
      </p:sp>
      <p:sp>
        <p:nvSpPr>
          <p:cNvPr id="5" name="Footer Placeholder 4">
            <a:extLst>
              <a:ext uri="{FF2B5EF4-FFF2-40B4-BE49-F238E27FC236}">
                <a16:creationId xmlns:a16="http://schemas.microsoft.com/office/drawing/2014/main" id="{49589672-1FB8-53CC-328D-59F071B0F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23F7F6-3854-E928-16F8-50B221931826}"/>
              </a:ext>
            </a:extLst>
          </p:cNvPr>
          <p:cNvSpPr>
            <a:spLocks noGrp="1"/>
          </p:cNvSpPr>
          <p:nvPr>
            <p:ph type="sldNum" sz="quarter" idx="12"/>
          </p:nvPr>
        </p:nvSpPr>
        <p:spPr/>
        <p:txBody>
          <a:bodyPr/>
          <a:lstStyle/>
          <a:p>
            <a:fld id="{E1118C02-419E-4A23-A817-50C3AB08D5CE}" type="slidenum">
              <a:rPr lang="en-US" smtClean="0"/>
              <a:t>‹#›</a:t>
            </a:fld>
            <a:endParaRPr lang="en-US"/>
          </a:p>
        </p:txBody>
      </p:sp>
    </p:spTree>
    <p:extLst>
      <p:ext uri="{BB962C8B-B14F-4D97-AF65-F5344CB8AC3E}">
        <p14:creationId xmlns:p14="http://schemas.microsoft.com/office/powerpoint/2010/main" val="3905841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413D6-BE9E-5508-EAF7-678A20F6E0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DE0BF4-987B-4C44-3DE4-F7818D3CFA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104BDE-8FAA-4385-A835-CFE4B1D8C871}"/>
              </a:ext>
            </a:extLst>
          </p:cNvPr>
          <p:cNvSpPr>
            <a:spLocks noGrp="1"/>
          </p:cNvSpPr>
          <p:nvPr>
            <p:ph type="dt" sz="half" idx="10"/>
          </p:nvPr>
        </p:nvSpPr>
        <p:spPr/>
        <p:txBody>
          <a:bodyPr/>
          <a:lstStyle/>
          <a:p>
            <a:fld id="{7501BF79-7752-4143-9CFD-1F25D4B57338}" type="datetimeFigureOut">
              <a:rPr lang="en-US" smtClean="0"/>
              <a:t>3/25/2025</a:t>
            </a:fld>
            <a:endParaRPr lang="en-US"/>
          </a:p>
        </p:txBody>
      </p:sp>
      <p:sp>
        <p:nvSpPr>
          <p:cNvPr id="5" name="Footer Placeholder 4">
            <a:extLst>
              <a:ext uri="{FF2B5EF4-FFF2-40B4-BE49-F238E27FC236}">
                <a16:creationId xmlns:a16="http://schemas.microsoft.com/office/drawing/2014/main" id="{83405A6E-A9C1-3A88-9FD9-D15C216D26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20691-8999-DDE7-E22B-23E31D0D2765}"/>
              </a:ext>
            </a:extLst>
          </p:cNvPr>
          <p:cNvSpPr>
            <a:spLocks noGrp="1"/>
          </p:cNvSpPr>
          <p:nvPr>
            <p:ph type="sldNum" sz="quarter" idx="12"/>
          </p:nvPr>
        </p:nvSpPr>
        <p:spPr/>
        <p:txBody>
          <a:bodyPr/>
          <a:lstStyle/>
          <a:p>
            <a:fld id="{E1118C02-419E-4A23-A817-50C3AB08D5CE}" type="slidenum">
              <a:rPr lang="en-US" smtClean="0"/>
              <a:t>‹#›</a:t>
            </a:fld>
            <a:endParaRPr lang="en-US"/>
          </a:p>
        </p:txBody>
      </p:sp>
    </p:spTree>
    <p:extLst>
      <p:ext uri="{BB962C8B-B14F-4D97-AF65-F5344CB8AC3E}">
        <p14:creationId xmlns:p14="http://schemas.microsoft.com/office/powerpoint/2010/main" val="2508365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9782-C5D2-7679-B0A3-AB4D7377DA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BECED9-0BBC-8493-53AA-7B8E54D15C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4B739A-9378-7EB3-4F52-2769A1A946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DBED1E-85B4-7D94-9C47-6CD562D79066}"/>
              </a:ext>
            </a:extLst>
          </p:cNvPr>
          <p:cNvSpPr>
            <a:spLocks noGrp="1"/>
          </p:cNvSpPr>
          <p:nvPr>
            <p:ph type="dt" sz="half" idx="10"/>
          </p:nvPr>
        </p:nvSpPr>
        <p:spPr/>
        <p:txBody>
          <a:bodyPr/>
          <a:lstStyle/>
          <a:p>
            <a:fld id="{7501BF79-7752-4143-9CFD-1F25D4B57338}" type="datetimeFigureOut">
              <a:rPr lang="en-US" smtClean="0"/>
              <a:t>3/25/2025</a:t>
            </a:fld>
            <a:endParaRPr lang="en-US"/>
          </a:p>
        </p:txBody>
      </p:sp>
      <p:sp>
        <p:nvSpPr>
          <p:cNvPr id="6" name="Footer Placeholder 5">
            <a:extLst>
              <a:ext uri="{FF2B5EF4-FFF2-40B4-BE49-F238E27FC236}">
                <a16:creationId xmlns:a16="http://schemas.microsoft.com/office/drawing/2014/main" id="{CD35DFF6-42EB-480A-CB91-C337CA695E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BF8395-F1C0-2905-CCD2-EE2BC286FA03}"/>
              </a:ext>
            </a:extLst>
          </p:cNvPr>
          <p:cNvSpPr>
            <a:spLocks noGrp="1"/>
          </p:cNvSpPr>
          <p:nvPr>
            <p:ph type="sldNum" sz="quarter" idx="12"/>
          </p:nvPr>
        </p:nvSpPr>
        <p:spPr/>
        <p:txBody>
          <a:bodyPr/>
          <a:lstStyle/>
          <a:p>
            <a:fld id="{E1118C02-419E-4A23-A817-50C3AB08D5CE}" type="slidenum">
              <a:rPr lang="en-US" smtClean="0"/>
              <a:t>‹#›</a:t>
            </a:fld>
            <a:endParaRPr lang="en-US"/>
          </a:p>
        </p:txBody>
      </p:sp>
    </p:spTree>
    <p:extLst>
      <p:ext uri="{BB962C8B-B14F-4D97-AF65-F5344CB8AC3E}">
        <p14:creationId xmlns:p14="http://schemas.microsoft.com/office/powerpoint/2010/main" val="759743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BBCEE-AF62-810F-F247-37F553D014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5C996E-60C4-3376-4D8D-A382045726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017F10-4189-AE6C-49BF-C9C6DA38C9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AF804A-4C04-2329-17A7-4A5D0FA3BA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C23E16-92EB-8E52-7A07-A776131620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1E2B41-3DE1-6F3A-1608-2EB84CD6C502}"/>
              </a:ext>
            </a:extLst>
          </p:cNvPr>
          <p:cNvSpPr>
            <a:spLocks noGrp="1"/>
          </p:cNvSpPr>
          <p:nvPr>
            <p:ph type="dt" sz="half" idx="10"/>
          </p:nvPr>
        </p:nvSpPr>
        <p:spPr/>
        <p:txBody>
          <a:bodyPr/>
          <a:lstStyle/>
          <a:p>
            <a:fld id="{7501BF79-7752-4143-9CFD-1F25D4B57338}" type="datetimeFigureOut">
              <a:rPr lang="en-US" smtClean="0"/>
              <a:t>3/25/2025</a:t>
            </a:fld>
            <a:endParaRPr lang="en-US"/>
          </a:p>
        </p:txBody>
      </p:sp>
      <p:sp>
        <p:nvSpPr>
          <p:cNvPr id="8" name="Footer Placeholder 7">
            <a:extLst>
              <a:ext uri="{FF2B5EF4-FFF2-40B4-BE49-F238E27FC236}">
                <a16:creationId xmlns:a16="http://schemas.microsoft.com/office/drawing/2014/main" id="{0BD526CA-4FA8-D6FD-B6CD-D9A66FC962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D558B6-26C7-224C-1899-1D9228454EB9}"/>
              </a:ext>
            </a:extLst>
          </p:cNvPr>
          <p:cNvSpPr>
            <a:spLocks noGrp="1"/>
          </p:cNvSpPr>
          <p:nvPr>
            <p:ph type="sldNum" sz="quarter" idx="12"/>
          </p:nvPr>
        </p:nvSpPr>
        <p:spPr/>
        <p:txBody>
          <a:bodyPr/>
          <a:lstStyle/>
          <a:p>
            <a:fld id="{E1118C02-419E-4A23-A817-50C3AB08D5CE}" type="slidenum">
              <a:rPr lang="en-US" smtClean="0"/>
              <a:t>‹#›</a:t>
            </a:fld>
            <a:endParaRPr lang="en-US"/>
          </a:p>
        </p:txBody>
      </p:sp>
    </p:spTree>
    <p:extLst>
      <p:ext uri="{BB962C8B-B14F-4D97-AF65-F5344CB8AC3E}">
        <p14:creationId xmlns:p14="http://schemas.microsoft.com/office/powerpoint/2010/main" val="1602962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B403A-E22B-A839-833C-63567B33B8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FA7FD1-A6A8-F761-0EF2-7D1FCEF7B14C}"/>
              </a:ext>
            </a:extLst>
          </p:cNvPr>
          <p:cNvSpPr>
            <a:spLocks noGrp="1"/>
          </p:cNvSpPr>
          <p:nvPr>
            <p:ph type="dt" sz="half" idx="10"/>
          </p:nvPr>
        </p:nvSpPr>
        <p:spPr/>
        <p:txBody>
          <a:bodyPr/>
          <a:lstStyle/>
          <a:p>
            <a:fld id="{7501BF79-7752-4143-9CFD-1F25D4B57338}" type="datetimeFigureOut">
              <a:rPr lang="en-US" smtClean="0"/>
              <a:t>3/25/2025</a:t>
            </a:fld>
            <a:endParaRPr lang="en-US"/>
          </a:p>
        </p:txBody>
      </p:sp>
      <p:sp>
        <p:nvSpPr>
          <p:cNvPr id="4" name="Footer Placeholder 3">
            <a:extLst>
              <a:ext uri="{FF2B5EF4-FFF2-40B4-BE49-F238E27FC236}">
                <a16:creationId xmlns:a16="http://schemas.microsoft.com/office/drawing/2014/main" id="{D695B49F-A94D-5663-6BB5-EA83ACCD2F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933A36-0DDE-F1B6-672D-A1A1D11A9744}"/>
              </a:ext>
            </a:extLst>
          </p:cNvPr>
          <p:cNvSpPr>
            <a:spLocks noGrp="1"/>
          </p:cNvSpPr>
          <p:nvPr>
            <p:ph type="sldNum" sz="quarter" idx="12"/>
          </p:nvPr>
        </p:nvSpPr>
        <p:spPr/>
        <p:txBody>
          <a:bodyPr/>
          <a:lstStyle/>
          <a:p>
            <a:fld id="{E1118C02-419E-4A23-A817-50C3AB08D5CE}" type="slidenum">
              <a:rPr lang="en-US" smtClean="0"/>
              <a:t>‹#›</a:t>
            </a:fld>
            <a:endParaRPr lang="en-US"/>
          </a:p>
        </p:txBody>
      </p:sp>
    </p:spTree>
    <p:extLst>
      <p:ext uri="{BB962C8B-B14F-4D97-AF65-F5344CB8AC3E}">
        <p14:creationId xmlns:p14="http://schemas.microsoft.com/office/powerpoint/2010/main" val="47148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A0AEF7-79F4-3353-33DE-0E98C4409300}"/>
              </a:ext>
            </a:extLst>
          </p:cNvPr>
          <p:cNvSpPr>
            <a:spLocks noGrp="1"/>
          </p:cNvSpPr>
          <p:nvPr>
            <p:ph type="dt" sz="half" idx="10"/>
          </p:nvPr>
        </p:nvSpPr>
        <p:spPr/>
        <p:txBody>
          <a:bodyPr/>
          <a:lstStyle/>
          <a:p>
            <a:fld id="{7501BF79-7752-4143-9CFD-1F25D4B57338}" type="datetimeFigureOut">
              <a:rPr lang="en-US" smtClean="0"/>
              <a:t>3/25/2025</a:t>
            </a:fld>
            <a:endParaRPr lang="en-US"/>
          </a:p>
        </p:txBody>
      </p:sp>
      <p:sp>
        <p:nvSpPr>
          <p:cNvPr id="3" name="Footer Placeholder 2">
            <a:extLst>
              <a:ext uri="{FF2B5EF4-FFF2-40B4-BE49-F238E27FC236}">
                <a16:creationId xmlns:a16="http://schemas.microsoft.com/office/drawing/2014/main" id="{F9AE04CF-9CF7-701D-DC4F-F6A4345E0B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A4F557-54BF-16AD-6A10-23A2B0E4B832}"/>
              </a:ext>
            </a:extLst>
          </p:cNvPr>
          <p:cNvSpPr>
            <a:spLocks noGrp="1"/>
          </p:cNvSpPr>
          <p:nvPr>
            <p:ph type="sldNum" sz="quarter" idx="12"/>
          </p:nvPr>
        </p:nvSpPr>
        <p:spPr/>
        <p:txBody>
          <a:bodyPr/>
          <a:lstStyle/>
          <a:p>
            <a:fld id="{E1118C02-419E-4A23-A817-50C3AB08D5CE}" type="slidenum">
              <a:rPr lang="en-US" smtClean="0"/>
              <a:t>‹#›</a:t>
            </a:fld>
            <a:endParaRPr lang="en-US"/>
          </a:p>
        </p:txBody>
      </p:sp>
    </p:spTree>
    <p:extLst>
      <p:ext uri="{BB962C8B-B14F-4D97-AF65-F5344CB8AC3E}">
        <p14:creationId xmlns:p14="http://schemas.microsoft.com/office/powerpoint/2010/main" val="2161604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BD549-4D9B-098A-275D-A824EF3135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5CC1E4-8CDB-58BA-35AA-8C5109EB07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3F1EE8-F33E-4D9A-DEBC-F21CFF7AE7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71E28E-86EB-042A-480B-0627E2611D4F}"/>
              </a:ext>
            </a:extLst>
          </p:cNvPr>
          <p:cNvSpPr>
            <a:spLocks noGrp="1"/>
          </p:cNvSpPr>
          <p:nvPr>
            <p:ph type="dt" sz="half" idx="10"/>
          </p:nvPr>
        </p:nvSpPr>
        <p:spPr/>
        <p:txBody>
          <a:bodyPr/>
          <a:lstStyle/>
          <a:p>
            <a:fld id="{7501BF79-7752-4143-9CFD-1F25D4B57338}" type="datetimeFigureOut">
              <a:rPr lang="en-US" smtClean="0"/>
              <a:t>3/25/2025</a:t>
            </a:fld>
            <a:endParaRPr lang="en-US"/>
          </a:p>
        </p:txBody>
      </p:sp>
      <p:sp>
        <p:nvSpPr>
          <p:cNvPr id="6" name="Footer Placeholder 5">
            <a:extLst>
              <a:ext uri="{FF2B5EF4-FFF2-40B4-BE49-F238E27FC236}">
                <a16:creationId xmlns:a16="http://schemas.microsoft.com/office/drawing/2014/main" id="{71B02E81-5D0C-7AA3-D0F1-09E7A8EA8A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440324-61C2-70F3-E12B-C8BC3DD1FA33}"/>
              </a:ext>
            </a:extLst>
          </p:cNvPr>
          <p:cNvSpPr>
            <a:spLocks noGrp="1"/>
          </p:cNvSpPr>
          <p:nvPr>
            <p:ph type="sldNum" sz="quarter" idx="12"/>
          </p:nvPr>
        </p:nvSpPr>
        <p:spPr/>
        <p:txBody>
          <a:bodyPr/>
          <a:lstStyle/>
          <a:p>
            <a:fld id="{E1118C02-419E-4A23-A817-50C3AB08D5CE}" type="slidenum">
              <a:rPr lang="en-US" smtClean="0"/>
              <a:t>‹#›</a:t>
            </a:fld>
            <a:endParaRPr lang="en-US"/>
          </a:p>
        </p:txBody>
      </p:sp>
    </p:spTree>
    <p:extLst>
      <p:ext uri="{BB962C8B-B14F-4D97-AF65-F5344CB8AC3E}">
        <p14:creationId xmlns:p14="http://schemas.microsoft.com/office/powerpoint/2010/main" val="1168449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7620E-9B63-6303-C8C8-EE721B0E27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F63830-0633-389F-6EFF-092C401BF3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74ED20-4549-A87C-A360-BAF1E68689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C3A098-BE43-586C-AC93-2861E7F59A07}"/>
              </a:ext>
            </a:extLst>
          </p:cNvPr>
          <p:cNvSpPr>
            <a:spLocks noGrp="1"/>
          </p:cNvSpPr>
          <p:nvPr>
            <p:ph type="dt" sz="half" idx="10"/>
          </p:nvPr>
        </p:nvSpPr>
        <p:spPr/>
        <p:txBody>
          <a:bodyPr/>
          <a:lstStyle/>
          <a:p>
            <a:fld id="{7501BF79-7752-4143-9CFD-1F25D4B57338}" type="datetimeFigureOut">
              <a:rPr lang="en-US" smtClean="0"/>
              <a:t>3/25/2025</a:t>
            </a:fld>
            <a:endParaRPr lang="en-US"/>
          </a:p>
        </p:txBody>
      </p:sp>
      <p:sp>
        <p:nvSpPr>
          <p:cNvPr id="6" name="Footer Placeholder 5">
            <a:extLst>
              <a:ext uri="{FF2B5EF4-FFF2-40B4-BE49-F238E27FC236}">
                <a16:creationId xmlns:a16="http://schemas.microsoft.com/office/drawing/2014/main" id="{BDF7A68D-AF6E-A76F-B502-5C39BF2D40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04FAE2-2C4D-D9A3-D132-4C0DF8D6C406}"/>
              </a:ext>
            </a:extLst>
          </p:cNvPr>
          <p:cNvSpPr>
            <a:spLocks noGrp="1"/>
          </p:cNvSpPr>
          <p:nvPr>
            <p:ph type="sldNum" sz="quarter" idx="12"/>
          </p:nvPr>
        </p:nvSpPr>
        <p:spPr/>
        <p:txBody>
          <a:bodyPr/>
          <a:lstStyle/>
          <a:p>
            <a:fld id="{E1118C02-419E-4A23-A817-50C3AB08D5CE}" type="slidenum">
              <a:rPr lang="en-US" smtClean="0"/>
              <a:t>‹#›</a:t>
            </a:fld>
            <a:endParaRPr lang="en-US"/>
          </a:p>
        </p:txBody>
      </p:sp>
    </p:spTree>
    <p:extLst>
      <p:ext uri="{BB962C8B-B14F-4D97-AF65-F5344CB8AC3E}">
        <p14:creationId xmlns:p14="http://schemas.microsoft.com/office/powerpoint/2010/main" val="87768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E25727-C6E7-892E-0C99-F4265D217C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5546DA-5678-FC50-A292-8703F5E155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4CAA65-D803-E5FC-D1E2-9D6508C043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01BF79-7752-4143-9CFD-1F25D4B57338}" type="datetimeFigureOut">
              <a:rPr lang="en-US" smtClean="0"/>
              <a:t>3/25/2025</a:t>
            </a:fld>
            <a:endParaRPr lang="en-US"/>
          </a:p>
        </p:txBody>
      </p:sp>
      <p:sp>
        <p:nvSpPr>
          <p:cNvPr id="5" name="Footer Placeholder 4">
            <a:extLst>
              <a:ext uri="{FF2B5EF4-FFF2-40B4-BE49-F238E27FC236}">
                <a16:creationId xmlns:a16="http://schemas.microsoft.com/office/drawing/2014/main" id="{4577C567-947E-4701-56F7-A559122677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C563C2-CB9F-FB4F-5E3D-BD4DA7D514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118C02-419E-4A23-A817-50C3AB08D5CE}" type="slidenum">
              <a:rPr lang="en-US" smtClean="0"/>
              <a:t>‹#›</a:t>
            </a:fld>
            <a:endParaRPr lang="en-US"/>
          </a:p>
        </p:txBody>
      </p:sp>
    </p:spTree>
    <p:extLst>
      <p:ext uri="{BB962C8B-B14F-4D97-AF65-F5344CB8AC3E}">
        <p14:creationId xmlns:p14="http://schemas.microsoft.com/office/powerpoint/2010/main" val="2984132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2D6AC-0ABF-4073-5BAF-BD45C06DA09E}"/>
              </a:ext>
            </a:extLst>
          </p:cNvPr>
          <p:cNvSpPr>
            <a:spLocks noGrp="1"/>
          </p:cNvSpPr>
          <p:nvPr>
            <p:ph type="ctrTitle"/>
          </p:nvPr>
        </p:nvSpPr>
        <p:spPr>
          <a:xfrm>
            <a:off x="1524000" y="1122363"/>
            <a:ext cx="9144000" cy="2306637"/>
          </a:xfrm>
        </p:spPr>
        <p:txBody>
          <a:bodyPr>
            <a:normAutofit/>
          </a:bodyPr>
          <a:lstStyle/>
          <a:p>
            <a:r>
              <a:rPr lang="en-US" sz="3200" dirty="0"/>
              <a:t>AI-Driven Hyper-Personalization &amp; Recommendations</a:t>
            </a:r>
            <a:br>
              <a:rPr lang="en-US" sz="3200" dirty="0"/>
            </a:br>
            <a:br>
              <a:rPr lang="en-US" sz="3200" dirty="0"/>
            </a:br>
            <a:r>
              <a:rPr lang="en-US" sz="3200" dirty="0"/>
              <a:t>Team Name: aidhp-always-day1</a:t>
            </a:r>
          </a:p>
        </p:txBody>
      </p:sp>
      <p:sp>
        <p:nvSpPr>
          <p:cNvPr id="3" name="Subtitle 2">
            <a:extLst>
              <a:ext uri="{FF2B5EF4-FFF2-40B4-BE49-F238E27FC236}">
                <a16:creationId xmlns:a16="http://schemas.microsoft.com/office/drawing/2014/main" id="{221C2214-0CB9-DF1B-B59B-D5124289507A}"/>
              </a:ext>
            </a:extLst>
          </p:cNvPr>
          <p:cNvSpPr>
            <a:spLocks noGrp="1"/>
          </p:cNvSpPr>
          <p:nvPr>
            <p:ph type="subTitle" idx="1"/>
          </p:nvPr>
        </p:nvSpPr>
        <p:spPr/>
        <p:txBody>
          <a:bodyPr/>
          <a:lstStyle/>
          <a:p>
            <a:endParaRPr lang="en-US" dirty="0"/>
          </a:p>
          <a:p>
            <a:r>
              <a:rPr lang="en-US" dirty="0"/>
              <a:t>Members: Darshan Kumar</a:t>
            </a:r>
          </a:p>
        </p:txBody>
      </p:sp>
    </p:spTree>
    <p:extLst>
      <p:ext uri="{BB962C8B-B14F-4D97-AF65-F5344CB8AC3E}">
        <p14:creationId xmlns:p14="http://schemas.microsoft.com/office/powerpoint/2010/main" val="4057906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70007-E47B-112A-8F68-6F218F4F7457}"/>
              </a:ext>
            </a:extLst>
          </p:cNvPr>
          <p:cNvSpPr>
            <a:spLocks noGrp="1"/>
          </p:cNvSpPr>
          <p:nvPr>
            <p:ph type="title"/>
          </p:nvPr>
        </p:nvSpPr>
        <p:spPr/>
        <p:txBody>
          <a:bodyPr/>
          <a:lstStyle/>
          <a:p>
            <a:r>
              <a:rPr lang="en-US" dirty="0"/>
              <a:t>Sample prompt to online model</a:t>
            </a:r>
          </a:p>
        </p:txBody>
      </p:sp>
      <p:sp>
        <p:nvSpPr>
          <p:cNvPr id="3" name="Content Placeholder 2">
            <a:extLst>
              <a:ext uri="{FF2B5EF4-FFF2-40B4-BE49-F238E27FC236}">
                <a16:creationId xmlns:a16="http://schemas.microsoft.com/office/drawing/2014/main" id="{FF61DF68-440F-0E94-3A8C-5606F0B74BE5}"/>
              </a:ext>
            </a:extLst>
          </p:cNvPr>
          <p:cNvSpPr>
            <a:spLocks noGrp="1"/>
          </p:cNvSpPr>
          <p:nvPr>
            <p:ph idx="1"/>
          </p:nvPr>
        </p:nvSpPr>
        <p:spPr>
          <a:xfrm>
            <a:off x="530942" y="1578077"/>
            <a:ext cx="10822858" cy="4914798"/>
          </a:xfrm>
        </p:spPr>
        <p:txBody>
          <a:bodyPr>
            <a:normAutofit fontScale="47500" lnSpcReduction="20000"/>
          </a:bodyPr>
          <a:lstStyle/>
          <a:p>
            <a:pPr marL="0" indent="0">
              <a:buNone/>
            </a:pPr>
            <a:r>
              <a:rPr lang="en-US" dirty="0"/>
              <a:t>you will have to recommend products, based on the interest, income ,recent activities(</a:t>
            </a:r>
            <a:r>
              <a:rPr lang="en-US" dirty="0" err="1"/>
              <a:t>recentPurchase</a:t>
            </a:r>
            <a:r>
              <a:rPr lang="en-US" dirty="0"/>
              <a:t>/</a:t>
            </a:r>
            <a:r>
              <a:rPr lang="en-US" dirty="0" err="1"/>
              <a:t>productLike</a:t>
            </a:r>
            <a:r>
              <a:rPr lang="en-US" dirty="0"/>
              <a:t>/</a:t>
            </a:r>
            <a:r>
              <a:rPr lang="en-US" dirty="0" err="1"/>
              <a:t>socialMediaComment</a:t>
            </a:r>
            <a:r>
              <a:rPr lang="en-US" dirty="0"/>
              <a:t>) of the user ,recent social media posts,   </a:t>
            </a:r>
          </a:p>
          <a:p>
            <a:pPr marL="0" indent="0">
              <a:buNone/>
            </a:pPr>
            <a:r>
              <a:rPr lang="en-US" dirty="0"/>
              <a:t> details of which I am giving below:</a:t>
            </a:r>
          </a:p>
          <a:p>
            <a:pPr marL="0" indent="0">
              <a:buNone/>
            </a:pPr>
            <a:r>
              <a:rPr lang="en-US" dirty="0"/>
              <a:t>person details:</a:t>
            </a:r>
          </a:p>
          <a:p>
            <a:pPr marL="0" indent="0">
              <a:buNone/>
            </a:pPr>
            <a:r>
              <a:rPr lang="en-US" dirty="0"/>
              <a:t>annual Income : 1200 $ per annum</a:t>
            </a:r>
          </a:p>
          <a:p>
            <a:pPr marL="0" indent="0">
              <a:buNone/>
            </a:pPr>
            <a:r>
              <a:rPr lang="en-US" dirty="0"/>
              <a:t>interests:  gym </a:t>
            </a:r>
            <a:r>
              <a:rPr lang="en-US" dirty="0" err="1"/>
              <a:t>subscriptions,health</a:t>
            </a:r>
            <a:r>
              <a:rPr lang="en-US" dirty="0"/>
              <a:t> </a:t>
            </a:r>
            <a:r>
              <a:rPr lang="en-US" dirty="0" err="1"/>
              <a:t>insurances,travel</a:t>
            </a:r>
            <a:r>
              <a:rPr lang="en-US" dirty="0"/>
              <a:t> credit cards</a:t>
            </a:r>
          </a:p>
          <a:p>
            <a:pPr marL="0" indent="0">
              <a:buNone/>
            </a:pPr>
            <a:r>
              <a:rPr lang="en-US" dirty="0"/>
              <a:t>recent Activity:</a:t>
            </a:r>
          </a:p>
          <a:p>
            <a:pPr marL="0" indent="0">
              <a:buNone/>
            </a:pPr>
            <a:r>
              <a:rPr lang="en-US" dirty="0"/>
              <a:t>recent social Media comment: Thinking of buying an iPhone</a:t>
            </a:r>
          </a:p>
          <a:p>
            <a:pPr marL="0" indent="0">
              <a:buNone/>
            </a:pPr>
            <a:r>
              <a:rPr lang="en-US" dirty="0"/>
              <a:t>recently Liked product: </a:t>
            </a:r>
            <a:r>
              <a:rPr lang="en-US" dirty="0" err="1"/>
              <a:t>AirPods</a:t>
            </a:r>
            <a:endParaRPr lang="en-US" dirty="0"/>
          </a:p>
          <a:p>
            <a:pPr marL="0" indent="0">
              <a:buNone/>
            </a:pPr>
            <a:r>
              <a:rPr lang="en-US" dirty="0"/>
              <a:t>recently purchased: iPhone</a:t>
            </a:r>
          </a:p>
          <a:p>
            <a:pPr marL="0" indent="0">
              <a:buNone/>
            </a:pPr>
            <a:endParaRPr lang="en-US" dirty="0"/>
          </a:p>
          <a:p>
            <a:pPr marL="0" indent="0">
              <a:buNone/>
            </a:pPr>
            <a:r>
              <a:rPr lang="en-US" dirty="0"/>
              <a:t>strictly recommend those products, which could be purchased from 10 percent of the annual </a:t>
            </a:r>
            <a:r>
              <a:rPr lang="en-US" dirty="0" err="1"/>
              <a:t>income.while</a:t>
            </a:r>
            <a:r>
              <a:rPr lang="en-US" dirty="0"/>
              <a:t> giving answer, do not mention company name example: "The Platinum Card® </a:t>
            </a:r>
          </a:p>
          <a:p>
            <a:pPr marL="0" indent="0">
              <a:buNone/>
            </a:pPr>
            <a:r>
              <a:rPr lang="en-US" dirty="0"/>
              <a:t>from American Express" , instead mention "premium credit card".</a:t>
            </a:r>
          </a:p>
          <a:p>
            <a:pPr marL="0" indent="0">
              <a:buNone/>
            </a:pPr>
            <a:r>
              <a:rPr lang="en-US" dirty="0"/>
              <a:t>if "interests" include products, costlier than 5 percent of annual income, than suggest credit, loan options.</a:t>
            </a:r>
          </a:p>
          <a:p>
            <a:pPr marL="0" indent="0">
              <a:buNone/>
            </a:pPr>
            <a:r>
              <a:rPr lang="en-US" dirty="0"/>
              <a:t>also think of, any add-ons for recent purchases example: "car cover" if recent purchase/interest is "car".</a:t>
            </a:r>
          </a:p>
          <a:p>
            <a:pPr marL="0" indent="0">
              <a:buNone/>
            </a:pPr>
            <a:r>
              <a:rPr lang="en-US" dirty="0"/>
              <a:t>note: please do not give any explanation in you answer, just give the top 5 recommendations.</a:t>
            </a:r>
          </a:p>
          <a:p>
            <a:pPr marL="0" indent="0">
              <a:buNone/>
            </a:pPr>
            <a:r>
              <a:rPr lang="en-US" dirty="0"/>
              <a:t>if social media comment has a positive sentiment, and the intent is a product, then that should get preference over other "user interest"</a:t>
            </a:r>
          </a:p>
          <a:p>
            <a:pPr marL="0" indent="0">
              <a:buNone/>
            </a:pPr>
            <a:r>
              <a:rPr lang="en-US" dirty="0"/>
              <a:t>you answer should not have any extra words, other than the top 5 recommendations.</a:t>
            </a:r>
          </a:p>
        </p:txBody>
      </p:sp>
    </p:spTree>
    <p:extLst>
      <p:ext uri="{BB962C8B-B14F-4D97-AF65-F5344CB8AC3E}">
        <p14:creationId xmlns:p14="http://schemas.microsoft.com/office/powerpoint/2010/main" val="2754071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068BB-A8D6-0CCF-3D75-5D5A33375BF3}"/>
              </a:ext>
            </a:extLst>
          </p:cNvPr>
          <p:cNvSpPr>
            <a:spLocks noGrp="1"/>
          </p:cNvSpPr>
          <p:nvPr>
            <p:ph type="title"/>
          </p:nvPr>
        </p:nvSpPr>
        <p:spPr/>
        <p:txBody>
          <a:bodyPr/>
          <a:lstStyle/>
          <a:p>
            <a:r>
              <a:rPr lang="en-US" dirty="0"/>
              <a:t>detailed analysis of Prompt</a:t>
            </a:r>
          </a:p>
        </p:txBody>
      </p:sp>
      <p:sp>
        <p:nvSpPr>
          <p:cNvPr id="3" name="Content Placeholder 2">
            <a:extLst>
              <a:ext uri="{FF2B5EF4-FFF2-40B4-BE49-F238E27FC236}">
                <a16:creationId xmlns:a16="http://schemas.microsoft.com/office/drawing/2014/main" id="{A5688F83-2A6D-5CEE-F9AA-71AA9497210B}"/>
              </a:ext>
            </a:extLst>
          </p:cNvPr>
          <p:cNvSpPr>
            <a:spLocks noGrp="1"/>
          </p:cNvSpPr>
          <p:nvPr>
            <p:ph idx="1"/>
          </p:nvPr>
        </p:nvSpPr>
        <p:spPr/>
        <p:txBody>
          <a:bodyPr/>
          <a:lstStyle/>
          <a:p>
            <a:r>
              <a:rPr lang="en-US" dirty="0"/>
              <a:t>Prompt has details of user’s annual income, interests, and recent activities (</a:t>
            </a:r>
            <a:r>
              <a:rPr lang="en-US" dirty="0" err="1"/>
              <a:t>recentPurchase</a:t>
            </a:r>
            <a:r>
              <a:rPr lang="en-US" dirty="0"/>
              <a:t>/</a:t>
            </a:r>
            <a:r>
              <a:rPr lang="en-US" dirty="0" err="1"/>
              <a:t>productLike</a:t>
            </a:r>
            <a:r>
              <a:rPr lang="en-US" dirty="0"/>
              <a:t>/</a:t>
            </a:r>
            <a:r>
              <a:rPr lang="en-US" dirty="0" err="1"/>
              <a:t>socialMediaComment</a:t>
            </a:r>
            <a:r>
              <a:rPr lang="en-US" dirty="0"/>
              <a:t>)</a:t>
            </a:r>
          </a:p>
          <a:p>
            <a:r>
              <a:rPr lang="en-US" dirty="0"/>
              <a:t>Model is encouraged to suggest </a:t>
            </a:r>
            <a:r>
              <a:rPr lang="en-US" b="1" u="sng" dirty="0"/>
              <a:t>credit, loan options </a:t>
            </a:r>
            <a:r>
              <a:rPr lang="en-US" dirty="0"/>
              <a:t>if "interests" include products, costlier than 5 percent of annual income.</a:t>
            </a:r>
          </a:p>
          <a:p>
            <a:r>
              <a:rPr lang="en-US" dirty="0"/>
              <a:t>Model is encouraged to suggest </a:t>
            </a:r>
            <a:r>
              <a:rPr lang="en-US" b="1" u="sng" dirty="0"/>
              <a:t>any add-ons for recent purchases </a:t>
            </a:r>
            <a:r>
              <a:rPr lang="en-US" dirty="0"/>
              <a:t>example: "car cover" if recent purchase/comment is about "car".</a:t>
            </a:r>
          </a:p>
          <a:p>
            <a:r>
              <a:rPr lang="en-US" dirty="0"/>
              <a:t>Model is also </a:t>
            </a:r>
            <a:r>
              <a:rPr lang="en-US" dirty="0" err="1"/>
              <a:t>adviced</a:t>
            </a:r>
            <a:r>
              <a:rPr lang="en-US" dirty="0"/>
              <a:t> to suggest products, keeping in mind the annual income of the user.</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90404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0DFD0-455F-3028-0F11-FC5CF0AE4587}"/>
              </a:ext>
            </a:extLst>
          </p:cNvPr>
          <p:cNvSpPr>
            <a:spLocks noGrp="1"/>
          </p:cNvSpPr>
          <p:nvPr>
            <p:ph type="title"/>
          </p:nvPr>
        </p:nvSpPr>
        <p:spPr/>
        <p:txBody>
          <a:bodyPr/>
          <a:lstStyle/>
          <a:p>
            <a:r>
              <a:rPr lang="en-US" dirty="0"/>
              <a:t>Sample model output</a:t>
            </a:r>
          </a:p>
        </p:txBody>
      </p:sp>
      <p:pic>
        <p:nvPicPr>
          <p:cNvPr id="5" name="Content Placeholder 4">
            <a:extLst>
              <a:ext uri="{FF2B5EF4-FFF2-40B4-BE49-F238E27FC236}">
                <a16:creationId xmlns:a16="http://schemas.microsoft.com/office/drawing/2014/main" id="{BD490839-F4DB-5C83-DADD-7E70D4C48F2E}"/>
              </a:ext>
            </a:extLst>
          </p:cNvPr>
          <p:cNvPicPr>
            <a:picLocks noGrp="1" noChangeAspect="1"/>
          </p:cNvPicPr>
          <p:nvPr>
            <p:ph idx="1"/>
          </p:nvPr>
        </p:nvPicPr>
        <p:blipFill>
          <a:blip r:embed="rId2"/>
          <a:stretch>
            <a:fillRect/>
          </a:stretch>
        </p:blipFill>
        <p:spPr>
          <a:xfrm>
            <a:off x="2511538" y="3082413"/>
            <a:ext cx="7076433" cy="1814051"/>
          </a:xfrm>
        </p:spPr>
      </p:pic>
    </p:spTree>
    <p:extLst>
      <p:ext uri="{BB962C8B-B14F-4D97-AF65-F5344CB8AC3E}">
        <p14:creationId xmlns:p14="http://schemas.microsoft.com/office/powerpoint/2010/main" val="2730363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48F21-9FB1-3D77-8761-44D00B6574D5}"/>
              </a:ext>
            </a:extLst>
          </p:cNvPr>
          <p:cNvSpPr>
            <a:spLocks noGrp="1"/>
          </p:cNvSpPr>
          <p:nvPr>
            <p:ph type="title"/>
          </p:nvPr>
        </p:nvSpPr>
        <p:spPr/>
        <p:txBody>
          <a:bodyPr/>
          <a:lstStyle/>
          <a:p>
            <a:r>
              <a:rPr lang="en-US" dirty="0"/>
              <a:t>Validation with test data and scoring of results</a:t>
            </a:r>
          </a:p>
        </p:txBody>
      </p:sp>
      <p:sp>
        <p:nvSpPr>
          <p:cNvPr id="3" name="Content Placeholder 2">
            <a:extLst>
              <a:ext uri="{FF2B5EF4-FFF2-40B4-BE49-F238E27FC236}">
                <a16:creationId xmlns:a16="http://schemas.microsoft.com/office/drawing/2014/main" id="{DE5E97C4-48C2-2760-73CF-CCFC24A909B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436764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1309-3B67-A882-F901-7CF87AF3092B}"/>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275482F-730D-A7F6-4ABC-99772C5263B8}"/>
              </a:ext>
            </a:extLst>
          </p:cNvPr>
          <p:cNvSpPr>
            <a:spLocks noGrp="1"/>
          </p:cNvSpPr>
          <p:nvPr>
            <p:ph idx="1"/>
          </p:nvPr>
        </p:nvSpPr>
        <p:spPr/>
        <p:txBody>
          <a:bodyPr/>
          <a:lstStyle/>
          <a:p>
            <a:r>
              <a:rPr lang="en-US" dirty="0"/>
              <a:t>Develop a Gen-AI based solution, which gives highly personalized recommendations , by analyzing customer profile , social media activity, purchase history, sentiment data, etc.</a:t>
            </a:r>
          </a:p>
          <a:p>
            <a:r>
              <a:rPr lang="en-US" dirty="0"/>
              <a:t>The model should recommend products, services , may provide actionable insights for business to optimize customer engagement.</a:t>
            </a:r>
          </a:p>
        </p:txBody>
      </p:sp>
    </p:spTree>
    <p:extLst>
      <p:ext uri="{BB962C8B-B14F-4D97-AF65-F5344CB8AC3E}">
        <p14:creationId xmlns:p14="http://schemas.microsoft.com/office/powerpoint/2010/main" val="1263530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94F44-C4CC-5A4F-3A79-A8239E28497B}"/>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9FB2D6F3-BA6A-57ED-4476-C32F2C7F196C}"/>
              </a:ext>
            </a:extLst>
          </p:cNvPr>
          <p:cNvSpPr>
            <a:spLocks noGrp="1"/>
          </p:cNvSpPr>
          <p:nvPr>
            <p:ph idx="1"/>
          </p:nvPr>
        </p:nvSpPr>
        <p:spPr/>
        <p:txBody>
          <a:bodyPr>
            <a:normAutofit/>
          </a:bodyPr>
          <a:lstStyle/>
          <a:p>
            <a:r>
              <a:rPr lang="en-US" dirty="0"/>
              <a:t>Following models were analyzed: </a:t>
            </a:r>
          </a:p>
          <a:p>
            <a:r>
              <a:rPr lang="en-US" b="0" dirty="0">
                <a:solidFill>
                  <a:srgbClr val="6A9955"/>
                </a:solidFill>
                <a:effectLst/>
                <a:latin typeface="Consolas" panose="020B0609020204030204" pitchFamily="49" charset="0"/>
              </a:rPr>
              <a:t>jais-30b-chat</a:t>
            </a:r>
            <a:endParaRPr lang="en-US" b="0" dirty="0">
              <a:solidFill>
                <a:srgbClr val="CCCCCC"/>
              </a:solidFill>
              <a:effectLst/>
              <a:latin typeface="Consolas" panose="020B0609020204030204" pitchFamily="49" charset="0"/>
            </a:endParaRPr>
          </a:p>
          <a:p>
            <a:r>
              <a:rPr lang="en-US" b="0" dirty="0">
                <a:solidFill>
                  <a:srgbClr val="6A9955"/>
                </a:solidFill>
                <a:effectLst/>
                <a:latin typeface="Consolas" panose="020B0609020204030204" pitchFamily="49" charset="0"/>
              </a:rPr>
              <a:t>mistral-small-2503</a:t>
            </a:r>
            <a:endParaRPr lang="en-US" b="0" dirty="0">
              <a:solidFill>
                <a:srgbClr val="CCCCCC"/>
              </a:solidFill>
              <a:effectLst/>
              <a:latin typeface="Consolas" panose="020B0609020204030204" pitchFamily="49" charset="0"/>
            </a:endParaRPr>
          </a:p>
          <a:p>
            <a:r>
              <a:rPr lang="en-US" b="0" dirty="0">
                <a:solidFill>
                  <a:srgbClr val="6A9955"/>
                </a:solidFill>
                <a:effectLst/>
                <a:latin typeface="Consolas" panose="020B0609020204030204" pitchFamily="49" charset="0"/>
              </a:rPr>
              <a:t>Meta-Llama-3-8B-Instruct</a:t>
            </a:r>
          </a:p>
          <a:p>
            <a:r>
              <a:rPr lang="en-US" b="0" dirty="0">
                <a:solidFill>
                  <a:srgbClr val="6A9955"/>
                </a:solidFill>
                <a:effectLst/>
                <a:latin typeface="Consolas" panose="020B0609020204030204" pitchFamily="49" charset="0"/>
              </a:rPr>
              <a:t>gpt-4o</a:t>
            </a:r>
            <a:endParaRPr lang="en-US" b="0" dirty="0">
              <a:solidFill>
                <a:srgbClr val="CCCCCC"/>
              </a:solidFill>
              <a:effectLst/>
              <a:latin typeface="Consolas" panose="020B0609020204030204" pitchFamily="49" charset="0"/>
            </a:endParaRPr>
          </a:p>
          <a:p>
            <a:r>
              <a:rPr lang="en-US" b="0" dirty="0">
                <a:solidFill>
                  <a:srgbClr val="6A9955"/>
                </a:solidFill>
                <a:effectLst/>
                <a:latin typeface="Consolas" panose="020B0609020204030204" pitchFamily="49" charset="0"/>
              </a:rPr>
              <a:t>Phi-3-mini-4k-instruct</a:t>
            </a:r>
            <a:endParaRPr lang="en-US" b="0" dirty="0">
              <a:solidFill>
                <a:srgbClr val="CCCCCC"/>
              </a:solidFill>
              <a:effectLst/>
              <a:latin typeface="Consolas" panose="020B0609020204030204" pitchFamily="49" charset="0"/>
            </a:endParaRPr>
          </a:p>
          <a:p>
            <a:r>
              <a:rPr lang="en-US" b="0" dirty="0">
                <a:solidFill>
                  <a:srgbClr val="C00000"/>
                </a:solidFill>
                <a:effectLst/>
                <a:latin typeface="Consolas" panose="020B0609020204030204" pitchFamily="49" charset="0"/>
              </a:rPr>
              <a:t>T5-small (from </a:t>
            </a:r>
            <a:r>
              <a:rPr lang="en-US" b="0" dirty="0" err="1">
                <a:solidFill>
                  <a:srgbClr val="C00000"/>
                </a:solidFill>
                <a:effectLst/>
                <a:latin typeface="Consolas" panose="020B0609020204030204" pitchFamily="49" charset="0"/>
              </a:rPr>
              <a:t>huggingface_hub</a:t>
            </a:r>
            <a:r>
              <a:rPr lang="en-US" b="0" dirty="0">
                <a:solidFill>
                  <a:srgbClr val="C00000"/>
                </a:solidFill>
                <a:effectLst/>
                <a:latin typeface="Consolas" panose="020B0609020204030204" pitchFamily="49" charset="0"/>
              </a:rPr>
              <a:t> )</a:t>
            </a:r>
          </a:p>
          <a:p>
            <a:r>
              <a:rPr lang="en-US" b="0" dirty="0">
                <a:solidFill>
                  <a:srgbClr val="C00000"/>
                </a:solidFill>
                <a:effectLst/>
                <a:latin typeface="Consolas" panose="020B0609020204030204" pitchFamily="49" charset="0"/>
              </a:rPr>
              <a:t>Distilgpt2 (from </a:t>
            </a:r>
            <a:r>
              <a:rPr lang="en-US" b="0" dirty="0" err="1">
                <a:solidFill>
                  <a:srgbClr val="C00000"/>
                </a:solidFill>
                <a:effectLst/>
                <a:latin typeface="Consolas" panose="020B0609020204030204" pitchFamily="49" charset="0"/>
              </a:rPr>
              <a:t>huggingface_hub</a:t>
            </a:r>
            <a:r>
              <a:rPr lang="en-US" b="0" dirty="0">
                <a:solidFill>
                  <a:srgbClr val="C00000"/>
                </a:solidFill>
                <a:effectLst/>
                <a:latin typeface="Consolas" panose="020B0609020204030204" pitchFamily="49" charset="0"/>
              </a:rPr>
              <a:t> )</a:t>
            </a:r>
          </a:p>
          <a:p>
            <a:endParaRPr lang="en-US" b="0" dirty="0">
              <a:solidFill>
                <a:srgbClr val="CCCCCC"/>
              </a:solidFill>
              <a:effectLst/>
              <a:latin typeface="Consolas" panose="020B0609020204030204" pitchFamily="49" charset="0"/>
            </a:endParaRPr>
          </a:p>
          <a:p>
            <a:endParaRPr lang="en-US" b="0" dirty="0">
              <a:solidFill>
                <a:srgbClr val="CCCCCC"/>
              </a:solidFill>
              <a:effectLst/>
              <a:latin typeface="Consolas" panose="020B0609020204030204" pitchFamily="49" charset="0"/>
            </a:endParaRPr>
          </a:p>
          <a:p>
            <a:endParaRPr lang="en-US" dirty="0"/>
          </a:p>
          <a:p>
            <a:pPr marL="0" indent="0">
              <a:buNone/>
            </a:pPr>
            <a:endParaRPr lang="en-US" dirty="0"/>
          </a:p>
        </p:txBody>
      </p:sp>
    </p:spTree>
    <p:extLst>
      <p:ext uri="{BB962C8B-B14F-4D97-AF65-F5344CB8AC3E}">
        <p14:creationId xmlns:p14="http://schemas.microsoft.com/office/powerpoint/2010/main" val="908838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84503-48BE-835D-CEF1-A358E76DBE48}"/>
              </a:ext>
            </a:extLst>
          </p:cNvPr>
          <p:cNvSpPr>
            <a:spLocks noGrp="1"/>
          </p:cNvSpPr>
          <p:nvPr>
            <p:ph type="title"/>
          </p:nvPr>
        </p:nvSpPr>
        <p:spPr/>
        <p:txBody>
          <a:bodyPr/>
          <a:lstStyle/>
          <a:p>
            <a:r>
              <a:rPr lang="en-US" dirty="0" err="1"/>
              <a:t>huggingface_hub</a:t>
            </a:r>
            <a:r>
              <a:rPr lang="en-US" dirty="0"/>
              <a:t> Models</a:t>
            </a:r>
          </a:p>
        </p:txBody>
      </p:sp>
      <p:sp>
        <p:nvSpPr>
          <p:cNvPr id="3" name="Content Placeholder 2">
            <a:extLst>
              <a:ext uri="{FF2B5EF4-FFF2-40B4-BE49-F238E27FC236}">
                <a16:creationId xmlns:a16="http://schemas.microsoft.com/office/drawing/2014/main" id="{744AF7B2-EF77-4D21-9536-C57743638E67}"/>
              </a:ext>
            </a:extLst>
          </p:cNvPr>
          <p:cNvSpPr>
            <a:spLocks noGrp="1"/>
          </p:cNvSpPr>
          <p:nvPr>
            <p:ph idx="1"/>
          </p:nvPr>
        </p:nvSpPr>
        <p:spPr>
          <a:xfrm>
            <a:off x="838200" y="1460090"/>
            <a:ext cx="10515600" cy="4716873"/>
          </a:xfrm>
        </p:spPr>
        <p:txBody>
          <a:bodyPr/>
          <a:lstStyle/>
          <a:p>
            <a:r>
              <a:rPr lang="en-US" sz="2000" dirty="0"/>
              <a:t>T5-small , distilgpt2 were chosen since they are the smallest models in terms of size, and were freely available for download.</a:t>
            </a:r>
          </a:p>
          <a:p>
            <a:r>
              <a:rPr lang="en-US" sz="2000" dirty="0"/>
              <a:t>They were classified as NLP models, and are suitable for understanding the intent of the question, and giving a suitable answer.</a:t>
            </a:r>
          </a:p>
          <a:p>
            <a:r>
              <a:rPr lang="en-US" sz="2000" dirty="0"/>
              <a:t>The freely available version of these models were NOT able to perform, basic evaluation to simple questions.</a:t>
            </a:r>
          </a:p>
          <a:p>
            <a:r>
              <a:rPr lang="en-US" sz="2000" dirty="0"/>
              <a:t>downloadModels.py  , localModels.py has code for downloading these models and import their tokenizer, model for evaluating in localhost.</a:t>
            </a:r>
          </a:p>
          <a:p>
            <a:r>
              <a:rPr lang="en-US" sz="2000" dirty="0"/>
              <a:t>Based on the evaluation of these models, it was concluded that, they were undertrained for the purpose of the current project, thus extensive testing would have been required, to use these models.</a:t>
            </a:r>
          </a:p>
          <a:p>
            <a:r>
              <a:rPr lang="en-US" sz="2000" dirty="0"/>
              <a:t>Since these were NLP models, they were not good in reasoning, which is required for current project, thus these models were not considered.</a:t>
            </a:r>
          </a:p>
          <a:p>
            <a:endParaRPr lang="en-US" dirty="0"/>
          </a:p>
        </p:txBody>
      </p:sp>
    </p:spTree>
    <p:extLst>
      <p:ext uri="{BB962C8B-B14F-4D97-AF65-F5344CB8AC3E}">
        <p14:creationId xmlns:p14="http://schemas.microsoft.com/office/powerpoint/2010/main" val="1205117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DBA6B-EE19-5A1B-29D6-BCEA10E6D6FE}"/>
              </a:ext>
            </a:extLst>
          </p:cNvPr>
          <p:cNvSpPr>
            <a:spLocks noGrp="1"/>
          </p:cNvSpPr>
          <p:nvPr>
            <p:ph type="title"/>
          </p:nvPr>
        </p:nvSpPr>
        <p:spPr/>
        <p:txBody>
          <a:bodyPr/>
          <a:lstStyle/>
          <a:p>
            <a:r>
              <a:rPr lang="en-US" dirty="0"/>
              <a:t>Azure marketplace models</a:t>
            </a:r>
          </a:p>
        </p:txBody>
      </p:sp>
      <p:sp>
        <p:nvSpPr>
          <p:cNvPr id="3" name="Content Placeholder 2">
            <a:extLst>
              <a:ext uri="{FF2B5EF4-FFF2-40B4-BE49-F238E27FC236}">
                <a16:creationId xmlns:a16="http://schemas.microsoft.com/office/drawing/2014/main" id="{DFDDBBED-4538-1275-2EE2-0EBEFDE3091A}"/>
              </a:ext>
            </a:extLst>
          </p:cNvPr>
          <p:cNvSpPr>
            <a:spLocks noGrp="1"/>
          </p:cNvSpPr>
          <p:nvPr>
            <p:ph idx="1"/>
          </p:nvPr>
        </p:nvSpPr>
        <p:spPr/>
        <p:txBody>
          <a:bodyPr/>
          <a:lstStyle/>
          <a:p>
            <a:r>
              <a:rPr lang="en-US" dirty="0"/>
              <a:t>Among all the models available for free use, following 3 models were selected for their ability to predict, reason, inference : "Meta-Llama-3-8B-Instruct","gpt-4o","Phi-3-mini-4k-instruct“</a:t>
            </a:r>
          </a:p>
          <a:p>
            <a:r>
              <a:rPr lang="en-US" dirty="0"/>
              <a:t>uploading dataset for fine-tuning models present in git-hub marketplace, is a paid service , and usually workflows/pipelines needs to be created for training the models, in azure cloud. Thus I have not implemented them in my solution.</a:t>
            </a:r>
          </a:p>
          <a:p>
            <a:endParaRPr lang="en-US" dirty="0"/>
          </a:p>
          <a:p>
            <a:endParaRPr lang="en-US" dirty="0"/>
          </a:p>
        </p:txBody>
      </p:sp>
    </p:spTree>
    <p:extLst>
      <p:ext uri="{BB962C8B-B14F-4D97-AF65-F5344CB8AC3E}">
        <p14:creationId xmlns:p14="http://schemas.microsoft.com/office/powerpoint/2010/main" val="1385015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E0D49-11E7-9CD3-1FC8-FA75B27F15A5}"/>
              </a:ext>
            </a:extLst>
          </p:cNvPr>
          <p:cNvSpPr>
            <a:spLocks noGrp="1"/>
          </p:cNvSpPr>
          <p:nvPr>
            <p:ph type="title"/>
          </p:nvPr>
        </p:nvSpPr>
        <p:spPr/>
        <p:txBody>
          <a:bodyPr/>
          <a:lstStyle/>
          <a:p>
            <a:r>
              <a:rPr lang="en-US" dirty="0"/>
              <a:t>Parameter Tunning</a:t>
            </a:r>
          </a:p>
        </p:txBody>
      </p:sp>
      <p:sp>
        <p:nvSpPr>
          <p:cNvPr id="3" name="Content Placeholder 2">
            <a:extLst>
              <a:ext uri="{FF2B5EF4-FFF2-40B4-BE49-F238E27FC236}">
                <a16:creationId xmlns:a16="http://schemas.microsoft.com/office/drawing/2014/main" id="{12998103-7142-BAB3-13E2-53E62BB41BB8}"/>
              </a:ext>
            </a:extLst>
          </p:cNvPr>
          <p:cNvSpPr>
            <a:spLocks noGrp="1"/>
          </p:cNvSpPr>
          <p:nvPr>
            <p:ph idx="1"/>
          </p:nvPr>
        </p:nvSpPr>
        <p:spPr/>
        <p:txBody>
          <a:bodyPr>
            <a:normAutofit fontScale="92500" lnSpcReduction="20000"/>
          </a:bodyPr>
          <a:lstStyle/>
          <a:p>
            <a:r>
              <a:rPr lang="en-US" dirty="0"/>
              <a:t>Following parameters were exposed for tunning, for free use:</a:t>
            </a:r>
            <a:br>
              <a:rPr lang="en-US" dirty="0"/>
            </a:br>
            <a:r>
              <a:rPr lang="en-US" dirty="0"/>
              <a:t>"temperature", "</a:t>
            </a:r>
            <a:r>
              <a:rPr lang="en-US" dirty="0" err="1"/>
              <a:t>top_p</a:t>
            </a:r>
            <a:r>
              <a:rPr lang="en-US" dirty="0"/>
              <a:t>", "</a:t>
            </a:r>
            <a:r>
              <a:rPr lang="en-US" dirty="0" err="1"/>
              <a:t>max_tokens</a:t>
            </a:r>
            <a:r>
              <a:rPr lang="en-US" dirty="0"/>
              <a:t>“</a:t>
            </a:r>
          </a:p>
          <a:p>
            <a:r>
              <a:rPr lang="en-US" dirty="0"/>
              <a:t>"</a:t>
            </a:r>
            <a:r>
              <a:rPr lang="en-US" dirty="0" err="1"/>
              <a:t>temperature“:is</a:t>
            </a:r>
            <a:r>
              <a:rPr lang="en-US" dirty="0"/>
              <a:t> a parameter that controls the randomness or creativity of the model's output .for typical use </a:t>
            </a:r>
            <a:r>
              <a:rPr lang="en-US" b="1" dirty="0"/>
              <a:t>0.8+ </a:t>
            </a:r>
            <a:r>
              <a:rPr lang="en-US" dirty="0"/>
              <a:t>is considered best for brainstorming,</a:t>
            </a:r>
          </a:p>
          <a:p>
            <a:r>
              <a:rPr lang="en-US" dirty="0"/>
              <a:t>"</a:t>
            </a:r>
            <a:r>
              <a:rPr lang="en-US" dirty="0" err="1"/>
              <a:t>top_p</a:t>
            </a:r>
            <a:r>
              <a:rPr lang="en-US" dirty="0"/>
              <a:t>“: is another randomness control parameter, also known as </a:t>
            </a:r>
            <a:r>
              <a:rPr lang="en-US" b="1" dirty="0"/>
              <a:t>nucleus sampling</a:t>
            </a:r>
            <a:endParaRPr lang="en-US" dirty="0"/>
          </a:p>
          <a:p>
            <a:r>
              <a:rPr lang="en-US" dirty="0"/>
              <a:t>"</a:t>
            </a:r>
            <a:r>
              <a:rPr lang="en-US" dirty="0" err="1"/>
              <a:t>max_tokens</a:t>
            </a:r>
            <a:r>
              <a:rPr lang="en-US" dirty="0"/>
              <a:t>“: defines the maximum length of the model’s output — i.e., the maximum number of tokens (words or partial words) the model is allowed to generate in its response.</a:t>
            </a:r>
          </a:p>
          <a:p>
            <a:r>
              <a:rPr lang="en-US" dirty="0"/>
              <a:t>Above parameters were set, after analyzing multiple results, for various prompts.</a:t>
            </a:r>
            <a:br>
              <a:rPr lang="en-US" dirty="0"/>
            </a:br>
            <a:endParaRPr lang="en-US" dirty="0"/>
          </a:p>
          <a:p>
            <a:endParaRPr lang="en-US" dirty="0"/>
          </a:p>
        </p:txBody>
      </p:sp>
    </p:spTree>
    <p:extLst>
      <p:ext uri="{BB962C8B-B14F-4D97-AF65-F5344CB8AC3E}">
        <p14:creationId xmlns:p14="http://schemas.microsoft.com/office/powerpoint/2010/main" val="2951105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ED3E-449D-673C-D890-48D47139D29C}"/>
              </a:ext>
            </a:extLst>
          </p:cNvPr>
          <p:cNvSpPr>
            <a:spLocks noGrp="1"/>
          </p:cNvSpPr>
          <p:nvPr>
            <p:ph type="title"/>
          </p:nvPr>
        </p:nvSpPr>
        <p:spPr/>
        <p:txBody>
          <a:bodyPr/>
          <a:lstStyle/>
          <a:p>
            <a:r>
              <a:rPr lang="en-US" dirty="0"/>
              <a:t>User Data</a:t>
            </a:r>
          </a:p>
        </p:txBody>
      </p:sp>
      <p:sp>
        <p:nvSpPr>
          <p:cNvPr id="3" name="Content Placeholder 2">
            <a:extLst>
              <a:ext uri="{FF2B5EF4-FFF2-40B4-BE49-F238E27FC236}">
                <a16:creationId xmlns:a16="http://schemas.microsoft.com/office/drawing/2014/main" id="{C4CA142B-7DD0-9ED1-E2EB-3AF9EFC4D761}"/>
              </a:ext>
            </a:extLst>
          </p:cNvPr>
          <p:cNvSpPr>
            <a:spLocks noGrp="1"/>
          </p:cNvSpPr>
          <p:nvPr>
            <p:ph idx="1"/>
          </p:nvPr>
        </p:nvSpPr>
        <p:spPr>
          <a:xfrm>
            <a:off x="838200" y="1825625"/>
            <a:ext cx="10515600" cy="4667250"/>
          </a:xfrm>
        </p:spPr>
        <p:txBody>
          <a:bodyPr/>
          <a:lstStyle/>
          <a:p>
            <a:r>
              <a:rPr lang="en-US" dirty="0"/>
              <a:t>User info, such as user name, their interests, their annual income are kind of constants, and stored separately , in DB.</a:t>
            </a:r>
          </a:p>
          <a:p>
            <a:r>
              <a:rPr lang="en-US" dirty="0"/>
              <a:t>In my project, I have maintained user data, in file: users.py</a:t>
            </a:r>
          </a:p>
          <a:p>
            <a:r>
              <a:rPr lang="en-US" dirty="0"/>
              <a:t>Each user data, record , is stored with a unique name, for ensuring privacy.</a:t>
            </a:r>
          </a:p>
          <a:p>
            <a:r>
              <a:rPr lang="en-US" dirty="0"/>
              <a:t>Sample screenshot:</a:t>
            </a:r>
          </a:p>
          <a:p>
            <a:endParaRPr lang="en-US" dirty="0"/>
          </a:p>
        </p:txBody>
      </p:sp>
      <p:pic>
        <p:nvPicPr>
          <p:cNvPr id="5" name="Picture 4">
            <a:extLst>
              <a:ext uri="{FF2B5EF4-FFF2-40B4-BE49-F238E27FC236}">
                <a16:creationId xmlns:a16="http://schemas.microsoft.com/office/drawing/2014/main" id="{C71F5587-D146-E80E-F106-B3FB0434FE36}"/>
              </a:ext>
            </a:extLst>
          </p:cNvPr>
          <p:cNvPicPr>
            <a:picLocks noChangeAspect="1"/>
          </p:cNvPicPr>
          <p:nvPr/>
        </p:nvPicPr>
        <p:blipFill>
          <a:blip r:embed="rId2"/>
          <a:stretch>
            <a:fillRect/>
          </a:stretch>
        </p:blipFill>
        <p:spPr>
          <a:xfrm>
            <a:off x="999818" y="4661105"/>
            <a:ext cx="10618946" cy="1459476"/>
          </a:xfrm>
          <a:prstGeom prst="rect">
            <a:avLst/>
          </a:prstGeom>
        </p:spPr>
      </p:pic>
    </p:spTree>
    <p:extLst>
      <p:ext uri="{BB962C8B-B14F-4D97-AF65-F5344CB8AC3E}">
        <p14:creationId xmlns:p14="http://schemas.microsoft.com/office/powerpoint/2010/main" val="1196083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1FFDD-4BE0-3C77-E492-5736B22DF448}"/>
              </a:ext>
            </a:extLst>
          </p:cNvPr>
          <p:cNvSpPr>
            <a:spLocks noGrp="1"/>
          </p:cNvSpPr>
          <p:nvPr>
            <p:ph type="title"/>
          </p:nvPr>
        </p:nvSpPr>
        <p:spPr/>
        <p:txBody>
          <a:bodyPr/>
          <a:lstStyle/>
          <a:p>
            <a:r>
              <a:rPr lang="en-US" dirty="0"/>
              <a:t>Idea behind recent activities</a:t>
            </a:r>
          </a:p>
        </p:txBody>
      </p:sp>
      <p:sp>
        <p:nvSpPr>
          <p:cNvPr id="3" name="Content Placeholder 2">
            <a:extLst>
              <a:ext uri="{FF2B5EF4-FFF2-40B4-BE49-F238E27FC236}">
                <a16:creationId xmlns:a16="http://schemas.microsoft.com/office/drawing/2014/main" id="{2D917E04-D630-9C63-1682-2D14FA1B5C4B}"/>
              </a:ext>
            </a:extLst>
          </p:cNvPr>
          <p:cNvSpPr>
            <a:spLocks noGrp="1"/>
          </p:cNvSpPr>
          <p:nvPr>
            <p:ph idx="1"/>
          </p:nvPr>
        </p:nvSpPr>
        <p:spPr/>
        <p:txBody>
          <a:bodyPr/>
          <a:lstStyle/>
          <a:p>
            <a:r>
              <a:rPr lang="en-US" dirty="0"/>
              <a:t>Recent activity could be one among: </a:t>
            </a:r>
            <a:r>
              <a:rPr lang="en-US" dirty="0" err="1"/>
              <a:t>socialMediaComment</a:t>
            </a:r>
            <a:r>
              <a:rPr lang="en-US" dirty="0"/>
              <a:t>, </a:t>
            </a:r>
            <a:r>
              <a:rPr lang="en-US" dirty="0" err="1"/>
              <a:t>productLike</a:t>
            </a:r>
            <a:r>
              <a:rPr lang="en-US" dirty="0"/>
              <a:t> , </a:t>
            </a:r>
            <a:r>
              <a:rPr lang="en-US" dirty="0" err="1"/>
              <a:t>recentPurchase</a:t>
            </a:r>
            <a:r>
              <a:rPr lang="en-US" dirty="0"/>
              <a:t> .</a:t>
            </a:r>
          </a:p>
          <a:p>
            <a:r>
              <a:rPr lang="en-US" dirty="0"/>
              <a:t>Each recent activity, will have the unique user name.</a:t>
            </a:r>
          </a:p>
          <a:p>
            <a:r>
              <a:rPr lang="en-US" dirty="0"/>
              <a:t>Sample screenshot:</a:t>
            </a:r>
            <a:br>
              <a:rPr lang="en-US" dirty="0"/>
            </a:br>
            <a:endParaRPr lang="en-US"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F40523CC-75AA-88C1-6D70-68929E70A80D}"/>
              </a:ext>
            </a:extLst>
          </p:cNvPr>
          <p:cNvPicPr>
            <a:picLocks noChangeAspect="1"/>
          </p:cNvPicPr>
          <p:nvPr/>
        </p:nvPicPr>
        <p:blipFill>
          <a:blip r:embed="rId2"/>
          <a:stretch>
            <a:fillRect/>
          </a:stretch>
        </p:blipFill>
        <p:spPr>
          <a:xfrm>
            <a:off x="1101058" y="4001293"/>
            <a:ext cx="10253149" cy="1057403"/>
          </a:xfrm>
          <a:prstGeom prst="rect">
            <a:avLst/>
          </a:prstGeom>
        </p:spPr>
      </p:pic>
    </p:spTree>
    <p:extLst>
      <p:ext uri="{BB962C8B-B14F-4D97-AF65-F5344CB8AC3E}">
        <p14:creationId xmlns:p14="http://schemas.microsoft.com/office/powerpoint/2010/main" val="1712147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F9BFC-614C-7250-B3A4-43850218F445}"/>
              </a:ext>
            </a:extLst>
          </p:cNvPr>
          <p:cNvSpPr>
            <a:spLocks noGrp="1"/>
          </p:cNvSpPr>
          <p:nvPr>
            <p:ph type="title"/>
          </p:nvPr>
        </p:nvSpPr>
        <p:spPr/>
        <p:txBody>
          <a:bodyPr/>
          <a:lstStyle/>
          <a:p>
            <a:r>
              <a:rPr lang="en-US" dirty="0"/>
              <a:t>Prompt generation</a:t>
            </a:r>
          </a:p>
        </p:txBody>
      </p:sp>
      <p:sp>
        <p:nvSpPr>
          <p:cNvPr id="3" name="Content Placeholder 2">
            <a:extLst>
              <a:ext uri="{FF2B5EF4-FFF2-40B4-BE49-F238E27FC236}">
                <a16:creationId xmlns:a16="http://schemas.microsoft.com/office/drawing/2014/main" id="{C687AAF4-CF30-91A0-7B9F-6C2F25E5F9CD}"/>
              </a:ext>
            </a:extLst>
          </p:cNvPr>
          <p:cNvSpPr>
            <a:spLocks noGrp="1"/>
          </p:cNvSpPr>
          <p:nvPr>
            <p:ph idx="1"/>
          </p:nvPr>
        </p:nvSpPr>
        <p:spPr/>
        <p:txBody>
          <a:bodyPr>
            <a:normAutofit fontScale="92500"/>
          </a:bodyPr>
          <a:lstStyle/>
          <a:p>
            <a:r>
              <a:rPr lang="en-US" dirty="0"/>
              <a:t>A prompt will be prepared, and </a:t>
            </a:r>
            <a:r>
              <a:rPr lang="en-US" dirty="0" err="1"/>
              <a:t>api</a:t>
            </a:r>
            <a:r>
              <a:rPr lang="en-US" dirty="0"/>
              <a:t> request will be made to the online model, the model response will have the recommendations.</a:t>
            </a:r>
          </a:p>
          <a:p>
            <a:r>
              <a:rPr lang="en-US" dirty="0"/>
              <a:t>The prompt will have user details, like user interests, user annual income , and then details about recent activities.</a:t>
            </a:r>
          </a:p>
          <a:p>
            <a:r>
              <a:rPr lang="en-US" dirty="0"/>
              <a:t>Additional directions are added to suggest credit, loan options, if the product , user intends to buy is costlier than 5 percent of annual income.</a:t>
            </a:r>
          </a:p>
          <a:p>
            <a:r>
              <a:rPr lang="en-US" dirty="0"/>
              <a:t>Directions are also given to analyze sentiment, intent for recent social media posts, and for positive intent, recommend products extracted from intent.</a:t>
            </a:r>
          </a:p>
          <a:p>
            <a:r>
              <a:rPr lang="en-US" dirty="0"/>
              <a:t>Sample prompt given in next slide</a:t>
            </a:r>
          </a:p>
        </p:txBody>
      </p:sp>
    </p:spTree>
    <p:extLst>
      <p:ext uri="{BB962C8B-B14F-4D97-AF65-F5344CB8AC3E}">
        <p14:creationId xmlns:p14="http://schemas.microsoft.com/office/powerpoint/2010/main" val="2506435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1000</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Consolas</vt:lpstr>
      <vt:lpstr>Office Theme</vt:lpstr>
      <vt:lpstr>AI-Driven Hyper-Personalization &amp; Recommendations  Team Name: aidhp-always-day1</vt:lpstr>
      <vt:lpstr>Problem Statement</vt:lpstr>
      <vt:lpstr>Model Selection</vt:lpstr>
      <vt:lpstr>huggingface_hub Models</vt:lpstr>
      <vt:lpstr>Azure marketplace models</vt:lpstr>
      <vt:lpstr>Parameter Tunning</vt:lpstr>
      <vt:lpstr>User Data</vt:lpstr>
      <vt:lpstr>Idea behind recent activities</vt:lpstr>
      <vt:lpstr>Prompt generation</vt:lpstr>
      <vt:lpstr>Sample prompt to online model</vt:lpstr>
      <vt:lpstr>detailed analysis of Prompt</vt:lpstr>
      <vt:lpstr>Sample model output</vt:lpstr>
      <vt:lpstr>Validation with test data and scoring of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darshan K</dc:creator>
  <cp:lastModifiedBy>darshan K</cp:lastModifiedBy>
  <cp:revision>18</cp:revision>
  <dcterms:created xsi:type="dcterms:W3CDTF">2025-03-25T04:54:48Z</dcterms:created>
  <dcterms:modified xsi:type="dcterms:W3CDTF">2025-03-25T15:41:33Z</dcterms:modified>
</cp:coreProperties>
</file>