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69" r:id="rId3"/>
    <p:sldId id="274" r:id="rId4"/>
    <p:sldId id="257" r:id="rId5"/>
    <p:sldId id="258" r:id="rId6"/>
    <p:sldId id="273" r:id="rId7"/>
    <p:sldId id="271" r:id="rId8"/>
    <p:sldId id="260" r:id="rId9"/>
    <p:sldId id="261" r:id="rId10"/>
    <p:sldId id="262" r:id="rId11"/>
    <p:sldId id="27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542" y="783772"/>
            <a:ext cx="8375073" cy="2056658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dirty="0"/>
              <a:t>Hackathon Challenge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AI Driven Hyper-personalization &amp; Recommendations</a:t>
            </a: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2800">
                <a:solidFill>
                  <a:srgbClr val="404040"/>
                </a:solidFill>
              </a:defRPr>
            </a:pPr>
            <a:r>
              <a:rPr dirty="0">
                <a:solidFill>
                  <a:schemeClr val="tx2"/>
                </a:solidFill>
              </a:rPr>
              <a:t>Team: </a:t>
            </a:r>
            <a:r>
              <a:rPr lang="en-IN" dirty="0">
                <a:solidFill>
                  <a:schemeClr val="tx2"/>
                </a:solidFill>
              </a:rPr>
              <a:t>Amigos</a:t>
            </a:r>
            <a:endParaRPr dirty="0">
              <a:solidFill>
                <a:schemeClr val="tx2"/>
              </a:solidFill>
            </a:endParaRPr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dirty="0">
                <a:solidFill>
                  <a:schemeClr val="tx2"/>
                </a:solidFill>
              </a:rPr>
              <a:t>Date: March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529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US" dirty="0"/>
              <a:t>Expected Improvements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4" y="1341911"/>
            <a:ext cx="8728364" cy="5391397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 WPC"/>
              </a:rPr>
              <a:t>Enhanced Personalization:</a:t>
            </a:r>
            <a:endParaRPr lang="en-US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egoe WPC"/>
              </a:rPr>
              <a:t>Deliver highly relevant and context-aware recommendations by leveraging semantic embeddings from NV-Embed-QA.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 WPC"/>
              </a:rPr>
              <a:t>Improved Recommendation Accuracy:</a:t>
            </a:r>
            <a:endParaRPr lang="en-US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egoe WPC"/>
              </a:rPr>
              <a:t>Use vector similarity search to provide more precise matches based on customer preferences and transaction history.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 WPC"/>
              </a:rPr>
              <a:t>Real-Time Performance:</a:t>
            </a:r>
            <a:endParaRPr lang="en-US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egoe WPC"/>
              </a:rPr>
              <a:t>Achieve faster response times for recommendations with Astra DB's low-latency queries.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 WPC"/>
              </a:rPr>
              <a:t>Scalability:</a:t>
            </a:r>
            <a:endParaRPr lang="en-US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egoe WPC"/>
              </a:rPr>
              <a:t>Handle growing datasets and user bases without compromising performance or reliability.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 WPC"/>
              </a:rPr>
              <a:t>Dynamic Adaptability:</a:t>
            </a:r>
            <a:endParaRPr lang="en-US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egoe WPC"/>
              </a:rPr>
              <a:t>Continuously update recommendations as customer preferences and behaviors evolve.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 WPC"/>
              </a:rPr>
              <a:t>Seamless Integration:</a:t>
            </a:r>
            <a:endParaRPr lang="en-US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egoe WPC"/>
              </a:rPr>
              <a:t>Easily integrate with existing AI models and frameworks for embedding generation and recommendation logic.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 WPC"/>
              </a:rPr>
              <a:t>Increased Customer Engagement:</a:t>
            </a:r>
            <a:endParaRPr lang="en-US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egoe WPC"/>
              </a:rPr>
              <a:t>Provide personalized experiences that boost customer satisfaction, retention, and loyalty.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 WPC"/>
              </a:rPr>
              <a:t>Operational Efficiency:</a:t>
            </a:r>
            <a:endParaRPr lang="en-US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egoe WPC"/>
              </a:rPr>
              <a:t>Reduce infrastructure complexity with Astra DB's serverless architecture and NV-Embed-QA's pre-trained capabilities.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 WPC"/>
              </a:rPr>
              <a:t>Contextual Recommendations:</a:t>
            </a:r>
            <a:endParaRPr lang="en-US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egoe WPC"/>
              </a:rPr>
              <a:t>Incorporate contextual factors (e.g., time, location, recent activity) for more meaningful suggestions.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egoe WPC"/>
              </a:rPr>
              <a:t>Business Growth:</a:t>
            </a:r>
            <a:endParaRPr lang="en-US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b="0" i="0" dirty="0">
                <a:effectLst/>
                <a:latin typeface="Segoe WPC"/>
              </a:rPr>
              <a:t>Drive higher conversion rates and revenue through better-targeted recommendations.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529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Future enhancements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389414"/>
            <a:ext cx="8728364" cy="4940136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egoe WPC"/>
              </a:rPr>
              <a:t>Multi-Modal Recommendations:</a:t>
            </a:r>
            <a:endParaRPr lang="en-US" sz="14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200" b="0" i="0" dirty="0">
                <a:effectLst/>
                <a:latin typeface="Segoe WPC"/>
              </a:rPr>
              <a:t>Incorporate additional data types like images, audio, and video metadata to improve recommendation diversity and accuracy.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egoe WPC"/>
              </a:rPr>
              <a:t>Behavioral Analytics Integration:</a:t>
            </a:r>
            <a:endParaRPr lang="en-US" sz="14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200" b="0" i="0" dirty="0">
                <a:effectLst/>
                <a:latin typeface="Segoe WPC"/>
              </a:rPr>
              <a:t>Use real-time behavioral data (e.g., clicks, time spent, and navigation patterns) to refine recommendations dynamically.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egoe WPC"/>
              </a:rPr>
              <a:t>Explainable AI (XAI):</a:t>
            </a:r>
            <a:endParaRPr lang="en-US" sz="14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200" b="0" i="0" dirty="0">
                <a:effectLst/>
                <a:latin typeface="Segoe WPC"/>
              </a:rPr>
              <a:t>Provide transparency by explaining why specific recommendations were made, increasing user trust.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egoe WPC"/>
              </a:rPr>
              <a:t>Advanced Context Awareness:</a:t>
            </a:r>
            <a:endParaRPr lang="en-US" sz="14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200" b="0" i="0" dirty="0">
                <a:effectLst/>
                <a:latin typeface="Segoe WPC"/>
              </a:rPr>
              <a:t>Leverage contextual factors like location, time, and seasonal trends for more relevant recommendations.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egoe WPC"/>
              </a:rPr>
              <a:t>A/B Testing and Continuous Optimization:</a:t>
            </a:r>
            <a:endParaRPr lang="en-US" sz="14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200" b="0" i="0" dirty="0">
                <a:effectLst/>
                <a:latin typeface="Segoe WPC"/>
              </a:rPr>
              <a:t>Implement automated A/B testing to evaluate and optimize recommendation strategies.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egoe WPC"/>
              </a:rPr>
              <a:t>Cross-Platform Personalization:</a:t>
            </a:r>
            <a:endParaRPr lang="en-US" sz="14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200" b="0" i="0" dirty="0">
                <a:effectLst/>
                <a:latin typeface="Segoe WPC"/>
              </a:rPr>
              <a:t>Synchronize recommendations across multiple platforms (e.g., web, mobile, and IoT devices) for a seamless user experience.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egoe WPC"/>
              </a:rPr>
              <a:t>Federated Learning:</a:t>
            </a:r>
            <a:endParaRPr lang="en-US" sz="14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200" b="0" i="0" dirty="0">
                <a:effectLst/>
                <a:latin typeface="Segoe WPC"/>
              </a:rPr>
              <a:t>Use federated learning to train recommendation models on decentralized data while preserving user privacy.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egoe WPC"/>
              </a:rPr>
              <a:t>Enhanced Privacy and Security:</a:t>
            </a:r>
            <a:endParaRPr lang="en-US" sz="14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200" b="0" i="0" dirty="0">
                <a:effectLst/>
                <a:latin typeface="Segoe WPC"/>
              </a:rPr>
              <a:t>Implement advanced encryption and anonymization techniques to ensure compliance with data privacy regulations.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egoe WPC"/>
              </a:rPr>
              <a:t>Hybrid Recommendation Models:</a:t>
            </a:r>
            <a:endParaRPr lang="en-US" sz="14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200" b="0" i="0" dirty="0">
                <a:effectLst/>
                <a:latin typeface="Segoe WPC"/>
              </a:rPr>
              <a:t>Combine collaborative filtering, content-based filtering, and deep learning for a more robust recommendation engine.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egoe WPC"/>
              </a:rPr>
              <a:t>Gamification and Rewards:</a:t>
            </a:r>
            <a:endParaRPr lang="en-US" sz="14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200" b="0" i="0" dirty="0">
                <a:effectLst/>
                <a:latin typeface="Segoe WPC"/>
              </a:rPr>
              <a:t>Introduce gamified elements (e.g., badges, points) to encourage user interaction and feedback on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68594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4" y="2281568"/>
            <a:ext cx="8229600" cy="1143000"/>
          </a:xfrm>
        </p:spPr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US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63" y="344385"/>
            <a:ext cx="8375073" cy="1021277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US" dirty="0"/>
              <a:t>Topics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7512" y="1769423"/>
            <a:ext cx="8217724" cy="4655128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Hackathon challenge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Team details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Proposed solution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High level architecture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Workflow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Tech stack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Key features and capabilities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Expected improvements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97169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63" y="344385"/>
            <a:ext cx="8375073" cy="1021277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US" dirty="0"/>
              <a:t>Team name: </a:t>
            </a:r>
            <a:r>
              <a:rPr lang="en-IN" dirty="0">
                <a:solidFill>
                  <a:schemeClr val="tx2"/>
                </a:solidFill>
              </a:rPr>
              <a:t>Amigos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7512" y="1769423"/>
            <a:ext cx="8217724" cy="4655128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Members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en-US" sz="2400" dirty="0" err="1">
                <a:solidFill>
                  <a:schemeClr val="tx2"/>
                </a:solidFill>
              </a:rPr>
              <a:t>Molanguri</a:t>
            </a:r>
            <a:r>
              <a:rPr lang="en-US" sz="2400" dirty="0">
                <a:solidFill>
                  <a:schemeClr val="tx2"/>
                </a:solidFill>
              </a:rPr>
              <a:t> Sai Yashwanth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en-US" sz="2400" dirty="0" err="1">
                <a:solidFill>
                  <a:schemeClr val="tx2"/>
                </a:solidFill>
              </a:rPr>
              <a:t>Ippili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Vikranth</a:t>
            </a:r>
            <a:endParaRPr lang="en-US" sz="2400" dirty="0">
              <a:solidFill>
                <a:schemeClr val="tx2"/>
              </a:solidFill>
            </a:endParaRPr>
          </a:p>
          <a:p>
            <a:pPr marL="457200" indent="-457200" algn="l">
              <a:buFont typeface="Wingdings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Manjunath</a:t>
            </a:r>
          </a:p>
          <a:p>
            <a:pPr marL="457200" indent="-457200" algn="l">
              <a:buFont typeface="Wingdings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Goutham Reddy Anala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4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511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273"/>
            <a:ext cx="9144000" cy="6246421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charset="2"/>
              <a:buChar char="v"/>
              <a:defRPr sz="2800">
                <a:solidFill>
                  <a:srgbClr val="404040"/>
                </a:solidFill>
              </a:defRP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Modern customers demand highly personalized experiences tailored to their unique preferences. However, businesses often struggle to meet these expectations due to limitations in data utilization, recommendation accuracy, and scalability.</a:t>
            </a:r>
          </a:p>
          <a:p>
            <a:pPr lvl="1">
              <a:buFont typeface="Wingdings" panose="05000000000000000000" pitchFamily="2" charset="2"/>
              <a:buChar char="Ø"/>
              <a:defRPr sz="2800">
                <a:solidFill>
                  <a:srgbClr val="404040"/>
                </a:solidFill>
              </a:defRPr>
            </a:pPr>
            <a:endParaRPr lang="en-US" sz="23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charset="2"/>
              <a:buChar char="v"/>
              <a:defRPr sz="2800">
                <a:solidFill>
                  <a:srgbClr val="404040"/>
                </a:solidFill>
              </a:defRPr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Pain Points: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Lack of Data Integration:</a:t>
            </a:r>
          </a:p>
          <a:p>
            <a:pPr marL="800100" lvl="2" indent="0"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Businesses fail to effectively integrate and analyze customer data from multiple sources, leading to incomplete customer profiles.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Low Recommendation Accuracy:</a:t>
            </a:r>
          </a:p>
          <a:p>
            <a:pPr marL="800100" lvl="2" indent="0"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Recommendations are often generic and fail to align with individual customer preferences, reducing engagement and satisfaction.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Scalability Challenges:</a:t>
            </a:r>
          </a:p>
          <a:p>
            <a:pPr marL="800100" lvl="2" indent="0"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Existing systems struggle to handle large datasets and provide real-time personalized recommendations at scale.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Inadequate Similarity Matching:</a:t>
            </a:r>
          </a:p>
          <a:p>
            <a:pPr marL="800100" lvl="2" indent="0"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Poor algorithms for identifying similar transactions or preferences result in irrelevant suggestions.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Limited Context Awareness:</a:t>
            </a:r>
          </a:p>
          <a:p>
            <a:pPr marL="800100" lvl="2" indent="0"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Recommendations lack contextual understanding, such as recent customer behavior or trends.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Customer Frustration:</a:t>
            </a:r>
          </a:p>
          <a:p>
            <a:pPr marL="800100" lvl="2" indent="0"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Generic or irrelevant recommendations lead to customer dissatisfaction and reduced loyalty.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High Development Complexity:</a:t>
            </a:r>
          </a:p>
          <a:p>
            <a:pPr marL="800100" lvl="2" indent="0"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Building and maintaining personalized recommendation systems require significant technical expertise and resources.</a:t>
            </a:r>
          </a:p>
          <a:p>
            <a:pPr lvl="1">
              <a:buFont typeface="+mj-lt"/>
              <a:buAutoNum type="arabicPeriod"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Privacy Concerns:</a:t>
            </a:r>
          </a:p>
          <a:p>
            <a:pPr marL="800100" lvl="2" indent="0"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Customers are increasingly concerned about how their data is collected and used, creating trust issues.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135"/>
            <a:ext cx="8229600" cy="734764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6900"/>
            <a:ext cx="9144000" cy="59911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Objective: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AI-Powered Recommendation System: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Leverage machine learning models (e.g., collaborative filtering, content-based filtering, or deep learning) to generate personalized recommendations.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Use vector similarity (as seen in your code) to find and rank similar transactions or products.</a:t>
            </a:r>
          </a:p>
          <a:p>
            <a:pPr lvl="1">
              <a:buFont typeface="Wingdings" charset="2"/>
              <a:buChar char="Ø"/>
            </a:pP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charset="2"/>
              <a:buChar char="v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How: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Segoe WPC"/>
              </a:rPr>
              <a:t>An AI-powered recommendation system using Astra DB and NV-Embed-QA leverages Astra DB's scalability and low-latency vector search to store and query customer profiles and embeddings. NV-Embed-QA generates high-quality semantic embeddings for customer preferences and transactions, enabling accurate, real-time personalized recommendations.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US" dirty="0"/>
              <a:t>High-Level Architecture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IN" b="1" i="0" dirty="0">
                <a:effectLst/>
                <a:latin typeface="Segoe WPC"/>
              </a:rPr>
              <a:t>Architecture Overview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egoe WPC"/>
              </a:rPr>
              <a:t>Data Storage:</a:t>
            </a:r>
            <a:endParaRPr lang="en-IN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IN" b="0" i="0" dirty="0">
                <a:effectLst/>
                <a:latin typeface="Segoe WPC"/>
              </a:rPr>
              <a:t>Use Astra DB to store customer profiles, transaction data, and vector embeddings.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egoe WPC"/>
              </a:rPr>
              <a:t>Embedding Generation:</a:t>
            </a:r>
            <a:endParaRPr lang="en-IN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IN" dirty="0">
                <a:latin typeface="Segoe WPC"/>
              </a:rPr>
              <a:t>Use NV-Embed-QA to generate embeddings for customer preferences, transactions, and products.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egoe WPC"/>
              </a:rPr>
              <a:t>Vector Similarity Search:</a:t>
            </a:r>
            <a:endParaRPr lang="en-IN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IN" b="0" i="0" dirty="0">
                <a:effectLst/>
                <a:latin typeface="Segoe WPC"/>
              </a:rPr>
              <a:t>Perform similarity searches in Astra DB to find relevant recommendations.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egoe WPC"/>
              </a:rPr>
              <a:t>Frontend Integration:</a:t>
            </a:r>
            <a:endParaRPr lang="en-IN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IN" b="0" i="0" dirty="0">
                <a:effectLst/>
                <a:latin typeface="Segoe WPC"/>
              </a:rPr>
              <a:t>Use frameworks like React.js to display recommendations dynamically.</a:t>
            </a:r>
          </a:p>
          <a:p>
            <a:pPr>
              <a:buFont typeface="Wingdings" charset="2"/>
              <a:buChar char="Ø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9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3472" y="156689"/>
            <a:ext cx="4161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tx2">
                    <a:lumMod val="75000"/>
                  </a:schemeClr>
                </a:solidFill>
              </a:rPr>
              <a:t>WorkFlow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B2626-FA80-3B14-0EE9-729A11DC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42" y="908371"/>
            <a:ext cx="4797436" cy="50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sz="4000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2495"/>
            <a:ext cx="7886700" cy="3780890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1425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1425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GenAI Model:	</a:t>
            </a:r>
            <a:r>
              <a:rPr lang="en-IN" sz="2400" dirty="0">
                <a:latin typeface="Consolas" panose="020B0609020204030204" pitchFamily="49" charset="0"/>
              </a:rPr>
              <a:t>NV-Embed-QA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2400" b="1" dirty="0">
                <a:latin typeface="Consolas" panose="020B0609020204030204" pitchFamily="49" charset="0"/>
              </a:rPr>
              <a:t>Dimensions: </a:t>
            </a:r>
            <a:r>
              <a:rPr lang="en-IN" sz="2400" dirty="0">
                <a:latin typeface="Consolas" panose="020B0609020204030204" pitchFamily="49" charset="0"/>
              </a:rPr>
              <a:t>1024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2400" b="1" dirty="0">
                <a:latin typeface="Consolas" panose="020B0609020204030204" pitchFamily="49" charset="0"/>
              </a:rPr>
              <a:t>Similarity: </a:t>
            </a:r>
            <a:r>
              <a:rPr lang="en-IN" sz="2400" dirty="0">
                <a:latin typeface="Consolas" panose="020B0609020204030204" pitchFamily="49" charset="0"/>
              </a:rPr>
              <a:t>Cosine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Languages: 	</a:t>
            </a:r>
            <a:r>
              <a:rPr lang="en-US" sz="2400" dirty="0">
                <a:latin typeface="Consolas" panose="020B0609020204030204" pitchFamily="49" charset="0"/>
              </a:rPr>
              <a:t>Typescript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UI Library: 	</a:t>
            </a:r>
            <a:r>
              <a:rPr lang="en-US" sz="2400" dirty="0">
                <a:latin typeface="Consolas" panose="020B0609020204030204" pitchFamily="49" charset="0"/>
              </a:rPr>
              <a:t>React, Next JS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400" b="1" dirty="0">
                <a:latin typeface="Consolas" panose="020B0609020204030204" pitchFamily="49" charset="0"/>
              </a:rPr>
              <a:t>Backend: 	</a:t>
            </a:r>
            <a:r>
              <a:rPr lang="en-US" sz="2400" dirty="0">
                <a:latin typeface="Consolas" panose="020B0609020204030204" pitchFamily="49" charset="0"/>
              </a:rPr>
              <a:t>Node.js, Astra DB, Open 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53427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dirty="0"/>
              <a:t>Key Features &amp;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530" y="1140031"/>
            <a:ext cx="8421340" cy="5367647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egoe WPC"/>
              </a:rPr>
              <a:t>Scalable Data Storage:</a:t>
            </a:r>
            <a:endParaRPr lang="en-US" sz="16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  <a:latin typeface="Segoe WPC"/>
              </a:rPr>
              <a:t>Astra DB efficiently stores large volumes of customer profiles, transaction histories, and vector embeddings.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egoe WPC"/>
              </a:rPr>
              <a:t>Semantic Embedding Generation:</a:t>
            </a:r>
            <a:endParaRPr lang="en-US" sz="16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  <a:latin typeface="Segoe WPC"/>
              </a:rPr>
              <a:t>NV-Embed-QA generates high-quality vector embeddings for customer preferences, transactions, and product metadata.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egoe WPC"/>
              </a:rPr>
              <a:t>Vector Similarity Search:</a:t>
            </a:r>
            <a:endParaRPr lang="en-US" sz="16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  <a:latin typeface="Segoe WPC"/>
              </a:rPr>
              <a:t>Perform fast and accurate similarity searches in Astra DB to find relevant recommendations.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egoe WPC"/>
              </a:rPr>
              <a:t>Real-Time Recommendations:</a:t>
            </a:r>
            <a:endParaRPr lang="en-US" sz="16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  <a:latin typeface="Segoe WPC"/>
              </a:rPr>
              <a:t>Low-latency queries in Astra DB enable instant delivery of personalized recommendations.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egoe WPC"/>
              </a:rPr>
              <a:t>Context-Aware Personalization:</a:t>
            </a:r>
            <a:endParaRPr lang="en-US" sz="16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  <a:latin typeface="Segoe WPC"/>
              </a:rPr>
              <a:t>Recommendations are tailored based on semantic understanding of customer preferences and transaction context.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egoe WPC"/>
              </a:rPr>
              <a:t>Integration with AI Models:</a:t>
            </a:r>
            <a:endParaRPr lang="en-US" sz="16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  <a:latin typeface="Segoe WPC"/>
              </a:rPr>
              <a:t>Seamlessly integrates with machine learning frameworks for embedding generation and recommendation logic.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egoe WPC"/>
              </a:rPr>
              <a:t>Dynamic Frontend Display:</a:t>
            </a:r>
            <a:endParaRPr lang="en-US" sz="16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  <a:latin typeface="Segoe WPC"/>
              </a:rPr>
              <a:t>Recommendations are dynamically displayed in the user interface (e.g., "Cards you may like").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egoe WPC"/>
              </a:rPr>
              <a:t>Scalability and Performance:</a:t>
            </a:r>
            <a:endParaRPr lang="en-US" sz="16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  <a:latin typeface="Segoe WPC"/>
              </a:rPr>
              <a:t>Handles millions of users and transactions without performance degradation.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egoe WPC"/>
              </a:rPr>
              <a:t>Flexibility in Data Modeling:</a:t>
            </a:r>
            <a:endParaRPr lang="en-US" sz="16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  <a:latin typeface="Segoe WPC"/>
              </a:rPr>
              <a:t>Astra DB's schema-less design supports evolving data structures for customer and product data.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egoe WPC"/>
              </a:rPr>
              <a:t>Continuous Learning:</a:t>
            </a:r>
            <a:endParaRPr lang="en-US" sz="1600" b="0" i="0" dirty="0">
              <a:effectLst/>
              <a:latin typeface="Segoe WPC"/>
            </a:endParaRPr>
          </a:p>
          <a:p>
            <a:pPr marL="457200" lvl="1" indent="0" algn="l">
              <a:buNone/>
            </a:pPr>
            <a:r>
              <a:rPr lang="en-US" sz="1400" b="0" i="0" dirty="0">
                <a:effectLst/>
                <a:latin typeface="Segoe WPC"/>
              </a:rPr>
              <a:t>Embeddings and recommendations can be updated as customer preferences and behaviors evolve.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1020</Words>
  <Application>Microsoft Office PowerPoint</Application>
  <PresentationFormat>On-screen Show (4:3)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WPC</vt:lpstr>
      <vt:lpstr>Wingdings</vt:lpstr>
      <vt:lpstr>Office Theme</vt:lpstr>
      <vt:lpstr>Hackathon Challenge  AI Driven Hyper-personalization &amp; Recommendations</vt:lpstr>
      <vt:lpstr>Topics</vt:lpstr>
      <vt:lpstr>Team name: Amigos</vt:lpstr>
      <vt:lpstr>Problem Statement</vt:lpstr>
      <vt:lpstr>Proposed Solution</vt:lpstr>
      <vt:lpstr>High-Level Architecture</vt:lpstr>
      <vt:lpstr>PowerPoint Presentation</vt:lpstr>
      <vt:lpstr>Technology Stack</vt:lpstr>
      <vt:lpstr>Key Features &amp; Capabilities</vt:lpstr>
      <vt:lpstr>Expected Improvements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Challenge: Email Classification using GenAI &amp; OCR</dc:title>
  <dc:subject/>
  <dc:creator>VIKRANTH</dc:creator>
  <cp:keywords/>
  <dc:description>generated using python-pptx</dc:description>
  <cp:lastModifiedBy>VIKRANTH IPPILI</cp:lastModifiedBy>
  <cp:revision>45</cp:revision>
  <dcterms:created xsi:type="dcterms:W3CDTF">2013-01-27T09:14:16Z</dcterms:created>
  <dcterms:modified xsi:type="dcterms:W3CDTF">2025-03-26T13:58:29Z</dcterms:modified>
  <cp:category/>
</cp:coreProperties>
</file>