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0" i="0" dirty="0">
                <a:solidFill>
                  <a:srgbClr val="38761D"/>
                </a:solidFill>
                <a:effectLst/>
                <a:latin typeface="Righteous"/>
              </a:rPr>
              <a:t>AI-Driven Hyper-Personalization &amp; Recommendations</a:t>
            </a:r>
            <a:endParaRPr lang="en-US" dirty="0"/>
          </a:p>
        </p:txBody>
      </p:sp>
      <p:sp>
        <p:nvSpPr>
          <p:cNvPr id="3" name="Subtitle 2"/>
          <p:cNvSpPr>
            <a:spLocks noGrp="1"/>
          </p:cNvSpPr>
          <p:nvPr>
            <p:ph type="subTitle" idx="1"/>
          </p:nvPr>
        </p:nvSpPr>
        <p:spPr/>
        <p:txBody>
          <a:bodyPr>
            <a:noAutofit/>
          </a:bodyPr>
          <a:lstStyle/>
          <a:p>
            <a:pPr algn="l"/>
            <a:r>
              <a:rPr lang="en-US" sz="3200" dirty="0">
                <a:solidFill>
                  <a:srgbClr val="0070C0"/>
                </a:solidFill>
                <a:latin typeface="Righteous"/>
                <a:ea typeface="+mj-ea"/>
                <a:cs typeface="+mj-cs"/>
              </a:rPr>
              <a:t>By,</a:t>
            </a:r>
          </a:p>
          <a:p>
            <a:pPr algn="l"/>
            <a:r>
              <a:rPr lang="en-US" sz="3200" dirty="0">
                <a:solidFill>
                  <a:srgbClr val="0070C0"/>
                </a:solidFill>
                <a:latin typeface="Righteous"/>
                <a:ea typeface="+mj-ea"/>
                <a:cs typeface="+mj-cs"/>
              </a:rPr>
              <a:t>Rakesh Roushan.</a:t>
            </a:r>
          </a:p>
          <a:p>
            <a:pPr algn="l"/>
            <a:r>
              <a:rPr lang="en-US" sz="3200" dirty="0">
                <a:solidFill>
                  <a:srgbClr val="0070C0"/>
                </a:solidFill>
                <a:latin typeface="Righteous"/>
                <a:ea typeface="+mj-ea"/>
                <a:cs typeface="+mj-cs"/>
              </a:rPr>
              <a:t>Team: Banzai.</a:t>
            </a:r>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2B19-C5AF-A5D3-0A62-DDF591999B37}"/>
              </a:ext>
            </a:extLst>
          </p:cNvPr>
          <p:cNvSpPr>
            <a:spLocks noGrp="1"/>
          </p:cNvSpPr>
          <p:nvPr>
            <p:ph type="title"/>
          </p:nvPr>
        </p:nvSpPr>
        <p:spPr/>
        <p:txBody>
          <a:bodyPr/>
          <a:lstStyle/>
          <a:p>
            <a:r>
              <a:rPr lang="en-IN" b="0" i="0" dirty="0">
                <a:solidFill>
                  <a:srgbClr val="38761D"/>
                </a:solidFill>
                <a:effectLst/>
                <a:latin typeface="Righteous"/>
              </a:rPr>
              <a:t>Benefits of AI-Driven Hyper-Personalization</a:t>
            </a:r>
            <a:endParaRPr lang="en-IN" dirty="0"/>
          </a:p>
        </p:txBody>
      </p:sp>
      <p:sp>
        <p:nvSpPr>
          <p:cNvPr id="3" name="Text Placeholder 2">
            <a:extLst>
              <a:ext uri="{FF2B5EF4-FFF2-40B4-BE49-F238E27FC236}">
                <a16:creationId xmlns:a16="http://schemas.microsoft.com/office/drawing/2014/main" id="{9DC6BCB4-C17A-DC7A-B8F4-3895C6670DD9}"/>
              </a:ext>
            </a:extLst>
          </p:cNvPr>
          <p:cNvSpPr>
            <a:spLocks noGrp="1"/>
          </p:cNvSpPr>
          <p:nvPr>
            <p:ph type="body" idx="1"/>
          </p:nvPr>
        </p:nvSpPr>
        <p:spPr/>
        <p:txBody>
          <a:bodyPr/>
          <a:lstStyle/>
          <a:p>
            <a:r>
              <a:rPr lang="en-IN" b="1" i="0" dirty="0">
                <a:solidFill>
                  <a:srgbClr val="38761D"/>
                </a:solidFill>
                <a:effectLst/>
                <a:latin typeface="Bitter"/>
              </a:rPr>
              <a:t>Enhanced Customer Satisfaction</a:t>
            </a:r>
            <a:endParaRPr lang="en-IN" dirty="0"/>
          </a:p>
        </p:txBody>
      </p:sp>
      <p:sp>
        <p:nvSpPr>
          <p:cNvPr id="4" name="Content Placeholder 3">
            <a:extLst>
              <a:ext uri="{FF2B5EF4-FFF2-40B4-BE49-F238E27FC236}">
                <a16:creationId xmlns:a16="http://schemas.microsoft.com/office/drawing/2014/main" id="{80E428C8-CCB1-528E-90E4-AF16012A323A}"/>
              </a:ext>
            </a:extLst>
          </p:cNvPr>
          <p:cNvSpPr>
            <a:spLocks noGrp="1"/>
          </p:cNvSpPr>
          <p:nvPr>
            <p:ph sz="half" idx="2"/>
          </p:nvPr>
        </p:nvSpPr>
        <p:spPr/>
        <p:txBody>
          <a:bodyPr/>
          <a:lstStyle/>
          <a:p>
            <a:r>
              <a:rPr lang="en-GB" b="0" i="0" dirty="0">
                <a:solidFill>
                  <a:srgbClr val="000000"/>
                </a:solidFill>
                <a:effectLst/>
                <a:latin typeface="Bitter"/>
              </a:rPr>
              <a:t>Users feel understood and valued, fostering brand loyalty.</a:t>
            </a:r>
          </a:p>
          <a:p>
            <a:endParaRPr lang="en-IN" dirty="0"/>
          </a:p>
        </p:txBody>
      </p:sp>
      <p:sp>
        <p:nvSpPr>
          <p:cNvPr id="5" name="Text Placeholder 4">
            <a:extLst>
              <a:ext uri="{FF2B5EF4-FFF2-40B4-BE49-F238E27FC236}">
                <a16:creationId xmlns:a16="http://schemas.microsoft.com/office/drawing/2014/main" id="{BF4578BF-456E-C5C0-0A9D-49324858329F}"/>
              </a:ext>
            </a:extLst>
          </p:cNvPr>
          <p:cNvSpPr>
            <a:spLocks noGrp="1"/>
          </p:cNvSpPr>
          <p:nvPr>
            <p:ph type="body" sz="quarter" idx="3"/>
          </p:nvPr>
        </p:nvSpPr>
        <p:spPr/>
        <p:txBody>
          <a:bodyPr/>
          <a:lstStyle/>
          <a:p>
            <a:r>
              <a:rPr lang="en-IN" b="1" i="0" dirty="0">
                <a:solidFill>
                  <a:srgbClr val="38761D"/>
                </a:solidFill>
                <a:effectLst/>
                <a:latin typeface="Bitter"/>
              </a:rPr>
              <a:t>Better Retention</a:t>
            </a:r>
            <a:endParaRPr lang="en-IN" dirty="0"/>
          </a:p>
        </p:txBody>
      </p:sp>
      <p:sp>
        <p:nvSpPr>
          <p:cNvPr id="6" name="Content Placeholder 5">
            <a:extLst>
              <a:ext uri="{FF2B5EF4-FFF2-40B4-BE49-F238E27FC236}">
                <a16:creationId xmlns:a16="http://schemas.microsoft.com/office/drawing/2014/main" id="{E44B47C2-EAEF-C74E-7C64-09FA182AB750}"/>
              </a:ext>
            </a:extLst>
          </p:cNvPr>
          <p:cNvSpPr>
            <a:spLocks noGrp="1"/>
          </p:cNvSpPr>
          <p:nvPr>
            <p:ph sz="quarter" idx="4"/>
          </p:nvPr>
        </p:nvSpPr>
        <p:spPr/>
        <p:txBody>
          <a:bodyPr/>
          <a:lstStyle/>
          <a:p>
            <a:r>
              <a:rPr lang="en-GB" b="0" i="0" dirty="0">
                <a:solidFill>
                  <a:srgbClr val="000000"/>
                </a:solidFill>
                <a:effectLst/>
                <a:latin typeface="Bitter"/>
              </a:rPr>
              <a:t>Personalized experiences increase customer retention by making users more likely to return.</a:t>
            </a:r>
          </a:p>
          <a:p>
            <a:endParaRPr lang="en-IN" dirty="0"/>
          </a:p>
        </p:txBody>
      </p:sp>
      <p:pic>
        <p:nvPicPr>
          <p:cNvPr id="8" name="Picture 7">
            <a:extLst>
              <a:ext uri="{FF2B5EF4-FFF2-40B4-BE49-F238E27FC236}">
                <a16:creationId xmlns:a16="http://schemas.microsoft.com/office/drawing/2014/main" id="{C97B1E25-22A0-6BCD-87BD-0B752926C4CC}"/>
              </a:ext>
            </a:extLst>
          </p:cNvPr>
          <p:cNvPicPr>
            <a:picLocks noChangeAspect="1"/>
          </p:cNvPicPr>
          <p:nvPr/>
        </p:nvPicPr>
        <p:blipFill>
          <a:blip r:embed="rId2"/>
          <a:stretch>
            <a:fillRect/>
          </a:stretch>
        </p:blipFill>
        <p:spPr>
          <a:xfrm>
            <a:off x="1179303" y="3572038"/>
            <a:ext cx="1657581" cy="1686160"/>
          </a:xfrm>
          <a:prstGeom prst="rect">
            <a:avLst/>
          </a:prstGeom>
        </p:spPr>
      </p:pic>
      <p:pic>
        <p:nvPicPr>
          <p:cNvPr id="10" name="Picture 9">
            <a:extLst>
              <a:ext uri="{FF2B5EF4-FFF2-40B4-BE49-F238E27FC236}">
                <a16:creationId xmlns:a16="http://schemas.microsoft.com/office/drawing/2014/main" id="{77ABB9C2-574F-ED5C-1D57-E28966B45292}"/>
              </a:ext>
            </a:extLst>
          </p:cNvPr>
          <p:cNvPicPr>
            <a:picLocks noChangeAspect="1"/>
          </p:cNvPicPr>
          <p:nvPr/>
        </p:nvPicPr>
        <p:blipFill>
          <a:blip r:embed="rId3"/>
          <a:stretch>
            <a:fillRect/>
          </a:stretch>
        </p:blipFill>
        <p:spPr>
          <a:xfrm>
            <a:off x="6597064" y="4190040"/>
            <a:ext cx="1705213" cy="1705213"/>
          </a:xfrm>
          <a:prstGeom prst="rect">
            <a:avLst/>
          </a:prstGeom>
        </p:spPr>
      </p:pic>
    </p:spTree>
    <p:extLst>
      <p:ext uri="{BB962C8B-B14F-4D97-AF65-F5344CB8AC3E}">
        <p14:creationId xmlns:p14="http://schemas.microsoft.com/office/powerpoint/2010/main" val="3107201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DBD7D-D6B0-0E91-EAAF-0AB6B6434955}"/>
              </a:ext>
            </a:extLst>
          </p:cNvPr>
          <p:cNvSpPr>
            <a:spLocks noGrp="1"/>
          </p:cNvSpPr>
          <p:nvPr>
            <p:ph type="title"/>
          </p:nvPr>
        </p:nvSpPr>
        <p:spPr/>
        <p:txBody>
          <a:bodyPr/>
          <a:lstStyle/>
          <a:p>
            <a:r>
              <a:rPr lang="en-IN" b="0" i="0" dirty="0">
                <a:solidFill>
                  <a:srgbClr val="38761D"/>
                </a:solidFill>
                <a:effectLst/>
                <a:latin typeface="Righteous"/>
              </a:rPr>
              <a:t>Challenges and Considerations</a:t>
            </a:r>
            <a:endParaRPr lang="en-IN" dirty="0"/>
          </a:p>
        </p:txBody>
      </p:sp>
      <p:sp>
        <p:nvSpPr>
          <p:cNvPr id="3" name="Content Placeholder 2">
            <a:extLst>
              <a:ext uri="{FF2B5EF4-FFF2-40B4-BE49-F238E27FC236}">
                <a16:creationId xmlns:a16="http://schemas.microsoft.com/office/drawing/2014/main" id="{3C1B3333-F717-418C-A8C3-CAABB11C9D7E}"/>
              </a:ext>
            </a:extLst>
          </p:cNvPr>
          <p:cNvSpPr>
            <a:spLocks noGrp="1"/>
          </p:cNvSpPr>
          <p:nvPr>
            <p:ph sz="half" idx="1"/>
          </p:nvPr>
        </p:nvSpPr>
        <p:spPr/>
        <p:txBody>
          <a:bodyPr/>
          <a:lstStyle/>
          <a:p>
            <a:pPr marL="0" indent="0">
              <a:buNone/>
            </a:pPr>
            <a:r>
              <a:rPr lang="en-IN" b="1" i="0" dirty="0">
                <a:solidFill>
                  <a:srgbClr val="38761D"/>
                </a:solidFill>
                <a:effectLst/>
                <a:latin typeface="Bitter"/>
              </a:rPr>
              <a:t>Privacy Concerns</a:t>
            </a:r>
          </a:p>
          <a:p>
            <a:pPr marL="0" indent="0">
              <a:buNone/>
            </a:pPr>
            <a:endParaRPr lang="en-GB" dirty="0">
              <a:solidFill>
                <a:srgbClr val="000000"/>
              </a:solidFill>
              <a:latin typeface="Bitter"/>
            </a:endParaRPr>
          </a:p>
          <a:p>
            <a:pPr marL="0" indent="0">
              <a:buNone/>
            </a:pPr>
            <a:r>
              <a:rPr lang="en-GB" b="0" i="0" dirty="0">
                <a:solidFill>
                  <a:srgbClr val="000000"/>
                </a:solidFill>
                <a:effectLst/>
                <a:latin typeface="Bitter"/>
              </a:rPr>
              <a:t>Ethical issues related to data collection and user privacy.</a:t>
            </a:r>
          </a:p>
          <a:p>
            <a:pPr marL="0" indent="0">
              <a:buNone/>
            </a:pPr>
            <a:endParaRPr lang="en-GB" dirty="0">
              <a:solidFill>
                <a:srgbClr val="000000"/>
              </a:solidFill>
              <a:latin typeface="Bitter"/>
            </a:endParaRPr>
          </a:p>
          <a:p>
            <a:pPr marL="0" indent="0">
              <a:buNone/>
            </a:pPr>
            <a:r>
              <a:rPr lang="en-IN" b="1" i="0" dirty="0">
                <a:solidFill>
                  <a:srgbClr val="38761D"/>
                </a:solidFill>
                <a:effectLst/>
                <a:latin typeface="Bitter"/>
              </a:rPr>
              <a:t>Bias in Algorithms</a:t>
            </a:r>
            <a:endParaRPr lang="en-GB" b="1" i="0" dirty="0">
              <a:solidFill>
                <a:srgbClr val="000000"/>
              </a:solidFill>
              <a:effectLst/>
              <a:latin typeface="Bitter"/>
            </a:endParaRPr>
          </a:p>
          <a:p>
            <a:pPr marL="0" indent="0">
              <a:buNone/>
            </a:pPr>
            <a:r>
              <a:rPr lang="en-IN" b="0" i="0" dirty="0">
                <a:solidFill>
                  <a:srgbClr val="000000"/>
                </a:solidFill>
                <a:effectLst/>
                <a:latin typeface="Bitter"/>
              </a:rPr>
              <a:t>AI recommendations could reinforce bias or misinterpret user preferences.</a:t>
            </a:r>
            <a:endParaRPr lang="en-IN" dirty="0"/>
          </a:p>
        </p:txBody>
      </p:sp>
      <p:sp>
        <p:nvSpPr>
          <p:cNvPr id="4" name="Content Placeholder 3">
            <a:extLst>
              <a:ext uri="{FF2B5EF4-FFF2-40B4-BE49-F238E27FC236}">
                <a16:creationId xmlns:a16="http://schemas.microsoft.com/office/drawing/2014/main" id="{BDA10489-ED42-CCD0-544D-0835B4DFE00B}"/>
              </a:ext>
            </a:extLst>
          </p:cNvPr>
          <p:cNvSpPr>
            <a:spLocks noGrp="1"/>
          </p:cNvSpPr>
          <p:nvPr>
            <p:ph sz="half" idx="2"/>
          </p:nvPr>
        </p:nvSpPr>
        <p:spPr/>
        <p:txBody>
          <a:bodyPr/>
          <a:lstStyle/>
          <a:p>
            <a:pPr marL="0" indent="0">
              <a:buNone/>
            </a:pPr>
            <a:r>
              <a:rPr lang="en-IN" b="1" i="0" dirty="0">
                <a:solidFill>
                  <a:srgbClr val="38761D"/>
                </a:solidFill>
                <a:effectLst/>
                <a:latin typeface="Bitter"/>
              </a:rPr>
              <a:t>Data Overload</a:t>
            </a:r>
          </a:p>
          <a:p>
            <a:endParaRPr lang="en-IN" b="1" dirty="0">
              <a:solidFill>
                <a:srgbClr val="38761D"/>
              </a:solidFill>
              <a:latin typeface="Bitter"/>
            </a:endParaRPr>
          </a:p>
          <a:p>
            <a:pPr marL="0" indent="0">
              <a:buNone/>
            </a:pPr>
            <a:r>
              <a:rPr lang="en-GB" b="0" i="0" dirty="0">
                <a:solidFill>
                  <a:srgbClr val="000000"/>
                </a:solidFill>
                <a:effectLst/>
                <a:latin typeface="Bitter"/>
              </a:rPr>
              <a:t>Too many recommendations may overwhelm users.</a:t>
            </a:r>
          </a:p>
          <a:p>
            <a:pPr marL="0" indent="0">
              <a:buNone/>
            </a:pPr>
            <a:endParaRPr lang="en-GB" dirty="0">
              <a:solidFill>
                <a:srgbClr val="000000"/>
              </a:solidFill>
              <a:latin typeface="Bitter"/>
            </a:endParaRPr>
          </a:p>
          <a:p>
            <a:pPr marL="0" indent="0">
              <a:buNone/>
            </a:pPr>
            <a:r>
              <a:rPr lang="en-IN" b="1" i="0" dirty="0">
                <a:solidFill>
                  <a:srgbClr val="38761D"/>
                </a:solidFill>
                <a:effectLst/>
                <a:latin typeface="Bitter"/>
              </a:rPr>
              <a:t>Technical Complexity</a:t>
            </a:r>
            <a:endParaRPr lang="en-GB" b="1" i="0" dirty="0">
              <a:solidFill>
                <a:srgbClr val="000000"/>
              </a:solidFill>
              <a:effectLst/>
              <a:latin typeface="Bitter"/>
            </a:endParaRPr>
          </a:p>
          <a:p>
            <a:pPr marL="0" indent="0">
              <a:buNone/>
            </a:pPr>
            <a:r>
              <a:rPr lang="en-GB" b="0" i="0" dirty="0">
                <a:solidFill>
                  <a:srgbClr val="000000"/>
                </a:solidFill>
                <a:effectLst/>
                <a:latin typeface="Bitter"/>
              </a:rPr>
              <a:t>Implementing and maintaining AI systems can be resource-intensive.</a:t>
            </a:r>
            <a:endParaRPr lang="en-IN" dirty="0"/>
          </a:p>
        </p:txBody>
      </p:sp>
    </p:spTree>
    <p:extLst>
      <p:ext uri="{BB962C8B-B14F-4D97-AF65-F5344CB8AC3E}">
        <p14:creationId xmlns:p14="http://schemas.microsoft.com/office/powerpoint/2010/main" val="272380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9B86-ACE8-A106-F8FB-06062D92784A}"/>
              </a:ext>
            </a:extLst>
          </p:cNvPr>
          <p:cNvSpPr>
            <a:spLocks noGrp="1"/>
          </p:cNvSpPr>
          <p:nvPr>
            <p:ph type="title"/>
          </p:nvPr>
        </p:nvSpPr>
        <p:spPr/>
        <p:txBody>
          <a:bodyPr/>
          <a:lstStyle/>
          <a:p>
            <a:r>
              <a:rPr lang="en-IN" b="0" i="0" dirty="0">
                <a:solidFill>
                  <a:srgbClr val="38761D"/>
                </a:solidFill>
                <a:effectLst/>
                <a:latin typeface="Righteous"/>
              </a:rPr>
              <a:t>Future of AI-Driven Hyper-Personalization</a:t>
            </a:r>
            <a:endParaRPr lang="en-IN" dirty="0"/>
          </a:p>
        </p:txBody>
      </p:sp>
      <p:sp>
        <p:nvSpPr>
          <p:cNvPr id="3" name="Text Placeholder 2">
            <a:extLst>
              <a:ext uri="{FF2B5EF4-FFF2-40B4-BE49-F238E27FC236}">
                <a16:creationId xmlns:a16="http://schemas.microsoft.com/office/drawing/2014/main" id="{A061E430-C7AD-6C8E-C69C-5B931D0777AA}"/>
              </a:ext>
            </a:extLst>
          </p:cNvPr>
          <p:cNvSpPr>
            <a:spLocks noGrp="1"/>
          </p:cNvSpPr>
          <p:nvPr>
            <p:ph type="body" idx="1"/>
          </p:nvPr>
        </p:nvSpPr>
        <p:spPr/>
        <p:txBody>
          <a:bodyPr/>
          <a:lstStyle/>
          <a:p>
            <a:r>
              <a:rPr lang="en-IN" b="1" i="0" dirty="0">
                <a:solidFill>
                  <a:srgbClr val="38761D"/>
                </a:solidFill>
                <a:effectLst/>
                <a:latin typeface="Bitter"/>
              </a:rPr>
              <a:t>AI Advancements</a:t>
            </a:r>
            <a:endParaRPr lang="en-IN" dirty="0"/>
          </a:p>
        </p:txBody>
      </p:sp>
      <p:sp>
        <p:nvSpPr>
          <p:cNvPr id="4" name="Content Placeholder 3">
            <a:extLst>
              <a:ext uri="{FF2B5EF4-FFF2-40B4-BE49-F238E27FC236}">
                <a16:creationId xmlns:a16="http://schemas.microsoft.com/office/drawing/2014/main" id="{17672175-DEE8-57F5-7DDC-FE5A99350B13}"/>
              </a:ext>
            </a:extLst>
          </p:cNvPr>
          <p:cNvSpPr>
            <a:spLocks noGrp="1"/>
          </p:cNvSpPr>
          <p:nvPr>
            <p:ph sz="half" idx="2"/>
          </p:nvPr>
        </p:nvSpPr>
        <p:spPr/>
        <p:txBody>
          <a:bodyPr/>
          <a:lstStyle/>
          <a:p>
            <a:pPr marL="0" indent="0">
              <a:buNone/>
            </a:pPr>
            <a:r>
              <a:rPr lang="en-GB" b="0" i="0" dirty="0">
                <a:solidFill>
                  <a:srgbClr val="000000"/>
                </a:solidFill>
                <a:effectLst/>
                <a:latin typeface="Bitter"/>
              </a:rPr>
              <a:t>Natural Language Processing (NLP) and computer vision for deeper understanding of preferences.</a:t>
            </a:r>
          </a:p>
          <a:p>
            <a:pPr marL="0" indent="0">
              <a:buNone/>
            </a:pPr>
            <a:r>
              <a:rPr lang="en-IN" b="1" i="0" dirty="0">
                <a:solidFill>
                  <a:srgbClr val="38761D"/>
                </a:solidFill>
                <a:effectLst/>
                <a:latin typeface="Bitter"/>
              </a:rPr>
              <a:t>Emotion Recognition</a:t>
            </a:r>
            <a:endParaRPr lang="en-GB" dirty="0">
              <a:solidFill>
                <a:srgbClr val="000000"/>
              </a:solidFill>
              <a:latin typeface="Bitter"/>
            </a:endParaRPr>
          </a:p>
          <a:p>
            <a:pPr marL="0" indent="0">
              <a:buNone/>
            </a:pPr>
            <a:r>
              <a:rPr lang="en-GB" b="0" i="0" dirty="0">
                <a:solidFill>
                  <a:srgbClr val="000000"/>
                </a:solidFill>
                <a:effectLst/>
                <a:latin typeface="Bitter"/>
              </a:rPr>
              <a:t>AI may gauge user emotions for more accurate personalization.</a:t>
            </a:r>
            <a:endParaRPr lang="en-IN" dirty="0"/>
          </a:p>
        </p:txBody>
      </p:sp>
      <p:sp>
        <p:nvSpPr>
          <p:cNvPr id="5" name="Text Placeholder 4">
            <a:extLst>
              <a:ext uri="{FF2B5EF4-FFF2-40B4-BE49-F238E27FC236}">
                <a16:creationId xmlns:a16="http://schemas.microsoft.com/office/drawing/2014/main" id="{E6979C87-39E7-B5D1-F4A5-B6ABCDC40380}"/>
              </a:ext>
            </a:extLst>
          </p:cNvPr>
          <p:cNvSpPr>
            <a:spLocks noGrp="1"/>
          </p:cNvSpPr>
          <p:nvPr>
            <p:ph type="body" sz="quarter" idx="3"/>
          </p:nvPr>
        </p:nvSpPr>
        <p:spPr/>
        <p:txBody>
          <a:bodyPr/>
          <a:lstStyle/>
          <a:p>
            <a:r>
              <a:rPr lang="en-IN" b="1" i="0" dirty="0">
                <a:solidFill>
                  <a:srgbClr val="38761D"/>
                </a:solidFill>
                <a:effectLst/>
                <a:latin typeface="Bitter"/>
              </a:rPr>
              <a:t>Integration with IoT Devices</a:t>
            </a:r>
            <a:endParaRPr lang="en-IN" dirty="0"/>
          </a:p>
        </p:txBody>
      </p:sp>
      <p:sp>
        <p:nvSpPr>
          <p:cNvPr id="6" name="Content Placeholder 5">
            <a:extLst>
              <a:ext uri="{FF2B5EF4-FFF2-40B4-BE49-F238E27FC236}">
                <a16:creationId xmlns:a16="http://schemas.microsoft.com/office/drawing/2014/main" id="{959B4E69-6FDC-CCB6-0E6D-A6CDD0C8CA3F}"/>
              </a:ext>
            </a:extLst>
          </p:cNvPr>
          <p:cNvSpPr>
            <a:spLocks noGrp="1"/>
          </p:cNvSpPr>
          <p:nvPr>
            <p:ph sz="quarter" idx="4"/>
          </p:nvPr>
        </p:nvSpPr>
        <p:spPr/>
        <p:txBody>
          <a:bodyPr/>
          <a:lstStyle/>
          <a:p>
            <a:pPr marL="0" indent="0">
              <a:buNone/>
            </a:pPr>
            <a:r>
              <a:rPr lang="en-GB" b="0" i="0" dirty="0">
                <a:solidFill>
                  <a:srgbClr val="000000"/>
                </a:solidFill>
                <a:effectLst/>
                <a:latin typeface="Bitter"/>
              </a:rPr>
              <a:t>Personalized experiences extending across smart devices (wearables, smart home assistants).</a:t>
            </a:r>
          </a:p>
          <a:p>
            <a:pPr marL="0" indent="0">
              <a:buNone/>
            </a:pPr>
            <a:r>
              <a:rPr lang="en-IN" b="1" i="0" dirty="0">
                <a:solidFill>
                  <a:srgbClr val="38761D"/>
                </a:solidFill>
                <a:effectLst/>
                <a:latin typeface="Bitter"/>
              </a:rPr>
              <a:t>AR/VR</a:t>
            </a:r>
          </a:p>
          <a:p>
            <a:pPr marL="0" indent="0">
              <a:buNone/>
            </a:pPr>
            <a:r>
              <a:rPr lang="en-GB" b="0" i="0" dirty="0">
                <a:solidFill>
                  <a:srgbClr val="000000"/>
                </a:solidFill>
                <a:effectLst/>
                <a:latin typeface="Bitter"/>
              </a:rPr>
              <a:t>Personalized experiences in immersive environments (virtual stores, interactive learning, etc.).</a:t>
            </a:r>
            <a:endParaRPr lang="en-IN" dirty="0"/>
          </a:p>
        </p:txBody>
      </p:sp>
    </p:spTree>
    <p:extLst>
      <p:ext uri="{BB962C8B-B14F-4D97-AF65-F5344CB8AC3E}">
        <p14:creationId xmlns:p14="http://schemas.microsoft.com/office/powerpoint/2010/main" val="898595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C49C-2F78-5B44-2D84-67E7331787AE}"/>
              </a:ext>
            </a:extLst>
          </p:cNvPr>
          <p:cNvSpPr>
            <a:spLocks noGrp="1"/>
          </p:cNvSpPr>
          <p:nvPr>
            <p:ph type="title"/>
          </p:nvPr>
        </p:nvSpPr>
        <p:spPr/>
        <p:txBody>
          <a:bodyPr/>
          <a:lstStyle/>
          <a:p>
            <a:r>
              <a:rPr lang="en-IN" b="0" i="0" dirty="0">
                <a:solidFill>
                  <a:srgbClr val="38761D"/>
                </a:solidFill>
                <a:effectLst/>
                <a:latin typeface="Righteous"/>
              </a:rPr>
              <a:t>Conclusion</a:t>
            </a:r>
            <a:endParaRPr lang="en-IN" dirty="0"/>
          </a:p>
        </p:txBody>
      </p:sp>
      <p:sp>
        <p:nvSpPr>
          <p:cNvPr id="3" name="Picture Placeholder 2">
            <a:extLst>
              <a:ext uri="{FF2B5EF4-FFF2-40B4-BE49-F238E27FC236}">
                <a16:creationId xmlns:a16="http://schemas.microsoft.com/office/drawing/2014/main" id="{D0E5CC96-C71B-D5BC-9C12-ADCD5FE2A50E}"/>
              </a:ext>
            </a:extLst>
          </p:cNvPr>
          <p:cNvSpPr>
            <a:spLocks noGrp="1"/>
          </p:cNvSpPr>
          <p:nvPr>
            <p:ph type="pic" idx="1"/>
          </p:nvPr>
        </p:nvSpPr>
        <p:spPr/>
      </p:sp>
      <p:sp>
        <p:nvSpPr>
          <p:cNvPr id="4" name="Text Placeholder 3">
            <a:extLst>
              <a:ext uri="{FF2B5EF4-FFF2-40B4-BE49-F238E27FC236}">
                <a16:creationId xmlns:a16="http://schemas.microsoft.com/office/drawing/2014/main" id="{64441B27-80F6-41B6-13C5-B21359B5297B}"/>
              </a:ext>
            </a:extLst>
          </p:cNvPr>
          <p:cNvSpPr>
            <a:spLocks noGrp="1"/>
          </p:cNvSpPr>
          <p:nvPr>
            <p:ph type="body" sz="half" idx="2"/>
          </p:nvPr>
        </p:nvSpPr>
        <p:spPr/>
        <p:txBody>
          <a:bodyPr/>
          <a:lstStyle/>
          <a:p>
            <a:r>
              <a:rPr lang="en-GB" b="0" i="0" dirty="0">
                <a:solidFill>
                  <a:srgbClr val="000000"/>
                </a:solidFill>
                <a:effectLst/>
                <a:latin typeface="Bitter"/>
              </a:rPr>
              <a:t>AI-driven hyper-personalization is revolutionizing how businesses engage with their customers by delivering real-time, dynamic, and highly relevant experiences. By utilizing AI, businesses can increase engagement, boost conversions, and foster long-term customer loyalty, while also navigating challenges such as privacy concerns and algorithmic bias. With continuous AI improvements, hyper-personalization will become even more sophisticated, creating seamless, immersive user experiences.</a:t>
            </a:r>
            <a:endParaRPr lang="en-IN" dirty="0"/>
          </a:p>
        </p:txBody>
      </p:sp>
      <p:pic>
        <p:nvPicPr>
          <p:cNvPr id="6" name="Picture 5">
            <a:extLst>
              <a:ext uri="{FF2B5EF4-FFF2-40B4-BE49-F238E27FC236}">
                <a16:creationId xmlns:a16="http://schemas.microsoft.com/office/drawing/2014/main" id="{D3096A0E-E90C-AD61-DF46-61A0CD150706}"/>
              </a:ext>
            </a:extLst>
          </p:cNvPr>
          <p:cNvPicPr>
            <a:picLocks noChangeAspect="1"/>
          </p:cNvPicPr>
          <p:nvPr/>
        </p:nvPicPr>
        <p:blipFill>
          <a:blip r:embed="rId2"/>
          <a:stretch>
            <a:fillRect/>
          </a:stretch>
        </p:blipFill>
        <p:spPr>
          <a:xfrm>
            <a:off x="5272834" y="1059703"/>
            <a:ext cx="6079377" cy="4873626"/>
          </a:xfrm>
          <a:prstGeom prst="rect">
            <a:avLst/>
          </a:prstGeom>
        </p:spPr>
      </p:pic>
    </p:spTree>
    <p:extLst>
      <p:ext uri="{BB962C8B-B14F-4D97-AF65-F5344CB8AC3E}">
        <p14:creationId xmlns:p14="http://schemas.microsoft.com/office/powerpoint/2010/main" val="100435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B70-1EC1-9682-1D68-6C892FD49B85}"/>
              </a:ext>
            </a:extLst>
          </p:cNvPr>
          <p:cNvSpPr>
            <a:spLocks noGrp="1"/>
          </p:cNvSpPr>
          <p:nvPr>
            <p:ph type="ctrTitle"/>
          </p:nvPr>
        </p:nvSpPr>
        <p:spPr/>
        <p:txBody>
          <a:bodyPr/>
          <a:lstStyle/>
          <a:p>
            <a:r>
              <a:rPr lang="en-IN" b="0" i="0" dirty="0">
                <a:solidFill>
                  <a:srgbClr val="38761D"/>
                </a:solidFill>
                <a:effectLst/>
                <a:latin typeface="Righteous"/>
              </a:rPr>
              <a:t>Questions</a:t>
            </a:r>
            <a:endParaRPr lang="en-IN" dirty="0"/>
          </a:p>
        </p:txBody>
      </p:sp>
      <p:sp>
        <p:nvSpPr>
          <p:cNvPr id="3" name="Subtitle 2">
            <a:extLst>
              <a:ext uri="{FF2B5EF4-FFF2-40B4-BE49-F238E27FC236}">
                <a16:creationId xmlns:a16="http://schemas.microsoft.com/office/drawing/2014/main" id="{AB44C820-F653-C177-98B7-95CE4354C70C}"/>
              </a:ext>
            </a:extLst>
          </p:cNvPr>
          <p:cNvSpPr>
            <a:spLocks noGrp="1"/>
          </p:cNvSpPr>
          <p:nvPr>
            <p:ph type="subTitle" idx="1"/>
          </p:nvPr>
        </p:nvSpPr>
        <p:spPr/>
        <p:txBody>
          <a:bodyPr/>
          <a:lstStyle/>
          <a:p>
            <a:br>
              <a:rPr lang="en-IN" dirty="0"/>
            </a:br>
            <a:r>
              <a:rPr lang="en-IN" b="0" i="0" dirty="0">
                <a:solidFill>
                  <a:srgbClr val="000000"/>
                </a:solidFill>
                <a:effectLst/>
                <a:latin typeface="Bitter"/>
              </a:rPr>
              <a:t>Questions &amp; Discussion Invite questions and discussion from your audience.</a:t>
            </a:r>
            <a:endParaRPr lang="en-IN" dirty="0"/>
          </a:p>
        </p:txBody>
      </p:sp>
    </p:spTree>
    <p:extLst>
      <p:ext uri="{BB962C8B-B14F-4D97-AF65-F5344CB8AC3E}">
        <p14:creationId xmlns:p14="http://schemas.microsoft.com/office/powerpoint/2010/main" val="3407225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D3C9-7B0D-B00A-7608-FFED425E177F}"/>
              </a:ext>
            </a:extLst>
          </p:cNvPr>
          <p:cNvSpPr>
            <a:spLocks noGrp="1"/>
          </p:cNvSpPr>
          <p:nvPr>
            <p:ph type="ctrTitle"/>
          </p:nvPr>
        </p:nvSpPr>
        <p:spPr/>
        <p:txBody>
          <a:bodyPr/>
          <a:lstStyle/>
          <a:p>
            <a:r>
              <a:rPr lang="en-IN" dirty="0">
                <a:solidFill>
                  <a:srgbClr val="38761D"/>
                </a:solidFill>
                <a:latin typeface="Righteous"/>
              </a:rPr>
              <a:t>Thank you.</a:t>
            </a:r>
          </a:p>
        </p:txBody>
      </p:sp>
      <p:sp>
        <p:nvSpPr>
          <p:cNvPr id="3" name="Subtitle 2">
            <a:extLst>
              <a:ext uri="{FF2B5EF4-FFF2-40B4-BE49-F238E27FC236}">
                <a16:creationId xmlns:a16="http://schemas.microsoft.com/office/drawing/2014/main" id="{5A67AEA3-BF1A-2169-DF3C-F2377955FA1C}"/>
              </a:ext>
            </a:extLst>
          </p:cNvPr>
          <p:cNvSpPr>
            <a:spLocks noGrp="1"/>
          </p:cNvSpPr>
          <p:nvPr>
            <p:ph type="subTitle" idx="1"/>
          </p:nvPr>
        </p:nvSpPr>
        <p:spPr/>
        <p:txBody>
          <a:bodyPr/>
          <a:lstStyle/>
          <a:p>
            <a:pPr algn="l"/>
            <a:endParaRPr lang="en-IN" dirty="0"/>
          </a:p>
        </p:txBody>
      </p:sp>
    </p:spTree>
    <p:extLst>
      <p:ext uri="{BB962C8B-B14F-4D97-AF65-F5344CB8AC3E}">
        <p14:creationId xmlns:p14="http://schemas.microsoft.com/office/powerpoint/2010/main" val="53435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B1DE-D2F5-D81C-7AD1-FFACAFC01ACC}"/>
              </a:ext>
            </a:extLst>
          </p:cNvPr>
          <p:cNvSpPr>
            <a:spLocks noGrp="1"/>
          </p:cNvSpPr>
          <p:nvPr>
            <p:ph type="title"/>
          </p:nvPr>
        </p:nvSpPr>
        <p:spPr/>
        <p:txBody>
          <a:bodyPr/>
          <a:lstStyle/>
          <a:p>
            <a:r>
              <a:rPr lang="en-IN" b="0" i="0" dirty="0">
                <a:solidFill>
                  <a:srgbClr val="38761D"/>
                </a:solidFill>
                <a:effectLst/>
                <a:latin typeface="Righteous"/>
              </a:rPr>
              <a:t>Contents</a:t>
            </a:r>
            <a:br>
              <a:rPr lang="en-IN" b="0" i="0" dirty="0">
                <a:solidFill>
                  <a:srgbClr val="38761D"/>
                </a:solidFill>
                <a:effectLst/>
                <a:latin typeface="Righteous"/>
              </a:rPr>
            </a:br>
            <a:endParaRPr lang="en-IN" dirty="0"/>
          </a:p>
        </p:txBody>
      </p:sp>
      <p:sp>
        <p:nvSpPr>
          <p:cNvPr id="3" name="Content Placeholder 2">
            <a:extLst>
              <a:ext uri="{FF2B5EF4-FFF2-40B4-BE49-F238E27FC236}">
                <a16:creationId xmlns:a16="http://schemas.microsoft.com/office/drawing/2014/main" id="{89420B14-00A6-CD93-4CBD-3FB36782FD0A}"/>
              </a:ext>
            </a:extLst>
          </p:cNvPr>
          <p:cNvSpPr>
            <a:spLocks noGrp="1"/>
          </p:cNvSpPr>
          <p:nvPr>
            <p:ph idx="1"/>
          </p:nvPr>
        </p:nvSpPr>
        <p:spPr/>
        <p:txBody>
          <a:bodyPr>
            <a:normAutofit fontScale="85000" lnSpcReduction="20000"/>
          </a:bodyPr>
          <a:lstStyle/>
          <a:p>
            <a:r>
              <a:rPr lang="en-IN" b="0" i="0" dirty="0">
                <a:solidFill>
                  <a:srgbClr val="000000"/>
                </a:solidFill>
                <a:effectLst/>
                <a:latin typeface="Bitter"/>
              </a:rPr>
              <a:t>1. AI-Driven Hyper-Personalization &amp; Recommendations </a:t>
            </a:r>
          </a:p>
          <a:p>
            <a:r>
              <a:rPr lang="en-IN" b="0" i="0" dirty="0">
                <a:solidFill>
                  <a:srgbClr val="000000"/>
                </a:solidFill>
                <a:effectLst/>
                <a:latin typeface="Bitter"/>
              </a:rPr>
              <a:t>2. Introduction to AI-Driven Hyper-Personalization </a:t>
            </a:r>
          </a:p>
          <a:p>
            <a:r>
              <a:rPr lang="en-IN" b="0" i="0" dirty="0">
                <a:solidFill>
                  <a:srgbClr val="000000"/>
                </a:solidFill>
                <a:effectLst/>
                <a:latin typeface="Bitter"/>
              </a:rPr>
              <a:t>3. Key Concepts </a:t>
            </a:r>
          </a:p>
          <a:p>
            <a:r>
              <a:rPr lang="en-IN" b="0" i="0" dirty="0">
                <a:solidFill>
                  <a:srgbClr val="000000"/>
                </a:solidFill>
                <a:effectLst/>
                <a:latin typeface="Bitter"/>
              </a:rPr>
              <a:t>4. How AI Powers Hyper-Personalization </a:t>
            </a:r>
          </a:p>
          <a:p>
            <a:r>
              <a:rPr lang="en-IN" b="0" i="0" dirty="0">
                <a:solidFill>
                  <a:srgbClr val="000000"/>
                </a:solidFill>
                <a:effectLst/>
                <a:latin typeface="Bitter"/>
              </a:rPr>
              <a:t>5. Real-Time Personalization </a:t>
            </a:r>
          </a:p>
          <a:p>
            <a:r>
              <a:rPr lang="en-IN" b="0" i="0" dirty="0">
                <a:solidFill>
                  <a:srgbClr val="000000"/>
                </a:solidFill>
                <a:effectLst/>
                <a:latin typeface="Bitter"/>
              </a:rPr>
              <a:t>6. Examples of AI-Driven Hyper-Personalization </a:t>
            </a:r>
          </a:p>
          <a:p>
            <a:r>
              <a:rPr lang="en-IN" b="0" i="0" dirty="0">
                <a:solidFill>
                  <a:srgbClr val="000000"/>
                </a:solidFill>
                <a:effectLst/>
                <a:latin typeface="Bitter"/>
              </a:rPr>
              <a:t>7. Benefits of AI-Driven Hyper-Personalization </a:t>
            </a:r>
          </a:p>
          <a:p>
            <a:r>
              <a:rPr lang="en-IN" b="0" i="0" dirty="0">
                <a:solidFill>
                  <a:srgbClr val="000000"/>
                </a:solidFill>
                <a:effectLst/>
                <a:latin typeface="Bitter"/>
              </a:rPr>
              <a:t>8. Challenges and Considerations </a:t>
            </a:r>
          </a:p>
          <a:p>
            <a:r>
              <a:rPr lang="en-IN" b="0" i="0" dirty="0">
                <a:solidFill>
                  <a:srgbClr val="000000"/>
                </a:solidFill>
                <a:effectLst/>
                <a:latin typeface="Bitter"/>
              </a:rPr>
              <a:t>9. Future of AI-Driven Hyper-Personalization </a:t>
            </a:r>
          </a:p>
          <a:p>
            <a:r>
              <a:rPr lang="en-IN" b="0" i="0" dirty="0">
                <a:solidFill>
                  <a:srgbClr val="000000"/>
                </a:solidFill>
                <a:effectLst/>
                <a:latin typeface="Bitter"/>
              </a:rPr>
              <a:t>10. Conclusion </a:t>
            </a:r>
          </a:p>
          <a:p>
            <a:r>
              <a:rPr lang="en-IN" b="0" i="0" dirty="0">
                <a:solidFill>
                  <a:srgbClr val="000000"/>
                </a:solidFill>
                <a:effectLst/>
                <a:latin typeface="Bitter"/>
              </a:rPr>
              <a:t>11. Questions</a:t>
            </a:r>
          </a:p>
          <a:p>
            <a:endParaRPr lang="en-IN" dirty="0"/>
          </a:p>
        </p:txBody>
      </p:sp>
    </p:spTree>
    <p:extLst>
      <p:ext uri="{BB962C8B-B14F-4D97-AF65-F5344CB8AC3E}">
        <p14:creationId xmlns:p14="http://schemas.microsoft.com/office/powerpoint/2010/main" val="5479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61EB-455F-69D6-988E-5AC6B683B871}"/>
              </a:ext>
            </a:extLst>
          </p:cNvPr>
          <p:cNvSpPr>
            <a:spLocks noGrp="1"/>
          </p:cNvSpPr>
          <p:nvPr>
            <p:ph type="title"/>
          </p:nvPr>
        </p:nvSpPr>
        <p:spPr/>
        <p:txBody>
          <a:bodyPr/>
          <a:lstStyle/>
          <a:p>
            <a:r>
              <a:rPr lang="en-IN" b="0" i="0" dirty="0">
                <a:solidFill>
                  <a:srgbClr val="38761D"/>
                </a:solidFill>
                <a:effectLst/>
                <a:latin typeface="Righteous"/>
              </a:rPr>
              <a:t>AI-Driven Hyper-Personalization &amp; Recommendations</a:t>
            </a:r>
            <a:endParaRPr lang="en-IN" dirty="0"/>
          </a:p>
        </p:txBody>
      </p:sp>
      <p:pic>
        <p:nvPicPr>
          <p:cNvPr id="6" name="Content Placeholder 5">
            <a:extLst>
              <a:ext uri="{FF2B5EF4-FFF2-40B4-BE49-F238E27FC236}">
                <a16:creationId xmlns:a16="http://schemas.microsoft.com/office/drawing/2014/main" id="{356B05BB-D842-1D63-C271-E66129BA772D}"/>
              </a:ext>
            </a:extLst>
          </p:cNvPr>
          <p:cNvPicPr>
            <a:picLocks noGrp="1" noChangeAspect="1"/>
          </p:cNvPicPr>
          <p:nvPr>
            <p:ph idx="1"/>
          </p:nvPr>
        </p:nvPicPr>
        <p:blipFill>
          <a:blip r:embed="rId2"/>
          <a:stretch>
            <a:fillRect/>
          </a:stretch>
        </p:blipFill>
        <p:spPr>
          <a:xfrm>
            <a:off x="6915101" y="987425"/>
            <a:ext cx="2708373" cy="4873625"/>
          </a:xfrm>
        </p:spPr>
      </p:pic>
      <p:sp>
        <p:nvSpPr>
          <p:cNvPr id="4" name="Text Placeholder 3">
            <a:extLst>
              <a:ext uri="{FF2B5EF4-FFF2-40B4-BE49-F238E27FC236}">
                <a16:creationId xmlns:a16="http://schemas.microsoft.com/office/drawing/2014/main" id="{E7E99D78-C99C-F967-F26D-C58B2954B877}"/>
              </a:ext>
            </a:extLst>
          </p:cNvPr>
          <p:cNvSpPr>
            <a:spLocks noGrp="1"/>
          </p:cNvSpPr>
          <p:nvPr>
            <p:ph type="body" sz="half" idx="2"/>
          </p:nvPr>
        </p:nvSpPr>
        <p:spPr/>
        <p:txBody>
          <a:bodyPr>
            <a:normAutofit/>
          </a:bodyPr>
          <a:lstStyle/>
          <a:p>
            <a:r>
              <a:rPr lang="en-GB" sz="2400" b="0" i="0" dirty="0">
                <a:solidFill>
                  <a:srgbClr val="0070C0"/>
                </a:solidFill>
                <a:effectLst/>
                <a:latin typeface="Bitter"/>
              </a:rPr>
              <a:t>Transforming User Experience with Advanced AI .</a:t>
            </a:r>
          </a:p>
        </p:txBody>
      </p:sp>
    </p:spTree>
    <p:extLst>
      <p:ext uri="{BB962C8B-B14F-4D97-AF65-F5344CB8AC3E}">
        <p14:creationId xmlns:p14="http://schemas.microsoft.com/office/powerpoint/2010/main" val="391345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8C4-B5DA-023A-4BC4-810B0F6EC480}"/>
              </a:ext>
            </a:extLst>
          </p:cNvPr>
          <p:cNvSpPr>
            <a:spLocks noGrp="1"/>
          </p:cNvSpPr>
          <p:nvPr>
            <p:ph type="title"/>
          </p:nvPr>
        </p:nvSpPr>
        <p:spPr/>
        <p:txBody>
          <a:bodyPr/>
          <a:lstStyle/>
          <a:p>
            <a:r>
              <a:rPr lang="en-IN" b="0" i="0" dirty="0">
                <a:solidFill>
                  <a:srgbClr val="38761D"/>
                </a:solidFill>
                <a:effectLst/>
                <a:latin typeface="Righteous"/>
              </a:rPr>
              <a:t>Introduction to AI-Driven Hyper-Personalization</a:t>
            </a:r>
            <a:endParaRPr lang="en-IN" dirty="0"/>
          </a:p>
        </p:txBody>
      </p:sp>
      <p:sp>
        <p:nvSpPr>
          <p:cNvPr id="3" name="Picture Placeholder 2">
            <a:extLst>
              <a:ext uri="{FF2B5EF4-FFF2-40B4-BE49-F238E27FC236}">
                <a16:creationId xmlns:a16="http://schemas.microsoft.com/office/drawing/2014/main" id="{7C0E6582-379A-FB63-553E-8F375F97958A}"/>
              </a:ext>
            </a:extLst>
          </p:cNvPr>
          <p:cNvSpPr>
            <a:spLocks noGrp="1"/>
          </p:cNvSpPr>
          <p:nvPr>
            <p:ph type="pic" idx="1"/>
          </p:nvPr>
        </p:nvSpPr>
        <p:spPr/>
      </p:sp>
      <p:sp>
        <p:nvSpPr>
          <p:cNvPr id="4" name="Text Placeholder 3">
            <a:extLst>
              <a:ext uri="{FF2B5EF4-FFF2-40B4-BE49-F238E27FC236}">
                <a16:creationId xmlns:a16="http://schemas.microsoft.com/office/drawing/2014/main" id="{EFDADADE-DED0-3421-D739-E0B2DBAD00C7}"/>
              </a:ext>
            </a:extLst>
          </p:cNvPr>
          <p:cNvSpPr>
            <a:spLocks noGrp="1"/>
          </p:cNvSpPr>
          <p:nvPr>
            <p:ph type="body" sz="half" idx="2"/>
          </p:nvPr>
        </p:nvSpPr>
        <p:spPr/>
        <p:txBody>
          <a:bodyPr/>
          <a:lstStyle/>
          <a:p>
            <a:r>
              <a:rPr lang="en-GB" b="0" i="0" dirty="0">
                <a:solidFill>
                  <a:srgbClr val="000000"/>
                </a:solidFill>
                <a:effectLst/>
                <a:latin typeface="Bitter"/>
              </a:rPr>
              <a:t>AI-driven hyper-personalization refers to using advanced AI algorithms to deliver highly tailored experiences to individual users based on their data, preferences, and behaviours. The goal is to enhance user satisfaction, engagement, and conversion by providing dynamic and real-time personalized experiences.</a:t>
            </a:r>
            <a:endParaRPr lang="en-IN" dirty="0"/>
          </a:p>
        </p:txBody>
      </p:sp>
      <p:pic>
        <p:nvPicPr>
          <p:cNvPr id="6" name="Picture 5">
            <a:extLst>
              <a:ext uri="{FF2B5EF4-FFF2-40B4-BE49-F238E27FC236}">
                <a16:creationId xmlns:a16="http://schemas.microsoft.com/office/drawing/2014/main" id="{68B7CAEB-346F-9AB9-DA8A-F6FFDC81E288}"/>
              </a:ext>
            </a:extLst>
          </p:cNvPr>
          <p:cNvPicPr>
            <a:picLocks noChangeAspect="1"/>
          </p:cNvPicPr>
          <p:nvPr/>
        </p:nvPicPr>
        <p:blipFill>
          <a:blip r:embed="rId2"/>
          <a:stretch>
            <a:fillRect/>
          </a:stretch>
        </p:blipFill>
        <p:spPr>
          <a:xfrm>
            <a:off x="6292574" y="1880971"/>
            <a:ext cx="3953427" cy="3086531"/>
          </a:xfrm>
          <a:prstGeom prst="rect">
            <a:avLst/>
          </a:prstGeom>
        </p:spPr>
      </p:pic>
    </p:spTree>
    <p:extLst>
      <p:ext uri="{BB962C8B-B14F-4D97-AF65-F5344CB8AC3E}">
        <p14:creationId xmlns:p14="http://schemas.microsoft.com/office/powerpoint/2010/main" val="3929132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0230-DCB6-7ECF-87B1-D1770F9E8301}"/>
              </a:ext>
            </a:extLst>
          </p:cNvPr>
          <p:cNvSpPr>
            <a:spLocks noGrp="1"/>
          </p:cNvSpPr>
          <p:nvPr>
            <p:ph type="title"/>
          </p:nvPr>
        </p:nvSpPr>
        <p:spPr/>
        <p:txBody>
          <a:bodyPr/>
          <a:lstStyle/>
          <a:p>
            <a:r>
              <a:rPr lang="en-IN" b="0" i="0" dirty="0">
                <a:solidFill>
                  <a:srgbClr val="38761D"/>
                </a:solidFill>
                <a:effectLst/>
                <a:latin typeface="Righteous"/>
              </a:rPr>
              <a:t>Key Concepts</a:t>
            </a:r>
            <a:endParaRPr lang="en-IN" dirty="0"/>
          </a:p>
        </p:txBody>
      </p:sp>
      <p:sp>
        <p:nvSpPr>
          <p:cNvPr id="3" name="Content Placeholder 2">
            <a:extLst>
              <a:ext uri="{FF2B5EF4-FFF2-40B4-BE49-F238E27FC236}">
                <a16:creationId xmlns:a16="http://schemas.microsoft.com/office/drawing/2014/main" id="{0CA6CF60-C043-A56A-4375-87526F776BC0}"/>
              </a:ext>
            </a:extLst>
          </p:cNvPr>
          <p:cNvSpPr>
            <a:spLocks noGrp="1"/>
          </p:cNvSpPr>
          <p:nvPr>
            <p:ph idx="1"/>
          </p:nvPr>
        </p:nvSpPr>
        <p:spPr/>
        <p:txBody>
          <a:bodyPr>
            <a:normAutofit fontScale="85000" lnSpcReduction="20000"/>
          </a:bodyPr>
          <a:lstStyle/>
          <a:p>
            <a:r>
              <a:rPr lang="en-IN" b="0" i="0" dirty="0">
                <a:solidFill>
                  <a:srgbClr val="000000"/>
                </a:solidFill>
                <a:effectLst/>
                <a:latin typeface="Bitter"/>
              </a:rPr>
              <a:t>Personalization vs Hyper-Personalization</a:t>
            </a:r>
          </a:p>
          <a:p>
            <a:endParaRPr lang="en-GB" b="1" i="0" dirty="0">
              <a:solidFill>
                <a:srgbClr val="38761D"/>
              </a:solidFill>
              <a:effectLst/>
              <a:latin typeface="Bitter"/>
            </a:endParaRPr>
          </a:p>
          <a:p>
            <a:pPr algn="l">
              <a:lnSpc>
                <a:spcPts val="2925"/>
              </a:lnSpc>
              <a:buNone/>
            </a:pPr>
            <a:r>
              <a:rPr lang="en-GB" b="1" i="0" dirty="0">
                <a:solidFill>
                  <a:srgbClr val="38761D"/>
                </a:solidFill>
                <a:effectLst/>
                <a:latin typeface="Bitter"/>
              </a:rPr>
              <a:t>Personalization</a:t>
            </a:r>
          </a:p>
          <a:p>
            <a:pPr algn="l">
              <a:lnSpc>
                <a:spcPts val="2700"/>
              </a:lnSpc>
            </a:pPr>
            <a:r>
              <a:rPr lang="en-GB" b="0" i="0" dirty="0">
                <a:solidFill>
                  <a:srgbClr val="000000"/>
                </a:solidFill>
                <a:effectLst/>
                <a:latin typeface="Bitter"/>
              </a:rPr>
              <a:t>Tailoring experiences based on historical data.</a:t>
            </a:r>
          </a:p>
          <a:p>
            <a:pPr algn="l">
              <a:lnSpc>
                <a:spcPts val="2925"/>
              </a:lnSpc>
              <a:buNone/>
            </a:pPr>
            <a:r>
              <a:rPr lang="en-GB" b="1" i="0" dirty="0">
                <a:solidFill>
                  <a:srgbClr val="38761D"/>
                </a:solidFill>
                <a:effectLst/>
                <a:latin typeface="Bitter"/>
              </a:rPr>
              <a:t>Hyper-Personalization</a:t>
            </a:r>
          </a:p>
          <a:p>
            <a:pPr algn="l">
              <a:lnSpc>
                <a:spcPts val="2700"/>
              </a:lnSpc>
            </a:pPr>
            <a:r>
              <a:rPr lang="en-GB" b="0" i="0" dirty="0">
                <a:solidFill>
                  <a:srgbClr val="000000"/>
                </a:solidFill>
                <a:effectLst/>
                <a:latin typeface="Bitter"/>
              </a:rPr>
              <a:t>Adapting to real-time </a:t>
            </a:r>
            <a:r>
              <a:rPr lang="en-GB" b="0" i="0" dirty="0" err="1">
                <a:solidFill>
                  <a:srgbClr val="000000"/>
                </a:solidFill>
                <a:effectLst/>
                <a:latin typeface="Bitter"/>
              </a:rPr>
              <a:t>behaviors</a:t>
            </a:r>
            <a:r>
              <a:rPr lang="en-GB" b="0" i="0" dirty="0">
                <a:solidFill>
                  <a:srgbClr val="000000"/>
                </a:solidFill>
                <a:effectLst/>
                <a:latin typeface="Bitter"/>
              </a:rPr>
              <a:t> and contextual factors, creating a more granular and dynamic experience.</a:t>
            </a:r>
          </a:p>
          <a:p>
            <a:pPr algn="l">
              <a:lnSpc>
                <a:spcPts val="2925"/>
              </a:lnSpc>
              <a:buNone/>
            </a:pPr>
            <a:r>
              <a:rPr lang="en-GB" b="1" i="0" dirty="0">
                <a:solidFill>
                  <a:srgbClr val="38761D"/>
                </a:solidFill>
                <a:effectLst/>
                <a:latin typeface="Bitter"/>
              </a:rPr>
              <a:t>AI's Role</a:t>
            </a:r>
          </a:p>
          <a:p>
            <a:pPr algn="l">
              <a:lnSpc>
                <a:spcPts val="2700"/>
              </a:lnSpc>
            </a:pPr>
            <a:r>
              <a:rPr lang="en-GB" b="0" i="0" dirty="0">
                <a:solidFill>
                  <a:srgbClr val="000000"/>
                </a:solidFill>
                <a:effectLst/>
                <a:latin typeface="Bitter"/>
              </a:rPr>
              <a:t>AI uses data analysis, machine learning, and real-time decision-making to predict and recommend content, products, or services.</a:t>
            </a:r>
          </a:p>
          <a:p>
            <a:endParaRPr lang="en-IN" dirty="0"/>
          </a:p>
        </p:txBody>
      </p:sp>
    </p:spTree>
    <p:extLst>
      <p:ext uri="{BB962C8B-B14F-4D97-AF65-F5344CB8AC3E}">
        <p14:creationId xmlns:p14="http://schemas.microsoft.com/office/powerpoint/2010/main" val="323334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FDCB-4806-87E7-A66A-A42028392588}"/>
              </a:ext>
            </a:extLst>
          </p:cNvPr>
          <p:cNvSpPr>
            <a:spLocks noGrp="1"/>
          </p:cNvSpPr>
          <p:nvPr>
            <p:ph type="title"/>
          </p:nvPr>
        </p:nvSpPr>
        <p:spPr/>
        <p:txBody>
          <a:bodyPr/>
          <a:lstStyle/>
          <a:p>
            <a:r>
              <a:rPr lang="en-IN" b="0" i="0" dirty="0">
                <a:solidFill>
                  <a:srgbClr val="38761D"/>
                </a:solidFill>
                <a:effectLst/>
                <a:latin typeface="Righteous"/>
              </a:rPr>
              <a:t>How AI Powers Hyper-Personalization</a:t>
            </a:r>
            <a:endParaRPr lang="en-IN" dirty="0"/>
          </a:p>
        </p:txBody>
      </p:sp>
      <p:pic>
        <p:nvPicPr>
          <p:cNvPr id="6" name="Content Placeholder 5">
            <a:extLst>
              <a:ext uri="{FF2B5EF4-FFF2-40B4-BE49-F238E27FC236}">
                <a16:creationId xmlns:a16="http://schemas.microsoft.com/office/drawing/2014/main" id="{B78DBB22-FD55-E9D5-6D45-21D40E07557F}"/>
              </a:ext>
            </a:extLst>
          </p:cNvPr>
          <p:cNvPicPr>
            <a:picLocks noGrp="1" noChangeAspect="1"/>
          </p:cNvPicPr>
          <p:nvPr>
            <p:ph idx="1"/>
          </p:nvPr>
        </p:nvPicPr>
        <p:blipFill>
          <a:blip r:embed="rId2"/>
          <a:stretch>
            <a:fillRect/>
          </a:stretch>
        </p:blipFill>
        <p:spPr>
          <a:xfrm>
            <a:off x="6925216" y="987425"/>
            <a:ext cx="2688143" cy="4873625"/>
          </a:xfrm>
        </p:spPr>
      </p:pic>
      <p:sp>
        <p:nvSpPr>
          <p:cNvPr id="4" name="Text Placeholder 3">
            <a:extLst>
              <a:ext uri="{FF2B5EF4-FFF2-40B4-BE49-F238E27FC236}">
                <a16:creationId xmlns:a16="http://schemas.microsoft.com/office/drawing/2014/main" id="{0EB1C055-66D5-D3E7-00C3-F77D07E5F7A0}"/>
              </a:ext>
            </a:extLst>
          </p:cNvPr>
          <p:cNvSpPr>
            <a:spLocks noGrp="1"/>
          </p:cNvSpPr>
          <p:nvPr>
            <p:ph type="body" sz="half" idx="2"/>
          </p:nvPr>
        </p:nvSpPr>
        <p:spPr/>
        <p:txBody>
          <a:bodyPr>
            <a:normAutofit fontScale="85000" lnSpcReduction="10000"/>
          </a:bodyPr>
          <a:lstStyle/>
          <a:p>
            <a:pPr algn="l">
              <a:lnSpc>
                <a:spcPts val="2925"/>
              </a:lnSpc>
              <a:buNone/>
            </a:pPr>
            <a:r>
              <a:rPr lang="en-GB" b="1" i="0" dirty="0">
                <a:solidFill>
                  <a:srgbClr val="38761D"/>
                </a:solidFill>
                <a:effectLst/>
                <a:latin typeface="Bitter"/>
              </a:rPr>
              <a:t>Data Collection &amp; Integration</a:t>
            </a:r>
          </a:p>
          <a:p>
            <a:pPr algn="l">
              <a:lnSpc>
                <a:spcPts val="2700"/>
              </a:lnSpc>
            </a:pPr>
            <a:r>
              <a:rPr lang="en-GB" b="0" i="0" dirty="0">
                <a:solidFill>
                  <a:srgbClr val="000000"/>
                </a:solidFill>
                <a:effectLst/>
                <a:latin typeface="Bitter"/>
              </a:rPr>
              <a:t>Aggregates data from multiple sources (browsing history, transactions, social media, etc.) and uses this data to build a profile of user preferences.</a:t>
            </a:r>
          </a:p>
          <a:p>
            <a:endParaRPr lang="en-IN" dirty="0"/>
          </a:p>
          <a:p>
            <a:pPr algn="l">
              <a:lnSpc>
                <a:spcPts val="2925"/>
              </a:lnSpc>
              <a:buNone/>
            </a:pPr>
            <a:r>
              <a:rPr lang="en-GB" b="1" i="0" dirty="0">
                <a:solidFill>
                  <a:srgbClr val="38761D"/>
                </a:solidFill>
                <a:effectLst/>
                <a:latin typeface="Bitter"/>
              </a:rPr>
              <a:t>Machine Learning Algorithms</a:t>
            </a:r>
          </a:p>
          <a:p>
            <a:pPr algn="l">
              <a:lnSpc>
                <a:spcPts val="2700"/>
              </a:lnSpc>
            </a:pPr>
            <a:r>
              <a:rPr lang="en-GB" b="0" i="0" dirty="0">
                <a:solidFill>
                  <a:srgbClr val="000000"/>
                </a:solidFill>
                <a:effectLst/>
                <a:latin typeface="Bitter"/>
              </a:rPr>
              <a:t>Includes collaborative filtering, content-based filtering, hybrid models, and reinforcement learning to continuously improve recommendations.</a:t>
            </a:r>
          </a:p>
          <a:p>
            <a:endParaRPr lang="en-IN" dirty="0"/>
          </a:p>
        </p:txBody>
      </p:sp>
    </p:spTree>
    <p:extLst>
      <p:ext uri="{BB962C8B-B14F-4D97-AF65-F5344CB8AC3E}">
        <p14:creationId xmlns:p14="http://schemas.microsoft.com/office/powerpoint/2010/main" val="3951775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5A66B-82A1-97DF-8F95-9881391CC94D}"/>
              </a:ext>
            </a:extLst>
          </p:cNvPr>
          <p:cNvSpPr>
            <a:spLocks noGrp="1"/>
          </p:cNvSpPr>
          <p:nvPr>
            <p:ph type="title"/>
          </p:nvPr>
        </p:nvSpPr>
        <p:spPr/>
        <p:txBody>
          <a:bodyPr/>
          <a:lstStyle/>
          <a:p>
            <a:r>
              <a:rPr lang="en-IN" b="0" i="0" dirty="0">
                <a:solidFill>
                  <a:srgbClr val="38761D"/>
                </a:solidFill>
                <a:effectLst/>
                <a:latin typeface="Righteous"/>
              </a:rPr>
              <a:t>Real-Time Personalization</a:t>
            </a:r>
            <a:endParaRPr lang="en-IN" dirty="0"/>
          </a:p>
        </p:txBody>
      </p:sp>
      <p:pic>
        <p:nvPicPr>
          <p:cNvPr id="6" name="Content Placeholder 5">
            <a:extLst>
              <a:ext uri="{FF2B5EF4-FFF2-40B4-BE49-F238E27FC236}">
                <a16:creationId xmlns:a16="http://schemas.microsoft.com/office/drawing/2014/main" id="{C8FBD8AA-1125-E28A-CD1A-24E0B9E842FA}"/>
              </a:ext>
            </a:extLst>
          </p:cNvPr>
          <p:cNvPicPr>
            <a:picLocks noGrp="1" noChangeAspect="1"/>
          </p:cNvPicPr>
          <p:nvPr>
            <p:ph idx="1"/>
          </p:nvPr>
        </p:nvPicPr>
        <p:blipFill>
          <a:blip r:embed="rId2"/>
          <a:stretch>
            <a:fillRect/>
          </a:stretch>
        </p:blipFill>
        <p:spPr>
          <a:xfrm>
            <a:off x="6306864" y="1880972"/>
            <a:ext cx="3924848" cy="3086531"/>
          </a:xfrm>
        </p:spPr>
      </p:pic>
      <p:sp>
        <p:nvSpPr>
          <p:cNvPr id="4" name="Text Placeholder 3">
            <a:extLst>
              <a:ext uri="{FF2B5EF4-FFF2-40B4-BE49-F238E27FC236}">
                <a16:creationId xmlns:a16="http://schemas.microsoft.com/office/drawing/2014/main" id="{985345C3-6BA8-E524-5D39-4C8DF4574E18}"/>
              </a:ext>
            </a:extLst>
          </p:cNvPr>
          <p:cNvSpPr>
            <a:spLocks noGrp="1"/>
          </p:cNvSpPr>
          <p:nvPr>
            <p:ph type="body" sz="half" idx="2"/>
          </p:nvPr>
        </p:nvSpPr>
        <p:spPr/>
        <p:txBody>
          <a:bodyPr>
            <a:normAutofit fontScale="92500"/>
          </a:bodyPr>
          <a:lstStyle/>
          <a:p>
            <a:pPr algn="l">
              <a:lnSpc>
                <a:spcPts val="2925"/>
              </a:lnSpc>
              <a:buNone/>
            </a:pPr>
            <a:r>
              <a:rPr lang="en-GB" b="1" i="0" dirty="0">
                <a:solidFill>
                  <a:srgbClr val="38761D"/>
                </a:solidFill>
                <a:effectLst/>
                <a:latin typeface="Bitter"/>
              </a:rPr>
              <a:t>Dynamic Adjustments</a:t>
            </a:r>
          </a:p>
          <a:p>
            <a:pPr algn="l">
              <a:lnSpc>
                <a:spcPts val="2700"/>
              </a:lnSpc>
            </a:pPr>
            <a:r>
              <a:rPr lang="en-GB" b="0" i="0" dirty="0">
                <a:solidFill>
                  <a:srgbClr val="000000"/>
                </a:solidFill>
                <a:effectLst/>
                <a:latin typeface="Bitter"/>
              </a:rPr>
              <a:t>Adjusts recommendations based on real-time actions, location, and contextual data. Example: Personalized discounts or content based on user activity (time of day, location, etc.).</a:t>
            </a:r>
          </a:p>
          <a:p>
            <a:endParaRPr lang="en-IN" dirty="0"/>
          </a:p>
          <a:p>
            <a:pPr algn="l">
              <a:lnSpc>
                <a:spcPts val="2925"/>
              </a:lnSpc>
              <a:buNone/>
            </a:pPr>
            <a:r>
              <a:rPr lang="en-GB" b="1" i="0" dirty="0">
                <a:solidFill>
                  <a:srgbClr val="38761D"/>
                </a:solidFill>
                <a:effectLst/>
                <a:latin typeface="Bitter"/>
              </a:rPr>
              <a:t>Context-Aware Experiences</a:t>
            </a:r>
          </a:p>
          <a:p>
            <a:pPr algn="l">
              <a:lnSpc>
                <a:spcPts val="2700"/>
              </a:lnSpc>
            </a:pPr>
            <a:r>
              <a:rPr lang="en-GB" b="0" i="0" dirty="0">
                <a:solidFill>
                  <a:srgbClr val="000000"/>
                </a:solidFill>
                <a:effectLst/>
                <a:latin typeface="Bitter"/>
              </a:rPr>
              <a:t>Uses environmental factors, like weather or ongoing events, to refine user experience.</a:t>
            </a:r>
          </a:p>
          <a:p>
            <a:endParaRPr lang="en-IN" dirty="0"/>
          </a:p>
        </p:txBody>
      </p:sp>
    </p:spTree>
    <p:extLst>
      <p:ext uri="{BB962C8B-B14F-4D97-AF65-F5344CB8AC3E}">
        <p14:creationId xmlns:p14="http://schemas.microsoft.com/office/powerpoint/2010/main" val="1072383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E895-AF13-7D61-050B-63C08479B789}"/>
              </a:ext>
            </a:extLst>
          </p:cNvPr>
          <p:cNvSpPr>
            <a:spLocks noGrp="1"/>
          </p:cNvSpPr>
          <p:nvPr>
            <p:ph type="title"/>
          </p:nvPr>
        </p:nvSpPr>
        <p:spPr/>
        <p:txBody>
          <a:bodyPr/>
          <a:lstStyle/>
          <a:p>
            <a:r>
              <a:rPr lang="en-IN" b="0" i="0" dirty="0">
                <a:solidFill>
                  <a:srgbClr val="38761D"/>
                </a:solidFill>
                <a:effectLst/>
                <a:latin typeface="Righteous"/>
              </a:rPr>
              <a:t>Examples of AI-Driven Hyper-Personalization</a:t>
            </a:r>
            <a:endParaRPr lang="en-IN" dirty="0"/>
          </a:p>
        </p:txBody>
      </p:sp>
      <p:sp>
        <p:nvSpPr>
          <p:cNvPr id="3" name="Text Placeholder 2">
            <a:extLst>
              <a:ext uri="{FF2B5EF4-FFF2-40B4-BE49-F238E27FC236}">
                <a16:creationId xmlns:a16="http://schemas.microsoft.com/office/drawing/2014/main" id="{582091D5-02A2-0538-BD26-FF7ADBEC4A24}"/>
              </a:ext>
            </a:extLst>
          </p:cNvPr>
          <p:cNvSpPr>
            <a:spLocks noGrp="1"/>
          </p:cNvSpPr>
          <p:nvPr>
            <p:ph type="body" idx="1"/>
          </p:nvPr>
        </p:nvSpPr>
        <p:spPr/>
        <p:txBody>
          <a:bodyPr/>
          <a:lstStyle/>
          <a:p>
            <a:r>
              <a:rPr lang="en-IN" b="1" i="0" dirty="0">
                <a:solidFill>
                  <a:srgbClr val="38761D"/>
                </a:solidFill>
                <a:effectLst/>
                <a:latin typeface="Bitter"/>
              </a:rPr>
              <a:t>E-commerce &amp; Social Media</a:t>
            </a:r>
            <a:endParaRPr lang="en-IN" dirty="0"/>
          </a:p>
        </p:txBody>
      </p:sp>
      <p:sp>
        <p:nvSpPr>
          <p:cNvPr id="4" name="Content Placeholder 3">
            <a:extLst>
              <a:ext uri="{FF2B5EF4-FFF2-40B4-BE49-F238E27FC236}">
                <a16:creationId xmlns:a16="http://schemas.microsoft.com/office/drawing/2014/main" id="{0CB6F3DF-D350-B527-533E-660A507AB7DC}"/>
              </a:ext>
            </a:extLst>
          </p:cNvPr>
          <p:cNvSpPr>
            <a:spLocks noGrp="1"/>
          </p:cNvSpPr>
          <p:nvPr>
            <p:ph sz="half" idx="2"/>
          </p:nvPr>
        </p:nvSpPr>
        <p:spPr/>
        <p:txBody>
          <a:bodyPr/>
          <a:lstStyle/>
          <a:p>
            <a:r>
              <a:rPr lang="en-GB" b="0" i="0" dirty="0">
                <a:solidFill>
                  <a:srgbClr val="000000"/>
                </a:solidFill>
                <a:effectLst/>
                <a:latin typeface="Bitter"/>
              </a:rPr>
              <a:t>Amazon uses AI to suggest products based on browsing history and purchase </a:t>
            </a:r>
            <a:r>
              <a:rPr lang="en-GB" b="0" i="0" dirty="0" err="1">
                <a:solidFill>
                  <a:srgbClr val="000000"/>
                </a:solidFill>
                <a:effectLst/>
                <a:latin typeface="Bitter"/>
              </a:rPr>
              <a:t>behavior</a:t>
            </a:r>
            <a:r>
              <a:rPr lang="en-GB" b="0" i="0" dirty="0">
                <a:solidFill>
                  <a:srgbClr val="000000"/>
                </a:solidFill>
                <a:effectLst/>
                <a:latin typeface="Bitter"/>
              </a:rPr>
              <a:t>.</a:t>
            </a:r>
          </a:p>
          <a:p>
            <a:r>
              <a:rPr lang="en-GB" b="0" i="0" dirty="0">
                <a:solidFill>
                  <a:srgbClr val="000000"/>
                </a:solidFill>
                <a:effectLst/>
                <a:latin typeface="Bitter"/>
              </a:rPr>
              <a:t>Facebook, Instagram, and TikTok personalize feeds based on user interactions, likes, and shares.</a:t>
            </a:r>
            <a:endParaRPr lang="en-IN" dirty="0"/>
          </a:p>
        </p:txBody>
      </p:sp>
      <p:sp>
        <p:nvSpPr>
          <p:cNvPr id="5" name="Text Placeholder 4">
            <a:extLst>
              <a:ext uri="{FF2B5EF4-FFF2-40B4-BE49-F238E27FC236}">
                <a16:creationId xmlns:a16="http://schemas.microsoft.com/office/drawing/2014/main" id="{22267D4A-1F7C-FB4F-0426-CAC89A084DF3}"/>
              </a:ext>
            </a:extLst>
          </p:cNvPr>
          <p:cNvSpPr>
            <a:spLocks noGrp="1"/>
          </p:cNvSpPr>
          <p:nvPr>
            <p:ph type="body" sz="quarter" idx="3"/>
          </p:nvPr>
        </p:nvSpPr>
        <p:spPr/>
        <p:txBody>
          <a:bodyPr/>
          <a:lstStyle/>
          <a:p>
            <a:r>
              <a:rPr lang="en-IN" b="1" i="0" dirty="0">
                <a:solidFill>
                  <a:srgbClr val="38761D"/>
                </a:solidFill>
                <a:effectLst/>
                <a:latin typeface="Bitter"/>
              </a:rPr>
              <a:t>Streaming Services &amp; Healthcare</a:t>
            </a:r>
            <a:endParaRPr lang="en-IN" dirty="0"/>
          </a:p>
        </p:txBody>
      </p:sp>
      <p:sp>
        <p:nvSpPr>
          <p:cNvPr id="6" name="Content Placeholder 5">
            <a:extLst>
              <a:ext uri="{FF2B5EF4-FFF2-40B4-BE49-F238E27FC236}">
                <a16:creationId xmlns:a16="http://schemas.microsoft.com/office/drawing/2014/main" id="{C9684AB6-297F-5AAB-055E-E2D75BF07533}"/>
              </a:ext>
            </a:extLst>
          </p:cNvPr>
          <p:cNvSpPr>
            <a:spLocks noGrp="1"/>
          </p:cNvSpPr>
          <p:nvPr>
            <p:ph sz="quarter" idx="4"/>
          </p:nvPr>
        </p:nvSpPr>
        <p:spPr/>
        <p:txBody>
          <a:bodyPr/>
          <a:lstStyle/>
          <a:p>
            <a:r>
              <a:rPr lang="en-GB" b="0" i="0" dirty="0">
                <a:solidFill>
                  <a:srgbClr val="000000"/>
                </a:solidFill>
                <a:effectLst/>
                <a:latin typeface="Bitter"/>
              </a:rPr>
              <a:t>Netflix and Spotify recommend movies or songs based on previous preferences and viewing/listening patterns.</a:t>
            </a:r>
          </a:p>
          <a:p>
            <a:r>
              <a:rPr lang="en-GB" b="0" i="0" dirty="0">
                <a:solidFill>
                  <a:srgbClr val="000000"/>
                </a:solidFill>
                <a:effectLst/>
                <a:latin typeface="Bitter"/>
              </a:rPr>
              <a:t>Personalized health recommendations based on an individual's data (e.g., fitness trackers, medical history).</a:t>
            </a:r>
            <a:endParaRPr lang="en-IN" dirty="0"/>
          </a:p>
        </p:txBody>
      </p:sp>
    </p:spTree>
    <p:extLst>
      <p:ext uri="{BB962C8B-B14F-4D97-AF65-F5344CB8AC3E}">
        <p14:creationId xmlns:p14="http://schemas.microsoft.com/office/powerpoint/2010/main" val="307057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C5E5-048A-3EE5-AE4A-76C6C72BFC70}"/>
              </a:ext>
            </a:extLst>
          </p:cNvPr>
          <p:cNvSpPr>
            <a:spLocks noGrp="1"/>
          </p:cNvSpPr>
          <p:nvPr>
            <p:ph type="title"/>
          </p:nvPr>
        </p:nvSpPr>
        <p:spPr/>
        <p:txBody>
          <a:bodyPr/>
          <a:lstStyle/>
          <a:p>
            <a:r>
              <a:rPr lang="en-IN" b="0" i="0" dirty="0">
                <a:solidFill>
                  <a:srgbClr val="38761D"/>
                </a:solidFill>
                <a:effectLst/>
                <a:latin typeface="Righteous"/>
              </a:rPr>
              <a:t>Benefits of AI-Driven Hyper-Personalization</a:t>
            </a:r>
            <a:endParaRPr lang="en-IN" dirty="0"/>
          </a:p>
        </p:txBody>
      </p:sp>
      <p:sp>
        <p:nvSpPr>
          <p:cNvPr id="3" name="Text Placeholder 2">
            <a:extLst>
              <a:ext uri="{FF2B5EF4-FFF2-40B4-BE49-F238E27FC236}">
                <a16:creationId xmlns:a16="http://schemas.microsoft.com/office/drawing/2014/main" id="{E18FAFC6-23F9-F9EC-B27A-3EA080650FFC}"/>
              </a:ext>
            </a:extLst>
          </p:cNvPr>
          <p:cNvSpPr>
            <a:spLocks noGrp="1"/>
          </p:cNvSpPr>
          <p:nvPr>
            <p:ph type="body" idx="1"/>
          </p:nvPr>
        </p:nvSpPr>
        <p:spPr/>
        <p:txBody>
          <a:bodyPr/>
          <a:lstStyle/>
          <a:p>
            <a:r>
              <a:rPr lang="en-IN" b="1" i="0" dirty="0">
                <a:solidFill>
                  <a:srgbClr val="38761D"/>
                </a:solidFill>
                <a:effectLst/>
                <a:latin typeface="Bitter"/>
              </a:rPr>
              <a:t>Improved User Engagement</a:t>
            </a:r>
            <a:endParaRPr lang="en-IN" dirty="0"/>
          </a:p>
        </p:txBody>
      </p:sp>
      <p:sp>
        <p:nvSpPr>
          <p:cNvPr id="4" name="Content Placeholder 3">
            <a:extLst>
              <a:ext uri="{FF2B5EF4-FFF2-40B4-BE49-F238E27FC236}">
                <a16:creationId xmlns:a16="http://schemas.microsoft.com/office/drawing/2014/main" id="{A63C0FD8-A105-C9E6-D0F3-BF672714888A}"/>
              </a:ext>
            </a:extLst>
          </p:cNvPr>
          <p:cNvSpPr>
            <a:spLocks noGrp="1"/>
          </p:cNvSpPr>
          <p:nvPr>
            <p:ph sz="half" idx="2"/>
          </p:nvPr>
        </p:nvSpPr>
        <p:spPr/>
        <p:txBody>
          <a:bodyPr/>
          <a:lstStyle/>
          <a:p>
            <a:r>
              <a:rPr lang="en-GB" b="0" i="0" dirty="0">
                <a:solidFill>
                  <a:srgbClr val="000000"/>
                </a:solidFill>
                <a:effectLst/>
                <a:latin typeface="Bitter"/>
              </a:rPr>
              <a:t>Offers content/products users are likely to enjoy, increasing interaction.</a:t>
            </a:r>
          </a:p>
          <a:p>
            <a:endParaRPr lang="en-IN" dirty="0"/>
          </a:p>
        </p:txBody>
      </p:sp>
      <p:sp>
        <p:nvSpPr>
          <p:cNvPr id="5" name="Text Placeholder 4">
            <a:extLst>
              <a:ext uri="{FF2B5EF4-FFF2-40B4-BE49-F238E27FC236}">
                <a16:creationId xmlns:a16="http://schemas.microsoft.com/office/drawing/2014/main" id="{9523C2DC-25C4-089F-0DDD-C0E3BCE33F6F}"/>
              </a:ext>
            </a:extLst>
          </p:cNvPr>
          <p:cNvSpPr>
            <a:spLocks noGrp="1"/>
          </p:cNvSpPr>
          <p:nvPr>
            <p:ph type="body" sz="quarter" idx="3"/>
          </p:nvPr>
        </p:nvSpPr>
        <p:spPr/>
        <p:txBody>
          <a:bodyPr/>
          <a:lstStyle/>
          <a:p>
            <a:r>
              <a:rPr lang="en-IN" b="1" i="0" dirty="0">
                <a:solidFill>
                  <a:srgbClr val="38761D"/>
                </a:solidFill>
                <a:effectLst/>
                <a:latin typeface="Bitter"/>
              </a:rPr>
              <a:t>Higher Conversion Rates</a:t>
            </a:r>
            <a:endParaRPr lang="en-IN" dirty="0"/>
          </a:p>
        </p:txBody>
      </p:sp>
      <p:sp>
        <p:nvSpPr>
          <p:cNvPr id="6" name="Content Placeholder 5">
            <a:extLst>
              <a:ext uri="{FF2B5EF4-FFF2-40B4-BE49-F238E27FC236}">
                <a16:creationId xmlns:a16="http://schemas.microsoft.com/office/drawing/2014/main" id="{CEBB41FB-FC1F-89F6-2880-D2F4C780E857}"/>
              </a:ext>
            </a:extLst>
          </p:cNvPr>
          <p:cNvSpPr>
            <a:spLocks noGrp="1"/>
          </p:cNvSpPr>
          <p:nvPr>
            <p:ph sz="quarter" idx="4"/>
          </p:nvPr>
        </p:nvSpPr>
        <p:spPr/>
        <p:txBody>
          <a:bodyPr/>
          <a:lstStyle/>
          <a:p>
            <a:r>
              <a:rPr lang="en-GB" b="0" i="0" dirty="0">
                <a:solidFill>
                  <a:srgbClr val="000000"/>
                </a:solidFill>
                <a:effectLst/>
                <a:latin typeface="Bitter"/>
              </a:rPr>
              <a:t>Tailored experiences lead to increased sales or desired actions.</a:t>
            </a:r>
          </a:p>
          <a:p>
            <a:endParaRPr lang="en-IN" dirty="0"/>
          </a:p>
        </p:txBody>
      </p:sp>
      <p:pic>
        <p:nvPicPr>
          <p:cNvPr id="8" name="Picture 7">
            <a:extLst>
              <a:ext uri="{FF2B5EF4-FFF2-40B4-BE49-F238E27FC236}">
                <a16:creationId xmlns:a16="http://schemas.microsoft.com/office/drawing/2014/main" id="{7BEB4D31-BDB4-FDB4-1964-690CAD5C9355}"/>
              </a:ext>
            </a:extLst>
          </p:cNvPr>
          <p:cNvPicPr>
            <a:picLocks noChangeAspect="1"/>
          </p:cNvPicPr>
          <p:nvPr/>
        </p:nvPicPr>
        <p:blipFill>
          <a:blip r:embed="rId2"/>
          <a:stretch>
            <a:fillRect/>
          </a:stretch>
        </p:blipFill>
        <p:spPr>
          <a:xfrm>
            <a:off x="1294721" y="3923908"/>
            <a:ext cx="1695687" cy="1609950"/>
          </a:xfrm>
          <a:prstGeom prst="rect">
            <a:avLst/>
          </a:prstGeom>
        </p:spPr>
      </p:pic>
      <p:pic>
        <p:nvPicPr>
          <p:cNvPr id="10" name="Picture 9">
            <a:extLst>
              <a:ext uri="{FF2B5EF4-FFF2-40B4-BE49-F238E27FC236}">
                <a16:creationId xmlns:a16="http://schemas.microsoft.com/office/drawing/2014/main" id="{9B081683-24B0-7D9A-893D-45771E0A5A85}"/>
              </a:ext>
            </a:extLst>
          </p:cNvPr>
          <p:cNvPicPr>
            <a:picLocks noChangeAspect="1"/>
          </p:cNvPicPr>
          <p:nvPr/>
        </p:nvPicPr>
        <p:blipFill>
          <a:blip r:embed="rId3"/>
          <a:stretch>
            <a:fillRect/>
          </a:stretch>
        </p:blipFill>
        <p:spPr>
          <a:xfrm>
            <a:off x="6607713" y="3821113"/>
            <a:ext cx="1648055" cy="1648055"/>
          </a:xfrm>
          <a:prstGeom prst="rect">
            <a:avLst/>
          </a:prstGeom>
        </p:spPr>
      </p:pic>
    </p:spTree>
    <p:extLst>
      <p:ext uri="{BB962C8B-B14F-4D97-AF65-F5344CB8AC3E}">
        <p14:creationId xmlns:p14="http://schemas.microsoft.com/office/powerpoint/2010/main" val="885924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642</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Bitter</vt:lpstr>
      <vt:lpstr>Calibri</vt:lpstr>
      <vt:lpstr>Calibri Light</vt:lpstr>
      <vt:lpstr>Righteous</vt:lpstr>
      <vt:lpstr>Office Theme</vt:lpstr>
      <vt:lpstr>AI-Driven Hyper-Personalization &amp; Recommendations</vt:lpstr>
      <vt:lpstr>Contents </vt:lpstr>
      <vt:lpstr>AI-Driven Hyper-Personalization &amp; Recommendations</vt:lpstr>
      <vt:lpstr>Introduction to AI-Driven Hyper-Personalization</vt:lpstr>
      <vt:lpstr>Key Concepts</vt:lpstr>
      <vt:lpstr>How AI Powers Hyper-Personalization</vt:lpstr>
      <vt:lpstr>Real-Time Personalization</vt:lpstr>
      <vt:lpstr>Examples of AI-Driven Hyper-Personalization</vt:lpstr>
      <vt:lpstr>Benefits of AI-Driven Hyper-Personalization</vt:lpstr>
      <vt:lpstr>Benefits of AI-Driven Hyper-Personalization</vt:lpstr>
      <vt:lpstr>Challenges and Considerations</vt:lpstr>
      <vt:lpstr>Future of AI-Driven Hyper-Personalization</vt:lpstr>
      <vt:lpstr>Conclusion</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Rakesh Roushan</dc:creator>
  <cp:lastModifiedBy>Rakesh Roushan</cp:lastModifiedBy>
  <cp:revision>12</cp:revision>
  <dcterms:created xsi:type="dcterms:W3CDTF">2025-03-23T08:55:48Z</dcterms:created>
  <dcterms:modified xsi:type="dcterms:W3CDTF">2025-03-23T09:52:29Z</dcterms:modified>
</cp:coreProperties>
</file>