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9" r:id="rId1"/>
  </p:sldMasterIdLst>
  <p:notesMasterIdLst>
    <p:notesMasterId r:id="rId16"/>
  </p:notesMasterIdLst>
  <p:sldIdLst>
    <p:sldId id="267" r:id="rId2"/>
    <p:sldId id="257" r:id="rId3"/>
    <p:sldId id="269" r:id="rId4"/>
    <p:sldId id="259" r:id="rId5"/>
    <p:sldId id="277" r:id="rId6"/>
    <p:sldId id="278" r:id="rId7"/>
    <p:sldId id="271" r:id="rId8"/>
    <p:sldId id="268" r:id="rId9"/>
    <p:sldId id="272" r:id="rId10"/>
    <p:sldId id="273" r:id="rId11"/>
    <p:sldId id="274" r:id="rId12"/>
    <p:sldId id="275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0AFA-4672-4B85-9CEC-0700AAEC387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36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0AFA-4672-4B85-9CEC-0700AAEC387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3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0AFA-4672-4B85-9CEC-0700AAEC387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7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0AFA-4672-4B85-9CEC-0700AAEC387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2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0AFA-4672-4B85-9CEC-0700AAEC387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63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0AFA-4672-4B85-9CEC-0700AAEC387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76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0AFA-4672-4B85-9CEC-0700AAEC387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2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0AFA-4672-4B85-9CEC-0700AAEC387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3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0AFA-4672-4B85-9CEC-0700AAEC387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6C0AFA-4672-4B85-9CEC-0700AAEC387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46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0AFA-4672-4B85-9CEC-0700AAEC387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9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6C0AFA-4672-4B85-9CEC-0700AAEC387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9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52BD12-8B92-F514-B597-027FBAFFB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>
            <a:extLst>
              <a:ext uri="{FF2B5EF4-FFF2-40B4-BE49-F238E27FC236}">
                <a16:creationId xmlns:a16="http://schemas.microsoft.com/office/drawing/2014/main" id="{430CCB06-2007-2603-A0D1-D5061ABC10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37025" y="1832481"/>
            <a:ext cx="9294688" cy="167415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5400">
                <a:solidFill>
                  <a:srgbClr val="2F5597"/>
                </a:solidFill>
              </a:defRPr>
            </a:pPr>
            <a:r>
              <a:rPr sz="4400" dirty="0"/>
              <a:t>Hyper</a:t>
            </a:r>
            <a:r>
              <a:rPr lang="en-US" sz="4400" dirty="0"/>
              <a:t>-</a:t>
            </a:r>
            <a:r>
              <a:rPr sz="4400" dirty="0"/>
              <a:t>Personalization</a:t>
            </a:r>
            <a:br>
              <a:rPr sz="4400" dirty="0"/>
            </a:br>
            <a:r>
              <a:rPr lang="en-US" sz="4400" dirty="0"/>
              <a:t>	</a:t>
            </a:r>
            <a:r>
              <a:rPr sz="4400" dirty="0"/>
              <a:t>- Tailored experiences at Scale.</a:t>
            </a:r>
          </a:p>
        </p:txBody>
      </p:sp>
      <p:sp>
        <p:nvSpPr>
          <p:cNvPr id="95" name="Team- Black panthers">
            <a:extLst>
              <a:ext uri="{FF2B5EF4-FFF2-40B4-BE49-F238E27FC236}">
                <a16:creationId xmlns:a16="http://schemas.microsoft.com/office/drawing/2014/main" id="{2FD56D32-488F-25CE-BA26-BADB181A7A6F}"/>
              </a:ext>
            </a:extLst>
          </p:cNvPr>
          <p:cNvSpPr txBox="1"/>
          <p:nvPr/>
        </p:nvSpPr>
        <p:spPr>
          <a:xfrm>
            <a:off x="6096000" y="5159619"/>
            <a:ext cx="5973051" cy="64632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0000"/>
              </a:lnSpc>
              <a:defRPr sz="3200">
                <a:solidFill>
                  <a:srgbClr val="FF26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000" u="sng" cap="all" dirty="0">
                <a:solidFill>
                  <a:srgbClr val="2F5597"/>
                </a:solidFill>
                <a:latin typeface="+mj-lt"/>
                <a:ea typeface="+mj-ea"/>
                <a:cs typeface="+mj-cs"/>
              </a:rPr>
              <a:t>Team- Black</a:t>
            </a:r>
            <a:r>
              <a:rPr b="1" u="sng" dirty="0"/>
              <a:t> </a:t>
            </a:r>
            <a:r>
              <a:rPr sz="4000" u="sng" cap="all" dirty="0">
                <a:solidFill>
                  <a:srgbClr val="2F5597"/>
                </a:solidFill>
                <a:latin typeface="+mj-lt"/>
                <a:ea typeface="+mj-ea"/>
                <a:cs typeface="+mj-cs"/>
              </a:rPr>
              <a:t>panthers</a:t>
            </a:r>
          </a:p>
        </p:txBody>
      </p:sp>
    </p:spTree>
    <p:extLst>
      <p:ext uri="{BB962C8B-B14F-4D97-AF65-F5344CB8AC3E}">
        <p14:creationId xmlns:p14="http://schemas.microsoft.com/office/powerpoint/2010/main" val="31394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78446-2061-304A-408C-73A69BE6D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>
            <a:extLst>
              <a:ext uri="{FF2B5EF4-FFF2-40B4-BE49-F238E27FC236}">
                <a16:creationId xmlns:a16="http://schemas.microsoft.com/office/drawing/2014/main" id="{2976D912-D018-90E1-4A71-39BDD729AA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34" y="226031"/>
            <a:ext cx="11578507" cy="113015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b="1" dirty="0"/>
              <a:t>Pre-populated Suggested Categories and related prompts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C3B7D-3ECB-8EDE-6EA3-517D3143E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asted-movie.png" descr="pasted-movie.png">
            <a:extLst>
              <a:ext uri="{FF2B5EF4-FFF2-40B4-BE49-F238E27FC236}">
                <a16:creationId xmlns:a16="http://schemas.microsoft.com/office/drawing/2014/main" id="{E0B33F55-EA55-0428-DA8D-1A8F9C74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62" y="1356189"/>
            <a:ext cx="10808413" cy="54042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161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DDD64-D50D-F042-D91C-D79039A9D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>
            <a:extLst>
              <a:ext uri="{FF2B5EF4-FFF2-40B4-BE49-F238E27FC236}">
                <a16:creationId xmlns:a16="http://schemas.microsoft.com/office/drawing/2014/main" id="{2767D6A8-295B-A7E6-5B4C-B2E96EAD1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34" y="226031"/>
            <a:ext cx="11578507" cy="113015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b="1" dirty="0"/>
              <a:t>Personalized Insights based on customer behavior pattern /sentiment analysis</a:t>
            </a:r>
          </a:p>
        </p:txBody>
      </p:sp>
      <p:pic>
        <p:nvPicPr>
          <p:cNvPr id="2" name="pasted-movie.png" descr="pasted-movie.png">
            <a:extLst>
              <a:ext uri="{FF2B5EF4-FFF2-40B4-BE49-F238E27FC236}">
                <a16:creationId xmlns:a16="http://schemas.microsoft.com/office/drawing/2014/main" id="{6BCB1915-ED9E-9CCF-F49B-3AF44D03B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3" y="1356189"/>
            <a:ext cx="11054992" cy="52757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206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2E6D0-CA0D-3796-D4E7-EA57B54C8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35AA-7475-F32D-1E02-AACAF70A2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Live Demo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689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EF0F6-5B9E-1847-C64E-3524AB3A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>
            <a:extLst>
              <a:ext uri="{FF2B5EF4-FFF2-40B4-BE49-F238E27FC236}">
                <a16:creationId xmlns:a16="http://schemas.microsoft.com/office/drawing/2014/main" id="{1DF19932-FA7E-194F-9993-5551EBE3F4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35" y="226031"/>
            <a:ext cx="10723502" cy="11301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65760">
              <a:defRPr sz="2400"/>
            </a:pPr>
            <a:r>
              <a:rPr lang="en-IN" sz="4000" b="1" dirty="0"/>
              <a:t>Future Scope</a:t>
            </a:r>
            <a:endParaRPr sz="4000" b="1" dirty="0"/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919DB2AA-D87F-699C-2373-4D5D62556B8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4255" y="1962946"/>
            <a:ext cx="10600681" cy="4065415"/>
          </a:xfrm>
          <a:prstGeom prst="rect">
            <a:avLst/>
          </a:prstGeom>
        </p:spPr>
        <p:txBody>
          <a:bodyPr/>
          <a:lstStyle/>
          <a:p>
            <a:pPr marL="228600" indent="-228600">
              <a:buSzTx/>
              <a:buNone/>
            </a:pPr>
            <a:endParaRPr dirty="0"/>
          </a:p>
          <a:p>
            <a:pPr marL="801158" indent="-661458">
              <a:buFont typeface="Wingdings" panose="05000000000000000000" pitchFamily="2" charset="2"/>
              <a:buChar char="q"/>
            </a:pPr>
            <a:r>
              <a:rPr lang="en-US" dirty="0"/>
              <a:t>Target wide range of customers including organizations.</a:t>
            </a:r>
          </a:p>
          <a:p>
            <a:pPr marL="801158" indent="-661458">
              <a:buFont typeface="Wingdings" panose="05000000000000000000" pitchFamily="2" charset="2"/>
              <a:buChar char="q"/>
            </a:pPr>
            <a:r>
              <a:rPr lang="en-US" dirty="0"/>
              <a:t>AI-powered personal financial assistants with conversational capacity.</a:t>
            </a:r>
          </a:p>
          <a:p>
            <a:pPr marL="801158" indent="-661458">
              <a:buFont typeface="Wingdings" panose="05000000000000000000" pitchFamily="2" charset="2"/>
              <a:buChar char="q"/>
            </a:pPr>
            <a:r>
              <a:rPr lang="en-US" dirty="0"/>
              <a:t>Implement personalized notifications implementation to send responses via preferred channel (WhatsApp, Email)</a:t>
            </a:r>
          </a:p>
        </p:txBody>
      </p:sp>
    </p:spTree>
    <p:extLst>
      <p:ext uri="{BB962C8B-B14F-4D97-AF65-F5344CB8AC3E}">
        <p14:creationId xmlns:p14="http://schemas.microsoft.com/office/powerpoint/2010/main" val="345162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DEMO"/>
          <p:cNvSpPr txBox="1"/>
          <p:nvPr/>
        </p:nvSpPr>
        <p:spPr>
          <a:xfrm>
            <a:off x="686095" y="3071886"/>
            <a:ext cx="10819810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b="1" dirty="0"/>
              <a:t>Thank You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411435" y="226031"/>
            <a:ext cx="10723502" cy="11301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65760">
              <a:defRPr sz="2400"/>
            </a:pPr>
            <a:r>
              <a:rPr lang="en-IN" sz="4000" b="1" dirty="0"/>
              <a:t>Agenda</a:t>
            </a:r>
            <a:endParaRPr sz="4000" b="1" dirty="0"/>
          </a:p>
        </p:txBody>
      </p:sp>
      <p:sp>
        <p:nvSpPr>
          <p:cNvPr id="98" name="Content Placeholder 2"/>
          <p:cNvSpPr txBox="1">
            <a:spLocks noGrp="1"/>
          </p:cNvSpPr>
          <p:nvPr>
            <p:ph idx="1"/>
          </p:nvPr>
        </p:nvSpPr>
        <p:spPr>
          <a:xfrm>
            <a:off x="534255" y="1962946"/>
            <a:ext cx="10600681" cy="4065415"/>
          </a:xfrm>
          <a:prstGeom prst="rect">
            <a:avLst/>
          </a:prstGeom>
        </p:spPr>
        <p:txBody>
          <a:bodyPr/>
          <a:lstStyle/>
          <a:p>
            <a:pPr marL="228600" indent="-228600">
              <a:buSzTx/>
              <a:buNone/>
            </a:pPr>
            <a:endParaRPr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 Problem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 Hyper Personalization Vs Personalization</a:t>
            </a:r>
            <a:endParaRPr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</a:t>
            </a:r>
            <a:r>
              <a:rPr dirty="0"/>
              <a:t>Architecture &amp; Flow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</a:t>
            </a:r>
            <a:r>
              <a:rPr dirty="0"/>
              <a:t>Insights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</a:t>
            </a:r>
            <a:r>
              <a:rPr dirty="0"/>
              <a:t>UI </a:t>
            </a:r>
            <a:r>
              <a:rPr lang="en-US" dirty="0"/>
              <a:t>walkthrough</a:t>
            </a:r>
            <a:r>
              <a:rPr dirty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 Live </a:t>
            </a:r>
            <a:r>
              <a:rPr dirty="0"/>
              <a:t>Demo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</a:t>
            </a:r>
            <a:r>
              <a:rPr dirty="0"/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A28F4-E56A-5FAC-D8D6-AC6B16A0A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>
            <a:extLst>
              <a:ext uri="{FF2B5EF4-FFF2-40B4-BE49-F238E27FC236}">
                <a16:creationId xmlns:a16="http://schemas.microsoft.com/office/drawing/2014/main" id="{C307E374-0E05-6F6F-DB24-A58950C6DF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34" y="17980"/>
            <a:ext cx="10723502" cy="179027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65760">
              <a:lnSpc>
                <a:spcPct val="150000"/>
              </a:lnSpc>
              <a:defRPr sz="2400"/>
            </a:pPr>
            <a:r>
              <a:rPr lang="en-IN" sz="4000" b="1" dirty="0"/>
              <a:t>Problem Statement:</a:t>
            </a:r>
            <a:br>
              <a:rPr lang="en-IN" sz="4000" b="1" dirty="0"/>
            </a:br>
            <a:r>
              <a:rPr lang="en-IN" sz="2000" b="1" dirty="0"/>
              <a:t>	</a:t>
            </a:r>
            <a:r>
              <a:rPr lang="en-US" sz="2000" i="1" dirty="0"/>
              <a:t>While digital transformation has progressed in banking, customer engagement remains outdated, relying heavily on rule-based personalization and broad segmentation.</a:t>
            </a:r>
            <a:endParaRPr sz="4000" b="1" i="1" dirty="0"/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A27B2DA3-B4A4-5112-AB11-534B35F85D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4255" y="1962946"/>
            <a:ext cx="10600681" cy="4065415"/>
          </a:xfrm>
          <a:prstGeom prst="rect">
            <a:avLst/>
          </a:prstGeom>
        </p:spPr>
        <p:txBody>
          <a:bodyPr/>
          <a:lstStyle/>
          <a:p>
            <a:pPr marL="228600" indent="-228600">
              <a:buSzTx/>
              <a:buNone/>
            </a:pPr>
            <a:endParaRPr dirty="0"/>
          </a:p>
          <a:p>
            <a:pPr marL="228600" indent="-228600">
              <a:buSzTx/>
              <a:buNone/>
            </a:pPr>
            <a:r>
              <a:rPr lang="en-US" b="1" dirty="0"/>
              <a:t>Key Issues with Traditional Personalization: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One-size-fits-all campaigns</a:t>
            </a:r>
            <a:r>
              <a:rPr lang="en-US" b="0" dirty="0"/>
              <a:t> that ignore unique customer behavior and intent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Low customer engagement</a:t>
            </a:r>
            <a:r>
              <a:rPr lang="en-US" b="0" dirty="0"/>
              <a:t> due to irrelevant offers and messages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Missed revenue opportunities</a:t>
            </a:r>
            <a:r>
              <a:rPr lang="en-US" b="0" dirty="0"/>
              <a:t> from poor cross-sell and upsell targeting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High churn risk</a:t>
            </a:r>
            <a:r>
              <a:rPr lang="en-US" b="0" dirty="0"/>
              <a:t> among tech-savvy and digitally native customers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No real-time adaptability</a:t>
            </a:r>
            <a:r>
              <a:rPr lang="en-US" b="0" dirty="0"/>
              <a:t> to changing customer context or sentiment.</a:t>
            </a:r>
          </a:p>
        </p:txBody>
      </p:sp>
    </p:spTree>
    <p:extLst>
      <p:ext uri="{BB962C8B-B14F-4D97-AF65-F5344CB8AC3E}">
        <p14:creationId xmlns:p14="http://schemas.microsoft.com/office/powerpoint/2010/main" val="131891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raphic 3" descr="Graphic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6" y="3168494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Graphic 4" descr="Graphic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1" y="3168494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Graphic 5" descr="Graphic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75" y="3168494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Graphic 6" descr="Graphic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9" y="3168494"/>
            <a:ext cx="914402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08" y="3168494"/>
            <a:ext cx="914402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Graphic 8" descr="Graphic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738" y="3168494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Graphic 9" descr="Graphic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1" y="4455214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Graphic 10" descr="Graphic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1" y="4455214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Graphic 11" descr="Graphic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601" y="4455214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Graphic 12" descr="Graphic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308" y="4455214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Graphic 13" descr="Graphic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908" y="4455214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Graphic 14" descr="Graphic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738" y="4455214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Graphic 15" descr="Graphic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3470" y="3219872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phic 16" descr="Graphic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78" y="3219872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raphic 17" descr="Graphic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887" y="3219872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raphic 18" descr="Graphic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487" y="3219872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raphic 19" descr="Graphic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087" y="3219872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Graphic 20" descr="Graphic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5915" y="3219872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Graphic 21" descr="Graphic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3470" y="4506590"/>
            <a:ext cx="914401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Graphic 22" descr="Graphic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178" y="4506590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Graphic 23" descr="Graphic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48887" y="4506590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Graphic 24" descr="Graphic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58487" y="4506590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Graphic 25" descr="Graphic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68087" y="4506590"/>
            <a:ext cx="914402" cy="91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Graphic 26" descr="Graphic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25915" y="4506590"/>
            <a:ext cx="914402" cy="91440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traight Arrow Connector 28"/>
          <p:cNvSpPr/>
          <p:nvPr/>
        </p:nvSpPr>
        <p:spPr>
          <a:xfrm flipH="1">
            <a:off x="4345969" y="3666796"/>
            <a:ext cx="945222" cy="3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8" name="TextBox 29"/>
          <p:cNvSpPr txBox="1"/>
          <p:nvPr/>
        </p:nvSpPr>
        <p:spPr>
          <a:xfrm>
            <a:off x="5316394" y="3302530"/>
            <a:ext cx="1587918" cy="62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NON-TARGETED</a:t>
            </a:r>
            <a:br/>
            <a:r>
              <a:t>CUSTOMERS</a:t>
            </a:r>
          </a:p>
        </p:txBody>
      </p:sp>
      <p:sp>
        <p:nvSpPr>
          <p:cNvPr id="129" name="Straight Arrow Connector 30"/>
          <p:cNvSpPr/>
          <p:nvPr/>
        </p:nvSpPr>
        <p:spPr>
          <a:xfrm flipH="1">
            <a:off x="4364601" y="4870859"/>
            <a:ext cx="945222" cy="2"/>
          </a:xfrm>
          <a:prstGeom prst="line">
            <a:avLst/>
          </a:prstGeom>
          <a:ln w="762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TextBox 31"/>
          <p:cNvSpPr txBox="1"/>
          <p:nvPr/>
        </p:nvSpPr>
        <p:spPr>
          <a:xfrm>
            <a:off x="5335025" y="4506591"/>
            <a:ext cx="1265668" cy="62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TARGETED</a:t>
            </a:r>
            <a:br/>
            <a:r>
              <a:t>CUSTOMERS</a:t>
            </a:r>
          </a:p>
        </p:txBody>
      </p:sp>
      <p:sp>
        <p:nvSpPr>
          <p:cNvPr id="131" name="TextBox 32"/>
          <p:cNvSpPr txBox="1"/>
          <p:nvPr/>
        </p:nvSpPr>
        <p:spPr>
          <a:xfrm>
            <a:off x="8166921" y="2244924"/>
            <a:ext cx="2773334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HYPER-CUSTOMIZED OFFERS</a:t>
            </a:r>
          </a:p>
        </p:txBody>
      </p:sp>
      <p:sp>
        <p:nvSpPr>
          <p:cNvPr id="132" name="Straight Arrow Connector 36"/>
          <p:cNvSpPr/>
          <p:nvPr/>
        </p:nvSpPr>
        <p:spPr>
          <a:xfrm flipV="1">
            <a:off x="7920670" y="2671281"/>
            <a:ext cx="457202" cy="497214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3" name="Straight Arrow Connector 37"/>
          <p:cNvSpPr/>
          <p:nvPr/>
        </p:nvSpPr>
        <p:spPr>
          <a:xfrm flipV="1">
            <a:off x="8663378" y="2671280"/>
            <a:ext cx="162124" cy="522904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" name="Straight Arrow Connector 38"/>
          <p:cNvSpPr/>
          <p:nvPr/>
        </p:nvSpPr>
        <p:spPr>
          <a:xfrm flipH="1" flipV="1">
            <a:off x="9371373" y="2689053"/>
            <a:ext cx="11500" cy="49326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5" name="Straight Arrow Connector 39"/>
          <p:cNvSpPr/>
          <p:nvPr/>
        </p:nvSpPr>
        <p:spPr>
          <a:xfrm flipV="1">
            <a:off x="10012640" y="2689051"/>
            <a:ext cx="3048" cy="45602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6" name="Straight Arrow Connector 40"/>
          <p:cNvSpPr/>
          <p:nvPr/>
        </p:nvSpPr>
        <p:spPr>
          <a:xfrm flipH="1" flipV="1">
            <a:off x="10414096" y="2689053"/>
            <a:ext cx="208146" cy="461773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7" name="Straight Arrow Connector 41"/>
          <p:cNvSpPr/>
          <p:nvPr/>
        </p:nvSpPr>
        <p:spPr>
          <a:xfrm flipH="1" flipV="1">
            <a:off x="10900881" y="2668457"/>
            <a:ext cx="368830" cy="509237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8" name="TextBox 48"/>
          <p:cNvSpPr txBox="1"/>
          <p:nvPr/>
        </p:nvSpPr>
        <p:spPr>
          <a:xfrm>
            <a:off x="8253638" y="5966836"/>
            <a:ext cx="2773334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t>HYPER-CUSTOMIZED OFFERS</a:t>
            </a:r>
          </a:p>
        </p:txBody>
      </p:sp>
      <p:sp>
        <p:nvSpPr>
          <p:cNvPr id="139" name="Straight Arrow Connector 50"/>
          <p:cNvSpPr/>
          <p:nvPr/>
        </p:nvSpPr>
        <p:spPr>
          <a:xfrm>
            <a:off x="8034390" y="5420990"/>
            <a:ext cx="482886" cy="496924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0" name="Straight Arrow Connector 51"/>
          <p:cNvSpPr/>
          <p:nvPr/>
        </p:nvSpPr>
        <p:spPr>
          <a:xfrm>
            <a:off x="9406087" y="5447060"/>
            <a:ext cx="2" cy="51977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1" name="Straight Arrow Connector 52"/>
          <p:cNvSpPr/>
          <p:nvPr/>
        </p:nvSpPr>
        <p:spPr>
          <a:xfrm>
            <a:off x="8744439" y="5445450"/>
            <a:ext cx="376141" cy="47246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2" name="Straight Arrow Connector 58"/>
          <p:cNvSpPr/>
          <p:nvPr/>
        </p:nvSpPr>
        <p:spPr>
          <a:xfrm>
            <a:off x="10012642" y="5447060"/>
            <a:ext cx="2" cy="51977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Straight Arrow Connector 59"/>
          <p:cNvSpPr/>
          <p:nvPr/>
        </p:nvSpPr>
        <p:spPr>
          <a:xfrm flipH="1">
            <a:off x="10414097" y="5445450"/>
            <a:ext cx="208146" cy="521386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4" name="Straight Arrow Connector 61"/>
          <p:cNvSpPr/>
          <p:nvPr/>
        </p:nvSpPr>
        <p:spPr>
          <a:xfrm flipH="1">
            <a:off x="10874342" y="5469911"/>
            <a:ext cx="395367" cy="500910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5" name="Title 64"/>
          <p:cNvSpPr txBox="1">
            <a:spLocks noGrp="1"/>
          </p:cNvSpPr>
          <p:nvPr>
            <p:ph type="title"/>
          </p:nvPr>
        </p:nvSpPr>
        <p:spPr>
          <a:xfrm>
            <a:off x="277576" y="823090"/>
            <a:ext cx="10515600" cy="111986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86967">
              <a:defRPr sz="3700"/>
            </a:pPr>
            <a:r>
              <a:rPr sz="4000" b="1" dirty="0"/>
              <a:t>Personalization vs Hyper Personalization</a:t>
            </a:r>
            <a:br>
              <a:rPr dirty="0"/>
            </a:br>
            <a:r>
              <a:rPr dirty="0"/>
              <a:t>	</a:t>
            </a:r>
          </a:p>
        </p:txBody>
      </p:sp>
      <p:sp>
        <p:nvSpPr>
          <p:cNvPr id="146" name="TextBox 65"/>
          <p:cNvSpPr txBox="1"/>
          <p:nvPr/>
        </p:nvSpPr>
        <p:spPr>
          <a:xfrm>
            <a:off x="294029" y="1857311"/>
            <a:ext cx="6685754" cy="132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/>
            </a:pPr>
            <a:r>
              <a:rPr sz="2000" dirty="0"/>
              <a:t>Hyper-personalization</a:t>
            </a:r>
            <a:r>
              <a:rPr sz="2000" b="0" dirty="0"/>
              <a:t> means using </a:t>
            </a:r>
            <a:r>
              <a:rPr sz="2000" dirty="0"/>
              <a:t>real-time data</a:t>
            </a:r>
            <a:r>
              <a:rPr sz="2000" b="0" dirty="0"/>
              <a:t>, </a:t>
            </a:r>
            <a:r>
              <a:rPr sz="2000" dirty="0"/>
              <a:t>AI</a:t>
            </a:r>
            <a:r>
              <a:rPr sz="2000" b="0" dirty="0"/>
              <a:t>, and </a:t>
            </a:r>
            <a:r>
              <a:rPr sz="2000" dirty="0"/>
              <a:t>machine learning</a:t>
            </a:r>
            <a:r>
              <a:rPr sz="2000" b="0" dirty="0"/>
              <a:t> to understand each customer’s behavior, preferences, and needs — and then giving them the </a:t>
            </a:r>
            <a:r>
              <a:rPr sz="2000" dirty="0"/>
              <a:t>right product, message, or service at the right time</a:t>
            </a:r>
            <a:r>
              <a:rPr sz="2000" b="0" dirty="0"/>
              <a:t>, just for them.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21E04B-0857-2E2E-02F9-7258D3B3EDC1}"/>
              </a:ext>
            </a:extLst>
          </p:cNvPr>
          <p:cNvCxnSpPr/>
          <p:nvPr/>
        </p:nvCxnSpPr>
        <p:spPr>
          <a:xfrm>
            <a:off x="3208086" y="5471525"/>
            <a:ext cx="100625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92FC51-C326-DEA1-0F00-0547A116B233}"/>
              </a:ext>
            </a:extLst>
          </p:cNvPr>
          <p:cNvCxnSpPr/>
          <p:nvPr/>
        </p:nvCxnSpPr>
        <p:spPr>
          <a:xfrm>
            <a:off x="1853486" y="5484146"/>
            <a:ext cx="100625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4B4F0-9566-E501-1375-EF4F913643A1}"/>
              </a:ext>
            </a:extLst>
          </p:cNvPr>
          <p:cNvCxnSpPr/>
          <p:nvPr/>
        </p:nvCxnSpPr>
        <p:spPr>
          <a:xfrm>
            <a:off x="507345" y="5484146"/>
            <a:ext cx="100625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A6A3A-636F-2283-891D-A8FA58143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>
            <a:extLst>
              <a:ext uri="{FF2B5EF4-FFF2-40B4-BE49-F238E27FC236}">
                <a16:creationId xmlns:a16="http://schemas.microsoft.com/office/drawing/2014/main" id="{8E6FFE8F-356D-51A7-861A-2BA4B3B5A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35" y="226031"/>
            <a:ext cx="10723502" cy="11301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65760">
              <a:defRPr sz="2400"/>
            </a:pPr>
            <a:r>
              <a:rPr lang="en-IN" sz="4000" b="1" dirty="0"/>
              <a:t>Architecture</a:t>
            </a:r>
            <a:endParaRPr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54DD3-34A8-97CD-BF7B-55F156A6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8" y="1284270"/>
            <a:ext cx="116714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7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F0C1EA-B760-F4AA-17F5-9E83AF08B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>
            <a:extLst>
              <a:ext uri="{FF2B5EF4-FFF2-40B4-BE49-F238E27FC236}">
                <a16:creationId xmlns:a16="http://schemas.microsoft.com/office/drawing/2014/main" id="{EF76DC09-0994-E313-4592-C2C21407EF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35" y="226031"/>
            <a:ext cx="10723502" cy="11301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65760">
              <a:defRPr sz="2400"/>
            </a:pPr>
            <a:r>
              <a:rPr lang="en-IN" sz="4000" b="1" dirty="0"/>
              <a:t>Tech Stack</a:t>
            </a:r>
            <a:endParaRPr sz="4000" b="1" dirty="0"/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ED100586-9015-8E6D-58E5-70DF16AE25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4255" y="1962946"/>
            <a:ext cx="10600681" cy="4065415"/>
          </a:xfrm>
          <a:prstGeom prst="rect">
            <a:avLst/>
          </a:prstGeom>
        </p:spPr>
        <p:txBody>
          <a:bodyPr/>
          <a:lstStyle/>
          <a:p>
            <a:pPr marL="228600" indent="-228600">
              <a:buSzTx/>
              <a:buNone/>
            </a:pPr>
            <a:endParaRPr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 Python 3.12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effectLst/>
                <a:latin typeface="-apple-system"/>
              </a:rPr>
              <a:t>   BAAI/</a:t>
            </a:r>
            <a:r>
              <a:rPr lang="en-IN" dirty="0" err="1">
                <a:effectLst/>
                <a:latin typeface="-apple-system"/>
              </a:rPr>
              <a:t>bge</a:t>
            </a:r>
            <a:r>
              <a:rPr lang="en-IN" dirty="0">
                <a:effectLst/>
                <a:latin typeface="-apple-system"/>
              </a:rPr>
              <a:t>-small-</a:t>
            </a:r>
            <a:r>
              <a:rPr lang="en-IN" dirty="0" err="1">
                <a:effectLst/>
                <a:latin typeface="-apple-system"/>
              </a:rPr>
              <a:t>en</a:t>
            </a:r>
            <a:r>
              <a:rPr lang="en-IN" dirty="0">
                <a:effectLst/>
                <a:latin typeface="-apple-system"/>
              </a:rPr>
              <a:t> – to create embeddings.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FAISS Vector DB – </a:t>
            </a:r>
            <a:r>
              <a:rPr lang="en-US" i="1" dirty="0"/>
              <a:t>for indexing.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  </a:t>
            </a:r>
            <a:r>
              <a:rPr lang="en-US" dirty="0"/>
              <a:t>Google Flash 2.0 – LLM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 Streamlit</a:t>
            </a:r>
            <a:r>
              <a:rPr dirty="0"/>
              <a:t> </a:t>
            </a:r>
            <a:r>
              <a:rPr lang="en-US" dirty="0"/>
              <a:t>- UI</a:t>
            </a:r>
          </a:p>
        </p:txBody>
      </p:sp>
    </p:spTree>
    <p:extLst>
      <p:ext uri="{BB962C8B-B14F-4D97-AF65-F5344CB8AC3E}">
        <p14:creationId xmlns:p14="http://schemas.microsoft.com/office/powerpoint/2010/main" val="140644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1CB42-9EF0-6C64-A314-379D07E6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>
            <a:extLst>
              <a:ext uri="{FF2B5EF4-FFF2-40B4-BE49-F238E27FC236}">
                <a16:creationId xmlns:a16="http://schemas.microsoft.com/office/drawing/2014/main" id="{F77BAEFE-F999-4E89-8831-7306FAF48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35" y="226031"/>
            <a:ext cx="10723502" cy="11301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65760">
              <a:defRPr sz="2400"/>
            </a:pPr>
            <a:r>
              <a:rPr lang="en-IN" sz="4000" b="1" dirty="0"/>
              <a:t>Insights</a:t>
            </a:r>
            <a:endParaRPr sz="4000" b="1" dirty="0"/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998EEBFC-F1EA-EB8A-89A9-79E01C89ED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4255" y="1962946"/>
            <a:ext cx="10600681" cy="406541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28600" indent="-228600">
              <a:buSzTx/>
              <a:buNone/>
            </a:pPr>
            <a:endParaRPr dirty="0"/>
          </a:p>
          <a:p>
            <a:pPr defTabSz="886967">
              <a:spcBef>
                <a:spcPts val="900"/>
              </a:spcBef>
              <a:buFont typeface="Wingdings" panose="05000000000000000000" pitchFamily="2" charset="2"/>
              <a:buChar char="q"/>
              <a:defRPr sz="2700"/>
            </a:pPr>
            <a:r>
              <a:rPr lang="en-US" dirty="0"/>
              <a:t>  AI suggesting the right investment plans. </a:t>
            </a:r>
          </a:p>
          <a:p>
            <a:pPr defTabSz="886967">
              <a:spcBef>
                <a:spcPts val="900"/>
              </a:spcBef>
              <a:buFont typeface="Wingdings" panose="05000000000000000000" pitchFamily="2" charset="2"/>
              <a:buChar char="q"/>
              <a:defRPr sz="2700"/>
            </a:pPr>
            <a:r>
              <a:rPr lang="en-US" dirty="0"/>
              <a:t>  Analyze customer sentiment over time to improve the customer satisfaction.</a:t>
            </a:r>
          </a:p>
          <a:p>
            <a:pPr defTabSz="886967">
              <a:spcBef>
                <a:spcPts val="900"/>
              </a:spcBef>
              <a:buFont typeface="Wingdings" panose="05000000000000000000" pitchFamily="2" charset="2"/>
              <a:buChar char="q"/>
              <a:defRPr sz="2700"/>
            </a:pPr>
            <a:r>
              <a:rPr lang="en-US" dirty="0"/>
              <a:t>  Suggest banking products based on data. E.g. Loans/Credit Cards with    personalized interest rates.</a:t>
            </a:r>
          </a:p>
          <a:p>
            <a:pPr defTabSz="886967">
              <a:spcBef>
                <a:spcPts val="900"/>
              </a:spcBef>
              <a:buFont typeface="Wingdings" panose="05000000000000000000" pitchFamily="2" charset="2"/>
              <a:buChar char="q"/>
              <a:defRPr sz="2700"/>
            </a:pPr>
            <a:r>
              <a:rPr lang="en-US" dirty="0"/>
              <a:t>  Personalized financial recommendation dashboard.</a:t>
            </a:r>
          </a:p>
          <a:p>
            <a:pPr defTabSz="886967">
              <a:spcBef>
                <a:spcPts val="900"/>
              </a:spcBef>
              <a:buFont typeface="Wingdings" panose="05000000000000000000" pitchFamily="2" charset="2"/>
              <a:buChar char="q"/>
              <a:defRPr sz="2700"/>
            </a:pPr>
            <a:r>
              <a:rPr lang="en-US" dirty="0"/>
              <a:t>  AI-driven product matching with customer transaction behavior.</a:t>
            </a:r>
          </a:p>
          <a:p>
            <a:pPr defTabSz="886967">
              <a:spcBef>
                <a:spcPts val="900"/>
              </a:spcBef>
              <a:buFont typeface="Wingdings" panose="05000000000000000000" pitchFamily="2" charset="2"/>
              <a:buChar char="q"/>
              <a:defRPr sz="2700"/>
            </a:pPr>
            <a:r>
              <a:rPr lang="en-US" dirty="0"/>
              <a:t>  With AI-driven fraud detection, banks can stay ahead of potential risks and protect customers.</a:t>
            </a:r>
          </a:p>
        </p:txBody>
      </p:sp>
    </p:spTree>
    <p:extLst>
      <p:ext uri="{BB962C8B-B14F-4D97-AF65-F5344CB8AC3E}">
        <p14:creationId xmlns:p14="http://schemas.microsoft.com/office/powerpoint/2010/main" val="237550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FA29-E3EF-DC4E-4F4E-D8B5E6A9B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UI Walkthrough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0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1B3250-FDB4-1F65-90FD-97B4A2A9B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>
            <a:extLst>
              <a:ext uri="{FF2B5EF4-FFF2-40B4-BE49-F238E27FC236}">
                <a16:creationId xmlns:a16="http://schemas.microsoft.com/office/drawing/2014/main" id="{1041E57A-8801-1E8D-58F0-4F65139227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35" y="226031"/>
            <a:ext cx="10723502" cy="113015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65760">
              <a:defRPr sz="2400"/>
            </a:pPr>
            <a:r>
              <a:rPr lang="en-IN" sz="4000" b="1" dirty="0"/>
              <a:t>AI based hyper personalized Assistant with Personas</a:t>
            </a:r>
            <a:endParaRPr b="1" dirty="0"/>
          </a:p>
        </p:txBody>
      </p:sp>
      <p:pic>
        <p:nvPicPr>
          <p:cNvPr id="2" name="pasted-movie.png" descr="pasted-movie.png">
            <a:extLst>
              <a:ext uri="{FF2B5EF4-FFF2-40B4-BE49-F238E27FC236}">
                <a16:creationId xmlns:a16="http://schemas.microsoft.com/office/drawing/2014/main" id="{6D52E9F3-D9D1-5FCE-0F02-009BB01C5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319" y="1356189"/>
            <a:ext cx="9431677" cy="49315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877576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351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Calibri</vt:lpstr>
      <vt:lpstr>Calibri Light</vt:lpstr>
      <vt:lpstr>Wingdings</vt:lpstr>
      <vt:lpstr>Retrospect</vt:lpstr>
      <vt:lpstr>Hyper-Personalization  - Tailored experiences at Scale.</vt:lpstr>
      <vt:lpstr>Agenda</vt:lpstr>
      <vt:lpstr>Problem Statement:  While digital transformation has progressed in banking, customer engagement remains outdated, relying heavily on rule-based personalization and broad segmentation.</vt:lpstr>
      <vt:lpstr>Personalization vs Hyper Personalization  </vt:lpstr>
      <vt:lpstr>Architecture</vt:lpstr>
      <vt:lpstr>Tech Stack</vt:lpstr>
      <vt:lpstr>Insights</vt:lpstr>
      <vt:lpstr>UI Walkthrough</vt:lpstr>
      <vt:lpstr>AI based hyper personalized Assistant with Personas</vt:lpstr>
      <vt:lpstr>Pre-populated Suggested Categories and related prompts</vt:lpstr>
      <vt:lpstr>Personalized Insights based on customer behavior pattern /sentiment analysis</vt:lpstr>
      <vt:lpstr>Live Demo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Sheik Salma Mehraj</cp:lastModifiedBy>
  <cp:revision>25</cp:revision>
  <dcterms:modified xsi:type="dcterms:W3CDTF">2025-03-26T09:15:41Z</dcterms:modified>
</cp:coreProperties>
</file>