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2" r:id="rId12"/>
    <p:sldId id="293" r:id="rId13"/>
    <p:sldId id="294" r:id="rId14"/>
    <p:sldId id="295" r:id="rId15"/>
    <p:sldId id="2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injmr.com/index.php/fewfewf/article/view/52" TargetMode="External"/><Relationship Id="rId3" Type="http://schemas.openxmlformats.org/officeDocument/2006/relationships/hyperlink" Target="https://www.researchgate.net/publication/385360132_Harnessing_AI_and_Predictive_Analytics_to_Revolutionize_Customer_Retention_Strategies" TargetMode="External"/><Relationship Id="rId7" Type="http://schemas.openxmlformats.org/officeDocument/2006/relationships/hyperlink" Target="https://www.onlinescientificresearch.com/articles/integrating-ai-with-salesforce-for-predictive-customer-insights.html" TargetMode="External"/><Relationship Id="rId2" Type="http://schemas.openxmlformats.org/officeDocument/2006/relationships/hyperlink" Target="https://nano-ntp.com/index.php/nano/article/download/1569/1282/2855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apers.ssrn.com/sol3/papers.cfm?abstract_id=5057436" TargetMode="External"/><Relationship Id="rId11" Type="http://schemas.openxmlformats.org/officeDocument/2006/relationships/hyperlink" Target="https://huggingface.co/docs/transformers/en/model_doc/llama2" TargetMode="External"/><Relationship Id="rId5" Type="http://schemas.openxmlformats.org/officeDocument/2006/relationships/hyperlink" Target="https://www.emerald.com/insight/content/doi/10.1108/sjme-06-2023-0154/full/html" TargetMode="External"/><Relationship Id="rId10" Type="http://schemas.openxmlformats.org/officeDocument/2006/relationships/hyperlink" Target="https://docs.mistral.ai/" TargetMode="External"/><Relationship Id="rId4" Type="http://schemas.openxmlformats.org/officeDocument/2006/relationships/hyperlink" Target="https://www.researchgate.net/publication/383410055_Predictive_analytics_for_market_trends_using_AI_A_study_in_consumer_behavior" TargetMode="External"/><Relationship Id="rId9" Type="http://schemas.openxmlformats.org/officeDocument/2006/relationships/hyperlink" Target="https://fepbl.com/index.php/ijmer/article/view/77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 Personalization &amp;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/>
              <a:t>Code Crusaders</a:t>
            </a:r>
            <a:r>
              <a:rPr lang="en-US" dirty="0"/>
              <a:t>:</a:t>
            </a:r>
          </a:p>
          <a:p>
            <a:pPr marL="342900" indent="-342900">
              <a:buFontTx/>
              <a:buChar char="-"/>
            </a:pPr>
            <a:r>
              <a:rPr lang="en-US" dirty="0"/>
              <a:t>Albert, Vijay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Kandachar</a:t>
            </a:r>
            <a:r>
              <a:rPr lang="en-US" dirty="0"/>
              <a:t>, Gururaja</a:t>
            </a:r>
          </a:p>
          <a:p>
            <a:pPr marL="342900" indent="-342900">
              <a:buFontTx/>
              <a:buChar char="-"/>
            </a:pPr>
            <a:r>
              <a:rPr lang="en-US" dirty="0"/>
              <a:t>Krishnan, Vikas C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856-2942-5C88-D28C-C598FCA6A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9CC4-9C24-1FEA-17B8-A89F1832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Automated Risk Assessment &amp; Fraud Detection</a:t>
            </a:r>
            <a:endParaRPr lang="en-IN" b="1" dirty="0"/>
          </a:p>
        </p:txBody>
      </p:sp>
      <p:sp>
        <p:nvSpPr>
          <p:cNvPr id="33" name="Content Placeholder 1">
            <a:extLst>
              <a:ext uri="{FF2B5EF4-FFF2-40B4-BE49-F238E27FC236}">
                <a16:creationId xmlns:a16="http://schemas.microsoft.com/office/drawing/2014/main" id="{E97CA8DA-CDFE-5980-55AF-546E592C2E3F}"/>
              </a:ext>
            </a:extLst>
          </p:cNvPr>
          <p:cNvSpPr txBox="1">
            <a:spLocks/>
          </p:cNvSpPr>
          <p:nvPr/>
        </p:nvSpPr>
        <p:spPr>
          <a:xfrm>
            <a:off x="363074" y="1469745"/>
            <a:ext cx="9965914" cy="466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Detecting suspicious transactions using AI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Financial security measures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Fraud prevention strategies</a:t>
            </a:r>
          </a:p>
          <a:p>
            <a:pPr lvl="1"/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96E1B-0D31-1A41-BAE3-25474A91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505" y="1819568"/>
            <a:ext cx="7029061" cy="491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72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E9C8C-63C4-8ADB-8260-D04E7066F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4AC67-E410-F5B9-F739-27BC38D1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Summary</a:t>
            </a:r>
            <a:endParaRPr lang="en-IN" b="1" dirty="0"/>
          </a:p>
        </p:txBody>
      </p:sp>
      <p:sp>
        <p:nvSpPr>
          <p:cNvPr id="33" name="Content Placeholder 1">
            <a:extLst>
              <a:ext uri="{FF2B5EF4-FFF2-40B4-BE49-F238E27FC236}">
                <a16:creationId xmlns:a16="http://schemas.microsoft.com/office/drawing/2014/main" id="{A912F682-D73A-3A66-2312-E7813CC620FD}"/>
              </a:ext>
            </a:extLst>
          </p:cNvPr>
          <p:cNvSpPr txBox="1">
            <a:spLocks/>
          </p:cNvSpPr>
          <p:nvPr/>
        </p:nvSpPr>
        <p:spPr>
          <a:xfrm>
            <a:off x="363074" y="1469745"/>
            <a:ext cx="9965914" cy="466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AI-driven predictive insights optimize customer engagement, business strategies, and risk assessment.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Multi-modal personalization leverages text, images, and behavioural data to tailor user experiences.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Hyper-personalized financial recommendations improve customer satisfaction and financial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Sentiment analysis aids in brand reputation management and proactive service enhancements.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Ethical AI principles, data privacy, and compliance are crucial for responsible AI deployment.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AI-driven engagement strategies enhance marketing, product discovery, and customer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Reinforcement learning and advanced prompt engineering improve AI accuracy and adaptability.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Automated risk assessment detects fraudulent transactions and enhances financial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The integration of LLaMA2 and Mistral 7B provides scalable AI-driven solutions.</a:t>
            </a:r>
            <a:endParaRPr lang="en-US" sz="1800" dirty="0"/>
          </a:p>
          <a:p>
            <a:pPr lvl="1"/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155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4F6B7-CEC3-66E5-0DC6-1014BE853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0AC1-10A9-9C68-81A4-B9E8A19F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Demo</a:t>
            </a:r>
            <a:endParaRPr lang="en-IN" b="1" dirty="0"/>
          </a:p>
        </p:txBody>
      </p:sp>
      <p:sp>
        <p:nvSpPr>
          <p:cNvPr id="33" name="Content Placeholder 1">
            <a:extLst>
              <a:ext uri="{FF2B5EF4-FFF2-40B4-BE49-F238E27FC236}">
                <a16:creationId xmlns:a16="http://schemas.microsoft.com/office/drawing/2014/main" id="{5AC26EA0-7A0E-23DD-EF83-936BC5664515}"/>
              </a:ext>
            </a:extLst>
          </p:cNvPr>
          <p:cNvSpPr txBox="1">
            <a:spLocks/>
          </p:cNvSpPr>
          <p:nvPr/>
        </p:nvSpPr>
        <p:spPr>
          <a:xfrm>
            <a:off x="363074" y="1469745"/>
            <a:ext cx="9965914" cy="466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Run the model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Access the APIs exposed via Postman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View model response</a:t>
            </a:r>
          </a:p>
          <a:p>
            <a:pPr lvl="1"/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3747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429CB-59A8-8022-690A-6C6BF97E9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E060-5EEC-A372-8175-47D022AE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Demo snapshots</a:t>
            </a:r>
            <a:endParaRPr lang="en-IN" b="1" dirty="0"/>
          </a:p>
        </p:txBody>
      </p:sp>
      <p:sp>
        <p:nvSpPr>
          <p:cNvPr id="33" name="Content Placeholder 1">
            <a:extLst>
              <a:ext uri="{FF2B5EF4-FFF2-40B4-BE49-F238E27FC236}">
                <a16:creationId xmlns:a16="http://schemas.microsoft.com/office/drawing/2014/main" id="{3786E7EA-DC2B-1CC6-6E23-FEF2DA27444D}"/>
              </a:ext>
            </a:extLst>
          </p:cNvPr>
          <p:cNvSpPr txBox="1">
            <a:spLocks/>
          </p:cNvSpPr>
          <p:nvPr/>
        </p:nvSpPr>
        <p:spPr>
          <a:xfrm>
            <a:off x="363074" y="1469745"/>
            <a:ext cx="9965914" cy="466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lvl="1"/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6924A-8399-EBEC-BCCE-FDEC486F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567544"/>
            <a:ext cx="9873844" cy="523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5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73A63-D029-E166-CFBC-9A9455B2E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1881-19A4-EA4B-C45F-8057293A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Post man execution snapshot</a:t>
            </a:r>
            <a:endParaRPr lang="en-IN" b="1" dirty="0"/>
          </a:p>
        </p:txBody>
      </p:sp>
      <p:sp>
        <p:nvSpPr>
          <p:cNvPr id="33" name="Content Placeholder 1">
            <a:extLst>
              <a:ext uri="{FF2B5EF4-FFF2-40B4-BE49-F238E27FC236}">
                <a16:creationId xmlns:a16="http://schemas.microsoft.com/office/drawing/2014/main" id="{94E00875-2B6C-DAB8-3D04-A7AECFEFF6AF}"/>
              </a:ext>
            </a:extLst>
          </p:cNvPr>
          <p:cNvSpPr txBox="1">
            <a:spLocks/>
          </p:cNvSpPr>
          <p:nvPr/>
        </p:nvSpPr>
        <p:spPr>
          <a:xfrm>
            <a:off x="363074" y="1469745"/>
            <a:ext cx="9965914" cy="466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lvl="1"/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2B290-B00A-2DCB-E5C7-7D36AFC95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414999"/>
            <a:ext cx="10879995" cy="543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15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88E3D-20DA-7F69-BC8C-4C7B1A6F7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D8E3-7EA9-E5DB-CA54-C8DE3CF6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Reference</a:t>
            </a:r>
            <a:endParaRPr lang="en-IN" b="1" dirty="0"/>
          </a:p>
        </p:txBody>
      </p:sp>
      <p:sp>
        <p:nvSpPr>
          <p:cNvPr id="33" name="Content Placeholder 1">
            <a:extLst>
              <a:ext uri="{FF2B5EF4-FFF2-40B4-BE49-F238E27FC236}">
                <a16:creationId xmlns:a16="http://schemas.microsoft.com/office/drawing/2014/main" id="{2AC92B71-3468-AFB7-6D8D-CD67B4CEB291}"/>
              </a:ext>
            </a:extLst>
          </p:cNvPr>
          <p:cNvSpPr txBox="1">
            <a:spLocks/>
          </p:cNvSpPr>
          <p:nvPr/>
        </p:nvSpPr>
        <p:spPr>
          <a:xfrm>
            <a:off x="604434" y="1385768"/>
            <a:ext cx="9965914" cy="50236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Research Papers &amp; Case Studies: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AI-Driven Predictive Analytics in CRM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Harnessing AI for Customer Retention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Predictive Analytics for Market Trends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Artificial Intelligence &amp; Predictive Marketing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6"/>
              </a:rPr>
              <a:t>AI for Personalized Marketing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7"/>
              </a:rPr>
              <a:t>AI Integration in Salesforce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8"/>
              </a:rPr>
              <a:t>Predictive Models for Reducing Customer Churn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9"/>
              </a:rPr>
              <a:t>AI in Retail Predictive Analytics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Model Documentation: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10"/>
              </a:rPr>
              <a:t>Mistral 7B Documentation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>
                <a:hlinkClick r:id="rId11"/>
              </a:rPr>
              <a:t>LLaMA</a:t>
            </a:r>
            <a:r>
              <a:rPr lang="en-IN" dirty="0">
                <a:hlinkClick r:id="rId11"/>
              </a:rPr>
              <a:t> 2 Documentation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135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3" name="Content Placeholder 1">
            <a:extLst>
              <a:ext uri="{FF2B5EF4-FFF2-40B4-BE49-F238E27FC236}">
                <a16:creationId xmlns:a16="http://schemas.microsoft.com/office/drawing/2014/main" id="{9037BBB4-58E8-33B9-006B-9A4A3FDCA2BA}"/>
              </a:ext>
            </a:extLst>
          </p:cNvPr>
          <p:cNvSpPr txBox="1">
            <a:spLocks/>
          </p:cNvSpPr>
          <p:nvPr/>
        </p:nvSpPr>
        <p:spPr>
          <a:xfrm>
            <a:off x="363074" y="1469745"/>
            <a:ext cx="9965914" cy="466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Overview:</a:t>
            </a:r>
          </a:p>
          <a:p>
            <a:pPr lvl="1"/>
            <a:r>
              <a:rPr lang="en-US" sz="1600" dirty="0"/>
              <a:t>AI-driven predictive insights, </a:t>
            </a:r>
          </a:p>
          <a:p>
            <a:pPr lvl="1"/>
            <a:r>
              <a:rPr lang="en-US" sz="1600" dirty="0"/>
              <a:t>Personalization and </a:t>
            </a:r>
          </a:p>
          <a:p>
            <a:pPr lvl="1"/>
            <a:r>
              <a:rPr lang="en-US" sz="1600" dirty="0"/>
              <a:t>Sentiment analysis</a:t>
            </a:r>
            <a:endParaRPr lang="en-US" sz="1800" dirty="0"/>
          </a:p>
          <a:p>
            <a:r>
              <a:rPr lang="en-US" sz="1800" dirty="0"/>
              <a:t>Role of LLaMA2 and Mistral 7B in enabling these capabilities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277C4-281D-30A5-16DC-76514410D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F5D8-4576-6653-3536-AADCDAFA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Predictive Customer Insights &amp; Business Strategies</a:t>
            </a:r>
            <a:endParaRPr lang="en-IN" b="1" dirty="0"/>
          </a:p>
        </p:txBody>
      </p:sp>
      <p:sp>
        <p:nvSpPr>
          <p:cNvPr id="33" name="Content Placeholder 1">
            <a:extLst>
              <a:ext uri="{FF2B5EF4-FFF2-40B4-BE49-F238E27FC236}">
                <a16:creationId xmlns:a16="http://schemas.microsoft.com/office/drawing/2014/main" id="{462A1CD0-BDDB-D572-62B0-0601E061DC79}"/>
              </a:ext>
            </a:extLst>
          </p:cNvPr>
          <p:cNvSpPr txBox="1">
            <a:spLocks/>
          </p:cNvSpPr>
          <p:nvPr/>
        </p:nvSpPr>
        <p:spPr>
          <a:xfrm>
            <a:off x="363074" y="1469745"/>
            <a:ext cx="9965914" cy="466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AI models analyze customer behavior and predict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Example: Forecasting product demand or churn rate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16B724-1ED5-8DDE-E8B9-0236D4097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81" y="2286035"/>
            <a:ext cx="6719594" cy="40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6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B77EE-1798-B3C5-BFBF-AB21871AA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C876-B4CD-F3CE-932C-26AA3358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Multi-Modal Personalization</a:t>
            </a:r>
          </a:p>
        </p:txBody>
      </p:sp>
      <p:sp>
        <p:nvSpPr>
          <p:cNvPr id="33" name="Content Placeholder 1">
            <a:extLst>
              <a:ext uri="{FF2B5EF4-FFF2-40B4-BE49-F238E27FC236}">
                <a16:creationId xmlns:a16="http://schemas.microsoft.com/office/drawing/2014/main" id="{3B8B4D02-6F24-4F3C-A1AF-616868ABA5A4}"/>
              </a:ext>
            </a:extLst>
          </p:cNvPr>
          <p:cNvSpPr txBox="1">
            <a:spLocks/>
          </p:cNvSpPr>
          <p:nvPr/>
        </p:nvSpPr>
        <p:spPr>
          <a:xfrm>
            <a:off x="363074" y="1469745"/>
            <a:ext cx="9965914" cy="466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Combining text, image, and behavioral data for customized experiences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Real-world applications: E-commerce, financial services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5FB70-8566-7978-0F0E-4B4E00555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49" y="2267338"/>
            <a:ext cx="10032464" cy="426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4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E630B-8678-9240-A2B3-71DD14C3A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6D37-811F-D10A-500E-AF1D3C1A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Hyper-Personalized Financial Product Recommendation</a:t>
            </a:r>
          </a:p>
        </p:txBody>
      </p:sp>
      <p:sp>
        <p:nvSpPr>
          <p:cNvPr id="33" name="Content Placeholder 1">
            <a:extLst>
              <a:ext uri="{FF2B5EF4-FFF2-40B4-BE49-F238E27FC236}">
                <a16:creationId xmlns:a16="http://schemas.microsoft.com/office/drawing/2014/main" id="{3042B72D-C291-F4F6-7F44-D1E477E4A14E}"/>
              </a:ext>
            </a:extLst>
          </p:cNvPr>
          <p:cNvSpPr txBox="1">
            <a:spLocks/>
          </p:cNvSpPr>
          <p:nvPr/>
        </p:nvSpPr>
        <p:spPr>
          <a:xfrm>
            <a:off x="363074" y="1469745"/>
            <a:ext cx="9965914" cy="466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AI-driven analysis of customer financial profiles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Use cases: Loan approvals, investment recommendations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D9A0E-F127-F60E-780C-77BF27B7B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04" y="2258008"/>
            <a:ext cx="10590670" cy="426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3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79306-50F0-5AC4-D5D0-1FB32574A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990E-5AF8-7B96-C700-0E35889C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Sentiment Analysis</a:t>
            </a:r>
          </a:p>
        </p:txBody>
      </p:sp>
      <p:sp>
        <p:nvSpPr>
          <p:cNvPr id="33" name="Content Placeholder 1">
            <a:extLst>
              <a:ext uri="{FF2B5EF4-FFF2-40B4-BE49-F238E27FC236}">
                <a16:creationId xmlns:a16="http://schemas.microsoft.com/office/drawing/2014/main" id="{CEF73563-A42E-E633-1B7A-BBE919D4695E}"/>
              </a:ext>
            </a:extLst>
          </p:cNvPr>
          <p:cNvSpPr txBox="1">
            <a:spLocks/>
          </p:cNvSpPr>
          <p:nvPr/>
        </p:nvSpPr>
        <p:spPr>
          <a:xfrm>
            <a:off x="363074" y="1469745"/>
            <a:ext cx="9965914" cy="466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AI extracts sentiment from customer reviews, social media, and support tickets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Helps in brand reputation management and proactive service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A1D37A2-87C7-BA4A-94FC-D63054E5CE9A}"/>
              </a:ext>
            </a:extLst>
          </p:cNvPr>
          <p:cNvSpPr/>
          <p:nvPr/>
        </p:nvSpPr>
        <p:spPr>
          <a:xfrm>
            <a:off x="1334278" y="2444620"/>
            <a:ext cx="3498978" cy="4665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Collect Text Data</a:t>
            </a:r>
            <a:r>
              <a:rPr lang="en-US" dirty="0"/>
              <a:t>/Input</a:t>
            </a:r>
            <a:endParaRPr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A7BD9C4-AB83-6579-8C19-F990627C06CF}"/>
              </a:ext>
            </a:extLst>
          </p:cNvPr>
          <p:cNvSpPr/>
          <p:nvPr/>
        </p:nvSpPr>
        <p:spPr>
          <a:xfrm>
            <a:off x="1334277" y="3069769"/>
            <a:ext cx="3498979" cy="5411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Preprocess </a:t>
            </a:r>
            <a:r>
              <a:rPr lang="en-US" dirty="0"/>
              <a:t>+</a:t>
            </a:r>
            <a:r>
              <a:rPr dirty="0"/>
              <a:t> Analyze Sentiment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15733D13-D1BC-F8EE-2B29-CCD26FECF16D}"/>
              </a:ext>
            </a:extLst>
          </p:cNvPr>
          <p:cNvSpPr/>
          <p:nvPr/>
        </p:nvSpPr>
        <p:spPr>
          <a:xfrm>
            <a:off x="1334277" y="3760239"/>
            <a:ext cx="3498979" cy="522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Classify Sentiment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017D4F94-F62C-3355-F7E0-A392789037D8}"/>
              </a:ext>
            </a:extLst>
          </p:cNvPr>
          <p:cNvSpPr/>
          <p:nvPr/>
        </p:nvSpPr>
        <p:spPr>
          <a:xfrm>
            <a:off x="1334278" y="4523277"/>
            <a:ext cx="3498978" cy="4385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Generate Actionable Insights</a:t>
            </a:r>
          </a:p>
        </p:txBody>
      </p:sp>
    </p:spTree>
    <p:extLst>
      <p:ext uri="{BB962C8B-B14F-4D97-AF65-F5344CB8AC3E}">
        <p14:creationId xmlns:p14="http://schemas.microsoft.com/office/powerpoint/2010/main" val="368854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83F3D-9575-EFAA-0AE9-81B1481A9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9F0B-C522-986A-4340-C9271EF1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Ethical AI, Data Privacy, &amp; Compliance</a:t>
            </a:r>
            <a:endParaRPr lang="en-IN" b="1" dirty="0"/>
          </a:p>
        </p:txBody>
      </p:sp>
      <p:sp>
        <p:nvSpPr>
          <p:cNvPr id="33" name="Content Placeholder 1">
            <a:extLst>
              <a:ext uri="{FF2B5EF4-FFF2-40B4-BE49-F238E27FC236}">
                <a16:creationId xmlns:a16="http://schemas.microsoft.com/office/drawing/2014/main" id="{EC8CC526-C1E3-E203-CA7D-5B20D4A9C728}"/>
              </a:ext>
            </a:extLst>
          </p:cNvPr>
          <p:cNvSpPr txBox="1">
            <a:spLocks/>
          </p:cNvSpPr>
          <p:nvPr/>
        </p:nvSpPr>
        <p:spPr>
          <a:xfrm>
            <a:off x="363074" y="1469745"/>
            <a:ext cx="9965914" cy="466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Key aspects: </a:t>
            </a:r>
          </a:p>
          <a:p>
            <a:pPr lvl="1"/>
            <a:r>
              <a:rPr lang="en-US" sz="1800" dirty="0"/>
              <a:t>Consent management</a:t>
            </a:r>
          </a:p>
          <a:p>
            <a:pPr lvl="1"/>
            <a:r>
              <a:rPr lang="en-US" sz="1800" dirty="0"/>
              <a:t>Fairness</a:t>
            </a:r>
          </a:p>
          <a:p>
            <a:pPr lvl="1"/>
            <a:r>
              <a:rPr lang="en-IN" sz="1800" dirty="0"/>
              <a:t>Transparency &amp; Explainability</a:t>
            </a:r>
            <a:endParaRPr lang="en-US" sz="1800" dirty="0"/>
          </a:p>
          <a:p>
            <a:pPr lvl="1"/>
            <a:r>
              <a:rPr lang="en-US" sz="1800" dirty="0"/>
              <a:t>Bias mitigation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666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3D891-28DD-E978-764B-62CA6AD73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A2FF-D202-CB8F-2553-6C4D9402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AI-Driven Recommendations for Engagement &amp; Optimization</a:t>
            </a:r>
          </a:p>
        </p:txBody>
      </p:sp>
      <p:sp>
        <p:nvSpPr>
          <p:cNvPr id="33" name="Content Placeholder 1">
            <a:extLst>
              <a:ext uri="{FF2B5EF4-FFF2-40B4-BE49-F238E27FC236}">
                <a16:creationId xmlns:a16="http://schemas.microsoft.com/office/drawing/2014/main" id="{8B9983F8-2554-036C-C815-B1770BBC809B}"/>
              </a:ext>
            </a:extLst>
          </p:cNvPr>
          <p:cNvSpPr txBox="1">
            <a:spLocks/>
          </p:cNvSpPr>
          <p:nvPr/>
        </p:nvSpPr>
        <p:spPr>
          <a:xfrm>
            <a:off x="363074" y="1469745"/>
            <a:ext cx="9965914" cy="466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Personalized marketing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AI-powered chatbots and automation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B74E7-F026-A2FC-5752-1A879284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281" y="1268965"/>
            <a:ext cx="6354147" cy="550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DC6C2-6F3F-E1E9-FD9B-44FC3AE1F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7B3E-F8CD-AC1F-387D-F5209CB1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Reinforcement Learning &amp; Advanced Prompt Engineering</a:t>
            </a:r>
            <a:endParaRPr lang="en-IN" b="1" dirty="0"/>
          </a:p>
        </p:txBody>
      </p:sp>
      <p:sp>
        <p:nvSpPr>
          <p:cNvPr id="33" name="Content Placeholder 1">
            <a:extLst>
              <a:ext uri="{FF2B5EF4-FFF2-40B4-BE49-F238E27FC236}">
                <a16:creationId xmlns:a16="http://schemas.microsoft.com/office/drawing/2014/main" id="{C7D70D49-4C68-BBAB-D23A-45E4F44565AE}"/>
              </a:ext>
            </a:extLst>
          </p:cNvPr>
          <p:cNvSpPr txBox="1">
            <a:spLocks/>
          </p:cNvSpPr>
          <p:nvPr/>
        </p:nvSpPr>
        <p:spPr>
          <a:xfrm>
            <a:off x="363074" y="1469745"/>
            <a:ext cx="9965914" cy="466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Role of RLHF (Reinforcement Learning from Human Feedback) in </a:t>
            </a:r>
          </a:p>
          <a:p>
            <a:pPr lvl="1"/>
            <a:r>
              <a:rPr lang="en-US" sz="1400" dirty="0"/>
              <a:t>Enhancing AI model accuracy by refining responses based on user interactions and feedback, </a:t>
            </a:r>
          </a:p>
          <a:p>
            <a:pPr lvl="1"/>
            <a:r>
              <a:rPr lang="en-US" sz="1400" dirty="0"/>
              <a:t>Reducing biases, and </a:t>
            </a:r>
          </a:p>
          <a:p>
            <a:pPr lvl="1"/>
            <a:r>
              <a:rPr lang="en-US" sz="1400" dirty="0"/>
              <a:t>Improving adaptability to complex queries</a:t>
            </a:r>
          </a:p>
          <a:p>
            <a:r>
              <a:rPr lang="en-US" sz="1800" dirty="0"/>
              <a:t>Advanced prompt engineering strategies to enhance </a:t>
            </a:r>
          </a:p>
          <a:p>
            <a:pPr lvl="1"/>
            <a:r>
              <a:rPr lang="en-US" sz="1400" dirty="0"/>
              <a:t>Response relevance, </a:t>
            </a:r>
          </a:p>
          <a:p>
            <a:pPr lvl="1"/>
            <a:r>
              <a:rPr lang="en-US" sz="1400" dirty="0"/>
              <a:t>Coherence, and </a:t>
            </a:r>
          </a:p>
          <a:p>
            <a:pPr lvl="1"/>
            <a:r>
              <a:rPr lang="en-US" sz="1400" dirty="0"/>
              <a:t>Contextual understanding</a:t>
            </a:r>
          </a:p>
          <a:p>
            <a:r>
              <a:rPr lang="en-US" sz="1800" dirty="0"/>
              <a:t>Applications: </a:t>
            </a:r>
          </a:p>
          <a:p>
            <a:pPr lvl="1"/>
            <a:r>
              <a:rPr lang="en-US" sz="1400" dirty="0"/>
              <a:t>Fraud detection, </a:t>
            </a:r>
          </a:p>
          <a:p>
            <a:pPr lvl="1"/>
            <a:r>
              <a:rPr lang="en-US" sz="1400" dirty="0"/>
              <a:t>Credit scoring, </a:t>
            </a:r>
          </a:p>
          <a:p>
            <a:pPr lvl="1"/>
            <a:r>
              <a:rPr lang="en-US" sz="1400" dirty="0"/>
              <a:t>Personalized recommendations, and </a:t>
            </a:r>
          </a:p>
          <a:p>
            <a:pPr lvl="1"/>
            <a:r>
              <a:rPr lang="en-US" sz="1400" dirty="0"/>
              <a:t>Demand forecasting for financial and retail businesses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9995887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win32_fixed.potx" id="{2BE36628-40A7-4124-9B03-283680FDB08B}" vid="{1F788C18-5B90-4886-BC26-C8416480C9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{6B3C3DB8-4695-4F43-A00E-AB51DE9C2151}tf16411177_win32</Template>
  <TotalTime>887</TotalTime>
  <Words>447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Get Started with 3D</vt:lpstr>
      <vt:lpstr>Hyper Personalization &amp; Recommendation</vt:lpstr>
      <vt:lpstr>Introduction</vt:lpstr>
      <vt:lpstr>Predictive Customer Insights &amp; Business Strategies</vt:lpstr>
      <vt:lpstr>Multi-Modal Personalization</vt:lpstr>
      <vt:lpstr>Hyper-Personalized Financial Product Recommendation</vt:lpstr>
      <vt:lpstr>Sentiment Analysis</vt:lpstr>
      <vt:lpstr>Ethical AI, Data Privacy, &amp; Compliance</vt:lpstr>
      <vt:lpstr>AI-Driven Recommendations for Engagement &amp; Optimization</vt:lpstr>
      <vt:lpstr>Reinforcement Learning &amp; Advanced Prompt Engineering</vt:lpstr>
      <vt:lpstr>Automated Risk Assessment &amp; Fraud Detection</vt:lpstr>
      <vt:lpstr>Summary</vt:lpstr>
      <vt:lpstr>Demo</vt:lpstr>
      <vt:lpstr>Demo snapshots</vt:lpstr>
      <vt:lpstr>Post man execution snapshot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 Krishnan</dc:creator>
  <cp:lastModifiedBy>Vikas Krishnan</cp:lastModifiedBy>
  <cp:revision>10</cp:revision>
  <dcterms:created xsi:type="dcterms:W3CDTF">2025-03-25T16:48:12Z</dcterms:created>
  <dcterms:modified xsi:type="dcterms:W3CDTF">2025-03-26T07:35:17Z</dcterms:modified>
</cp:coreProperties>
</file>