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256" r:id="rId3"/>
    <p:sldId id="257" r:id="rId4"/>
    <p:sldId id="276" r:id="rId6"/>
    <p:sldId id="279" r:id="rId7"/>
    <p:sldId id="278" r:id="rId8"/>
    <p:sldId id="271" r:id="rId9"/>
    <p:sldId id="274" r:id="rId10"/>
    <p:sldId id="258" r:id="rId11"/>
    <p:sldId id="261" r:id="rId12"/>
    <p:sldId id="262" r:id="rId13"/>
    <p:sldId id="259" r:id="rId14"/>
    <p:sldId id="272" r:id="rId15"/>
    <p:sldId id="265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25" autoAdjust="0"/>
  </p:normalViewPr>
  <p:slideViewPr>
    <p:cSldViewPr snapToGrid="0" snapToObjects="1" showGuides="1">
      <p:cViewPr varScale="1">
        <p:scale>
          <a:sx n="54" d="100"/>
          <a:sy n="54" d="100"/>
        </p:scale>
        <p:origin x="812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71EAE-6854-49F9-ADAB-3A297827A87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C3F9-64E3-45FC-B25E-8AE11964292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remove the right side image. Focus from the problem statement is moved to image. Image is not helping to enhance the problem statement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8C3F9-64E3-45FC-B25E-8AE11964292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need to be linked for our solution over view</a:t>
            </a:r>
            <a:endParaRPr lang="en-US" dirty="0"/>
          </a:p>
          <a:p>
            <a:r>
              <a:rPr lang="en-IN" dirty="0"/>
              <a:t>We can add the tech stack slide before this one., as in this slide we are talking about the technologies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8C3F9-64E3-45FC-B25E-8AE11964292C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821578"/>
            <a:ext cx="7772400" cy="1470025"/>
          </a:xfrm>
        </p:spPr>
        <p:txBody>
          <a:bodyPr/>
          <a:lstStyle/>
          <a:p>
            <a:r>
              <a:rPr dirty="0"/>
              <a:t>AI-Based Customer </a:t>
            </a:r>
            <a:r>
              <a:rPr lang="en-US" dirty="0"/>
              <a:t>Engagement and Personalization</a:t>
            </a:r>
            <a:r>
              <a:rPr dirty="0"/>
              <a:t>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835" y="2613211"/>
            <a:ext cx="7467600" cy="36441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                           </a:t>
            </a:r>
            <a:r>
              <a:rPr lang="en-US" sz="2400" dirty="0">
                <a:solidFill>
                  <a:srgbClr val="FF0000"/>
                </a:solidFill>
              </a:rPr>
              <a:t>Technology </a:t>
            </a:r>
            <a:r>
              <a:rPr sz="2400" dirty="0">
                <a:solidFill>
                  <a:srgbClr val="FF0000"/>
                </a:solidFill>
              </a:rPr>
              <a:t>Hackathon 2025</a:t>
            </a:r>
            <a:endParaRPr lang="en-US" sz="2400" dirty="0">
              <a:solidFill>
                <a:srgbClr val="FF0000"/>
              </a:solidFill>
            </a:endParaRPr>
          </a:p>
          <a:p>
            <a:pPr algn="l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Team Name – Code Warriors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Veerabhadra Dharmapuri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Mounika 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Boorugu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Phaninder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Pathri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Siva Prasad V Pakala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Vinaya R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772" y="185653"/>
            <a:ext cx="7772400" cy="58335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1036675"/>
            <a:ext cx="7081157" cy="962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Tech Stack</a:t>
            </a:r>
            <a:endParaRPr lang="en-US" sz="40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9684" y="2297430"/>
          <a:ext cx="5754006" cy="385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138"/>
                <a:gridCol w="3376868"/>
              </a:tblGrid>
              <a:tr h="47090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Layer</a:t>
                      </a:r>
                      <a:endParaRPr lang="en-IN" sz="24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Tools Used</a:t>
                      </a:r>
                      <a:endParaRPr lang="en-IN" sz="24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</a:tr>
              <a:tr h="68955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LLM Integration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dirty="0" err="1">
                          <a:latin typeface="+mn-lt"/>
                        </a:rPr>
                        <a:t>LangChain</a:t>
                      </a:r>
                      <a:r>
                        <a:rPr lang="en-IN" sz="2000" dirty="0">
                          <a:latin typeface="+mn-lt"/>
                        </a:rPr>
                        <a:t>, OpenAI GPT-3.5, </a:t>
                      </a:r>
                      <a:r>
                        <a:rPr lang="en-US" sz="2000" dirty="0"/>
                        <a:t>Mistral-7B (Hugging Face)</a:t>
                      </a:r>
                      <a:endParaRPr lang="en-US" sz="2000" dirty="0"/>
                    </a:p>
                  </a:txBody>
                  <a:tcPr marL="71661" marR="71661" marT="35830" marB="35830"/>
                </a:tc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Frontend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Streamlit</a:t>
                      </a:r>
                      <a:endParaRPr lang="en-IN" sz="2000">
                        <a:latin typeface="+mn-lt"/>
                      </a:endParaRPr>
                    </a:p>
                  </a:txBody>
                  <a:tcPr marL="71661" marR="71661" marT="35830" marB="35830"/>
                </a:tc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Backend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/>
                        <a:t>FastAPI</a:t>
                      </a:r>
                      <a:endParaRPr lang="en-US" sz="2000" dirty="0"/>
                    </a:p>
                  </a:txBody>
                  <a:tcPr marL="71661" marR="71661" marT="35830" marB="35830"/>
                </a:tc>
              </a:tr>
              <a:tr h="73341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Data Processing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Pandas, JSON, Sentence Transformers</a:t>
                      </a:r>
                      <a:endParaRPr lang="en-IN" sz="2000">
                        <a:latin typeface="+mn-lt"/>
                      </a:endParaRPr>
                    </a:p>
                  </a:txBody>
                  <a:tcPr marL="71661" marR="71661" marT="35830" marB="35830"/>
                </a:tc>
              </a:tr>
              <a:tr h="733410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Audio Input</a:t>
                      </a:r>
                      <a:endParaRPr lang="en-IN" sz="2000">
                        <a:latin typeface="+mn-lt"/>
                      </a:endParaRP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SpeechRecognition, SoundDevice</a:t>
                      </a:r>
                      <a:endParaRPr lang="en-IN" sz="2000">
                        <a:latin typeface="+mn-lt"/>
                      </a:endParaRPr>
                    </a:p>
                  </a:txBody>
                  <a:tcPr marL="71661" marR="71661" marT="35830" marB="35830"/>
                </a:tc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OCR Input</a:t>
                      </a:r>
                      <a:endParaRPr lang="en-IN" sz="2000">
                        <a:latin typeface="+mn-lt"/>
                      </a:endParaRP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+mn-lt"/>
                        </a:rPr>
                        <a:t>PaddleOCR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136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Benefits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03" y="878774"/>
            <a:ext cx="8835241" cy="59792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Future </a:t>
            </a:r>
            <a:r>
              <a:rPr sz="4000" dirty="0"/>
              <a:t>Enhancements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117" y="1374095"/>
            <a:ext cx="8759283" cy="5483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sz="3600" dirty="0"/>
              <a:t>Application -</a:t>
            </a:r>
            <a:r>
              <a:rPr lang="en-US" sz="3600" dirty="0"/>
              <a:t> Home Page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07878068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320165"/>
            <a:ext cx="7804150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sz="3600" dirty="0"/>
              <a:t>Recommendations for New Customer</a:t>
            </a:r>
            <a:endParaRPr lang="en-US" sz="3600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6435" y="1417955"/>
            <a:ext cx="7680960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ym typeface="+mn-ea"/>
              </a:rPr>
              <a:t>Recommendations for Existing Customer</a:t>
            </a:r>
            <a:endParaRPr lang="en-US" sz="3600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59840"/>
            <a:ext cx="822960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b="8570"/>
          <a:stretch>
            <a:fillRect/>
          </a:stretch>
        </p:blipFill>
        <p:spPr>
          <a:xfrm>
            <a:off x="344170" y="3945890"/>
            <a:ext cx="7364730" cy="25742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ym typeface="+mn-ea"/>
              </a:rPr>
              <a:t>Recommendo AI</a:t>
            </a:r>
            <a:endParaRPr lang="en-US" sz="3600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645" y="1600200"/>
            <a:ext cx="771207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350196"/>
            <a:ext cx="3918857" cy="1624520"/>
          </a:xfrm>
        </p:spPr>
        <p:txBody>
          <a:bodyPr anchor="ctr">
            <a:normAutofit/>
          </a:bodyPr>
          <a:lstStyle/>
          <a:p>
            <a:r>
              <a:rPr lang="en-IN" sz="3500" dirty="0"/>
              <a:t>Problem  </a:t>
            </a:r>
            <a:r>
              <a:rPr lang="en-IN" sz="4000" dirty="0"/>
              <a:t>Statement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69" y="2583180"/>
            <a:ext cx="3485179" cy="3613149"/>
          </a:xfrm>
        </p:spPr>
        <p:txBody>
          <a:bodyPr anchor="ctr">
            <a:noAutofit/>
          </a:bodyPr>
          <a:lstStyle/>
          <a:p>
            <a:r>
              <a:rPr lang="en-IN" sz="2000" b="1" dirty="0"/>
              <a:t>Analyse customer demographics, transactions &amp; social media.</a:t>
            </a:r>
            <a:endParaRPr lang="en-IN" sz="2000" b="1" dirty="0"/>
          </a:p>
          <a:p>
            <a:r>
              <a:rPr lang="en-IN" sz="2000" b="1" dirty="0"/>
              <a:t>Generate personalized product/service suggestions.</a:t>
            </a:r>
            <a:endParaRPr lang="en-IN" sz="2000" b="1" dirty="0"/>
          </a:p>
          <a:p>
            <a:r>
              <a:rPr lang="en-IN" sz="2000" b="1" dirty="0"/>
              <a:t>Support new and existing customers.</a:t>
            </a:r>
            <a:endParaRPr lang="en-IN" sz="2000" b="1" dirty="0"/>
          </a:p>
          <a:p>
            <a:r>
              <a:rPr lang="en-IN" sz="2000" b="1" dirty="0"/>
              <a:t>Enable multimodal (voice, image) input-based Q&amp;A.</a:t>
            </a:r>
            <a:endParaRPr lang="en-IN" sz="2000" b="1" dirty="0"/>
          </a:p>
          <a:p>
            <a:r>
              <a:rPr lang="en-IN" sz="2000" b="1" dirty="0"/>
              <a:t>Provide actionable insights for businesses.</a:t>
            </a:r>
            <a:endParaRPr lang="en-IN" sz="2000" b="1" dirty="0"/>
          </a:p>
        </p:txBody>
      </p:sp>
      <p:pic>
        <p:nvPicPr>
          <p:cNvPr id="5" name="Picture 4" descr="Green dialogue boxes"/>
          <p:cNvPicPr>
            <a:picLocks noChangeAspect="1"/>
          </p:cNvPicPr>
          <p:nvPr/>
        </p:nvPicPr>
        <p:blipFill>
          <a:blip r:embed="rId1"/>
          <a:srcRect l="19305" r="25134" b="2"/>
          <a:stretch>
            <a:fillRect/>
          </a:stretch>
        </p:blipFill>
        <p:spPr>
          <a:xfrm>
            <a:off x="182880" y="2338069"/>
            <a:ext cx="4577118" cy="4103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/>
              <a:t>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67" y="1442712"/>
            <a:ext cx="8526065" cy="465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268"/>
          </a:xfrm>
        </p:spPr>
        <p:txBody>
          <a:bodyPr/>
          <a:lstStyle/>
          <a:p>
            <a:pPr algn="l"/>
            <a:r>
              <a:rPr lang="en-US" dirty="0"/>
              <a:t>Architecture</a:t>
            </a:r>
            <a:endParaRPr lang="en-US" dirty="0"/>
          </a:p>
        </p:txBody>
      </p:sp>
      <p:pic>
        <p:nvPicPr>
          <p:cNvPr id="4" name="Picture 3" descr="A diagram of a data flow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30" y="1436915"/>
            <a:ext cx="8775865" cy="4393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719"/>
          </a:xfrm>
        </p:spPr>
        <p:txBody>
          <a:bodyPr/>
          <a:lstStyle/>
          <a:p>
            <a:pPr algn="l"/>
            <a:r>
              <a:rPr lang="en-US" dirty="0"/>
              <a:t>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896" y="1194911"/>
            <a:ext cx="521208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Data gathering and Processing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Gather customer data from various sources Transactions, Demographics, Social media activities and sentiment data. 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Process structured and unstructured data for analysis.</a:t>
            </a:r>
            <a:endParaRPr lang="en-US" sz="1600" dirty="0"/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	AI-driven understanding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Generative AI (</a:t>
            </a:r>
            <a:r>
              <a:rPr lang="en-US" sz="1600" dirty="0" err="1"/>
              <a:t>LangChain</a:t>
            </a:r>
            <a:r>
              <a:rPr lang="en-US" sz="1600" dirty="0"/>
              <a:t> + GPT-3.5) to analyze customer behavior.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 insights using Natural Language Processing (NLP) and analysis.</a:t>
            </a:r>
            <a:endParaRPr lang="en-US" sz="1600" dirty="0"/>
          </a:p>
          <a:p>
            <a:r>
              <a:rPr lang="en-US" b="1" dirty="0">
                <a:solidFill>
                  <a:srgbClr val="CCFF33"/>
                </a:solidFill>
              </a:rPr>
              <a:t>         Personalized Recommendations</a:t>
            </a:r>
            <a:endParaRPr lang="en-US" b="1" dirty="0">
              <a:solidFill>
                <a:srgbClr val="CCFF33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product/service suggestions based on customer profiles.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multimodal support (text, voice, image inputs).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Actionable insights for businesses to optimize customer engagement. </a:t>
            </a:r>
            <a:endParaRPr lang="en-US" sz="1600" dirty="0"/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Insight Implementation</a:t>
            </a:r>
            <a:endParaRPr lang="en-US" b="1" dirty="0">
              <a:solidFill>
                <a:srgbClr val="FFFF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Real-time APIs integration for live recommendations. Iterative model improvement.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5153" y="1048357"/>
            <a:ext cx="3818847" cy="4944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8357"/>
            <a:ext cx="743054" cy="704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" y="3898945"/>
            <a:ext cx="628650" cy="743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09643"/>
            <a:ext cx="714475" cy="666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9" y="2578001"/>
            <a:ext cx="685896" cy="685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Model Selection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14" y="1698378"/>
            <a:ext cx="8497486" cy="4039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81" y="274638"/>
            <a:ext cx="8465419" cy="7263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Model Benchmarking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381" y="894426"/>
          <a:ext cx="8795619" cy="583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961"/>
                <a:gridCol w="2923821"/>
                <a:gridCol w="3570837"/>
              </a:tblGrid>
              <a:tr h="381820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Mistral-7B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GPT-3.5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/>
                </a:tc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Size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7B parameters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Larger (exact size proprietary)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 Length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8,000 tokens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16,385 tokens (GPT-3.5 Turbo)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Inference Speed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Faster due to optimized attention mechanisms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 due to larger model size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Commonsense Reasoning (MMLU)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Outperforms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13B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5108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Reading Comprehension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performance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High-level comprehension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Generation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HumanEval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 to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CodeLlama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7B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35108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 Benchmark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43.1%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Cost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$2.67 per ~15.2M tokens (NVIDIA A100 40GB)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computational cost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Open-source (Apache 2.0)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Proprietary (API access only)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  <a:tr h="83631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Use Cases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Cost-efficient, high-speed inference, scalable workloads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language understanding, high-quality output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Solution Highlights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005" y="1600200"/>
            <a:ext cx="8680863" cy="49831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Key </a:t>
            </a:r>
            <a:r>
              <a:rPr sz="4000" dirty="0"/>
              <a:t>Features</a:t>
            </a:r>
            <a:endParaRPr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97648"/>
            <a:ext cx="8126729" cy="5165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2327</Words>
  <Application>WPS Presentation</Application>
  <PresentationFormat>On-screen Show (4:3)</PresentationFormat>
  <Paragraphs>155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AI-Based Customer Engagement and Personalization System</vt:lpstr>
      <vt:lpstr>Problem  Statement</vt:lpstr>
      <vt:lpstr>Workflow</vt:lpstr>
      <vt:lpstr>Architecture</vt:lpstr>
      <vt:lpstr>Approach</vt:lpstr>
      <vt:lpstr>Model Selection</vt:lpstr>
      <vt:lpstr>Model Benchmarking</vt:lpstr>
      <vt:lpstr>Solution Highlights</vt:lpstr>
      <vt:lpstr>Key Features</vt:lpstr>
      <vt:lpstr>PowerPoint 演示文稿</vt:lpstr>
      <vt:lpstr>Tech Stack</vt:lpstr>
      <vt:lpstr>Benefits</vt:lpstr>
      <vt:lpstr>Future Enhancements</vt:lpstr>
      <vt:lpstr>Future Enhancements</vt:lpstr>
      <vt:lpstr> UI- Home Page</vt:lpstr>
      <vt:lpstr> UI- Home Page</vt:lpstr>
      <vt:lpstr>Recommendations for Existing Customer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Customer Recommendation System</dc:title>
  <dc:creator/>
  <dc:description>generated using python-pptx</dc:description>
  <cp:lastModifiedBy>Mounika Boorugu</cp:lastModifiedBy>
  <cp:revision>19</cp:revision>
  <dcterms:created xsi:type="dcterms:W3CDTF">2013-01-27T09:14:00Z</dcterms:created>
  <dcterms:modified xsi:type="dcterms:W3CDTF">2025-03-26T11:51:32Z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DB1E7BF3FD9D40BA8DFFAB23E361BCB5_12</vt:lpwstr>
  </property>
  <property fmtid="{D5CDD505-2E9C-101B-9397-08002B2CF9AE}" pid="3" name="KSOProductBuildVer">
    <vt:lpwstr>1033-12.2.0.20326</vt:lpwstr>
  </property>
</Properties>
</file>