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63" r:id="rId3"/>
    <p:sldId id="264" r:id="rId4"/>
    <p:sldId id="265" r:id="rId5"/>
    <p:sldId id="256" r:id="rId6"/>
    <p:sldId id="273" r:id="rId7"/>
    <p:sldId id="275" r:id="rId8"/>
    <p:sldId id="271" r:id="rId9"/>
    <p:sldId id="267" r:id="rId10"/>
    <p:sldId id="268" r:id="rId11"/>
    <p:sldId id="269" r:id="rId12"/>
    <p:sldId id="270" r:id="rId13"/>
    <p:sldId id="276" r:id="rId14"/>
    <p:sldId id="27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74C322A-77C1-47E8-8518-0C32C777A13F}" type="datetimeFigureOut">
              <a:rPr lang="en-IN" smtClean="0"/>
              <a:t>26-03-2025</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A74C328-181E-4CC3-98CF-434359CFB5EF}" type="slidenum">
              <a:rPr lang="en-IN" smtClean="0"/>
              <a:t>‹#›</a:t>
            </a:fld>
            <a:endParaRPr lang="en-IN"/>
          </a:p>
        </p:txBody>
      </p:sp>
    </p:spTree>
    <p:extLst>
      <p:ext uri="{BB962C8B-B14F-4D97-AF65-F5344CB8AC3E}">
        <p14:creationId xmlns:p14="http://schemas.microsoft.com/office/powerpoint/2010/main" val="3427089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4C322A-77C1-47E8-8518-0C32C777A13F}" type="datetimeFigureOut">
              <a:rPr lang="en-IN" smtClean="0"/>
              <a:t>26-03-2025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A74C328-181E-4CC3-98CF-434359CFB5EF}" type="slidenum">
              <a:rPr lang="en-IN" smtClean="0"/>
              <a:t>‹#›</a:t>
            </a:fld>
            <a:endParaRPr lang="en-IN"/>
          </a:p>
        </p:txBody>
      </p:sp>
    </p:spTree>
    <p:extLst>
      <p:ext uri="{BB962C8B-B14F-4D97-AF65-F5344CB8AC3E}">
        <p14:creationId xmlns:p14="http://schemas.microsoft.com/office/powerpoint/2010/main" val="587733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74C322A-77C1-47E8-8518-0C32C777A13F}"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A74C328-181E-4CC3-98CF-434359CFB5EF}" type="slidenum">
              <a:rPr lang="en-IN" smtClean="0"/>
              <a:t>‹#›</a:t>
            </a:fld>
            <a:endParaRPr lang="en-IN"/>
          </a:p>
        </p:txBody>
      </p:sp>
    </p:spTree>
    <p:extLst>
      <p:ext uri="{BB962C8B-B14F-4D97-AF65-F5344CB8AC3E}">
        <p14:creationId xmlns:p14="http://schemas.microsoft.com/office/powerpoint/2010/main" val="4179314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74C322A-77C1-47E8-8518-0C32C777A13F}"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A74C328-181E-4CC3-98CF-434359CFB5EF}" type="slidenum">
              <a:rPr lang="en-IN" smtClean="0"/>
              <a:t>‹#›</a:t>
            </a:fld>
            <a:endParaRPr lang="en-IN"/>
          </a:p>
        </p:txBody>
      </p:sp>
    </p:spTree>
    <p:extLst>
      <p:ext uri="{BB962C8B-B14F-4D97-AF65-F5344CB8AC3E}">
        <p14:creationId xmlns:p14="http://schemas.microsoft.com/office/powerpoint/2010/main" val="3847682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4C322A-77C1-47E8-8518-0C32C777A13F}"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A74C328-181E-4CC3-98CF-434359CFB5EF}" type="slidenum">
              <a:rPr lang="en-IN" smtClean="0"/>
              <a:t>‹#›</a:t>
            </a:fld>
            <a:endParaRPr lang="en-IN"/>
          </a:p>
        </p:txBody>
      </p:sp>
    </p:spTree>
    <p:extLst>
      <p:ext uri="{BB962C8B-B14F-4D97-AF65-F5344CB8AC3E}">
        <p14:creationId xmlns:p14="http://schemas.microsoft.com/office/powerpoint/2010/main" val="314084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74C322A-77C1-47E8-8518-0C32C777A13F}" type="datetimeFigureOut">
              <a:rPr lang="en-IN" smtClean="0"/>
              <a:t>26-03-2025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74C328-181E-4CC3-98CF-434359CFB5EF}" type="slidenum">
              <a:rPr lang="en-IN" smtClean="0"/>
              <a:t>‹#›</a:t>
            </a:fld>
            <a:endParaRPr lang="en-IN"/>
          </a:p>
        </p:txBody>
      </p:sp>
    </p:spTree>
    <p:extLst>
      <p:ext uri="{BB962C8B-B14F-4D97-AF65-F5344CB8AC3E}">
        <p14:creationId xmlns:p14="http://schemas.microsoft.com/office/powerpoint/2010/main" val="440584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74C322A-77C1-47E8-8518-0C32C777A13F}" type="datetimeFigureOut">
              <a:rPr lang="en-IN" smtClean="0"/>
              <a:t>26-03-2025</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FA74C328-181E-4CC3-98CF-434359CFB5EF}" type="slidenum">
              <a:rPr lang="en-IN" smtClean="0"/>
              <a:t>‹#›</a:t>
            </a:fld>
            <a:endParaRPr lang="en-IN"/>
          </a:p>
        </p:txBody>
      </p:sp>
    </p:spTree>
    <p:extLst>
      <p:ext uri="{BB962C8B-B14F-4D97-AF65-F5344CB8AC3E}">
        <p14:creationId xmlns:p14="http://schemas.microsoft.com/office/powerpoint/2010/main" val="21117181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74C322A-77C1-47E8-8518-0C32C777A13F}"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74C328-181E-4CC3-98CF-434359CFB5EF}" type="slidenum">
              <a:rPr lang="en-IN" smtClean="0"/>
              <a:t>‹#›</a:t>
            </a:fld>
            <a:endParaRPr lang="en-IN"/>
          </a:p>
        </p:txBody>
      </p:sp>
    </p:spTree>
    <p:extLst>
      <p:ext uri="{BB962C8B-B14F-4D97-AF65-F5344CB8AC3E}">
        <p14:creationId xmlns:p14="http://schemas.microsoft.com/office/powerpoint/2010/main" val="25422512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74C322A-77C1-47E8-8518-0C32C777A13F}"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A74C328-181E-4CC3-98CF-434359CFB5EF}" type="slidenum">
              <a:rPr lang="en-IN" smtClean="0"/>
              <a:t>‹#›</a:t>
            </a:fld>
            <a:endParaRPr lang="en-IN"/>
          </a:p>
        </p:txBody>
      </p:sp>
    </p:spTree>
    <p:extLst>
      <p:ext uri="{BB962C8B-B14F-4D97-AF65-F5344CB8AC3E}">
        <p14:creationId xmlns:p14="http://schemas.microsoft.com/office/powerpoint/2010/main" val="98381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4C322A-77C1-47E8-8518-0C32C777A13F}"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74C328-181E-4CC3-98CF-434359CFB5EF}" type="slidenum">
              <a:rPr lang="en-IN" smtClean="0"/>
              <a:t>‹#›</a:t>
            </a:fld>
            <a:endParaRPr lang="en-IN"/>
          </a:p>
        </p:txBody>
      </p:sp>
    </p:spTree>
    <p:extLst>
      <p:ext uri="{BB962C8B-B14F-4D97-AF65-F5344CB8AC3E}">
        <p14:creationId xmlns:p14="http://schemas.microsoft.com/office/powerpoint/2010/main" val="1766134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4C322A-77C1-47E8-8518-0C32C777A13F}"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A74C328-181E-4CC3-98CF-434359CFB5EF}" type="slidenum">
              <a:rPr lang="en-IN" smtClean="0"/>
              <a:t>‹#›</a:t>
            </a:fld>
            <a:endParaRPr lang="en-IN"/>
          </a:p>
        </p:txBody>
      </p:sp>
    </p:spTree>
    <p:extLst>
      <p:ext uri="{BB962C8B-B14F-4D97-AF65-F5344CB8AC3E}">
        <p14:creationId xmlns:p14="http://schemas.microsoft.com/office/powerpoint/2010/main" val="675957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4C322A-77C1-47E8-8518-0C32C777A13F}" type="datetimeFigureOut">
              <a:rPr lang="en-IN" smtClean="0"/>
              <a:t>26-03-2025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74C328-181E-4CC3-98CF-434359CFB5EF}" type="slidenum">
              <a:rPr lang="en-IN" smtClean="0"/>
              <a:t>‹#›</a:t>
            </a:fld>
            <a:endParaRPr lang="en-IN"/>
          </a:p>
        </p:txBody>
      </p:sp>
    </p:spTree>
    <p:extLst>
      <p:ext uri="{BB962C8B-B14F-4D97-AF65-F5344CB8AC3E}">
        <p14:creationId xmlns:p14="http://schemas.microsoft.com/office/powerpoint/2010/main" val="3314181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4C322A-77C1-47E8-8518-0C32C777A13F}" type="datetimeFigureOut">
              <a:rPr lang="en-IN" smtClean="0"/>
              <a:t>26-03-2025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74C328-181E-4CC3-98CF-434359CFB5EF}" type="slidenum">
              <a:rPr lang="en-IN" smtClean="0"/>
              <a:t>‹#›</a:t>
            </a:fld>
            <a:endParaRPr lang="en-IN"/>
          </a:p>
        </p:txBody>
      </p:sp>
    </p:spTree>
    <p:extLst>
      <p:ext uri="{BB962C8B-B14F-4D97-AF65-F5344CB8AC3E}">
        <p14:creationId xmlns:p14="http://schemas.microsoft.com/office/powerpoint/2010/main" val="749269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4C322A-77C1-47E8-8518-0C32C777A13F}" type="datetimeFigureOut">
              <a:rPr lang="en-IN" smtClean="0"/>
              <a:t>26-03-2025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74C328-181E-4CC3-98CF-434359CFB5EF}" type="slidenum">
              <a:rPr lang="en-IN" smtClean="0"/>
              <a:t>‹#›</a:t>
            </a:fld>
            <a:endParaRPr lang="en-IN"/>
          </a:p>
        </p:txBody>
      </p:sp>
    </p:spTree>
    <p:extLst>
      <p:ext uri="{BB962C8B-B14F-4D97-AF65-F5344CB8AC3E}">
        <p14:creationId xmlns:p14="http://schemas.microsoft.com/office/powerpoint/2010/main" val="927127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4C322A-77C1-47E8-8518-0C32C777A13F}" type="datetimeFigureOut">
              <a:rPr lang="en-IN" smtClean="0"/>
              <a:t>26-03-2025</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A74C328-181E-4CC3-98CF-434359CFB5EF}" type="slidenum">
              <a:rPr lang="en-IN" smtClean="0"/>
              <a:t>‹#›</a:t>
            </a:fld>
            <a:endParaRPr lang="en-IN"/>
          </a:p>
        </p:txBody>
      </p:sp>
    </p:spTree>
    <p:extLst>
      <p:ext uri="{BB962C8B-B14F-4D97-AF65-F5344CB8AC3E}">
        <p14:creationId xmlns:p14="http://schemas.microsoft.com/office/powerpoint/2010/main" val="3500816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4C322A-77C1-47E8-8518-0C32C777A13F}" type="datetimeFigureOut">
              <a:rPr lang="en-IN" smtClean="0"/>
              <a:t>26-03-2025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A74C328-181E-4CC3-98CF-434359CFB5EF}" type="slidenum">
              <a:rPr lang="en-IN" smtClean="0"/>
              <a:t>‹#›</a:t>
            </a:fld>
            <a:endParaRPr lang="en-IN"/>
          </a:p>
        </p:txBody>
      </p:sp>
    </p:spTree>
    <p:extLst>
      <p:ext uri="{BB962C8B-B14F-4D97-AF65-F5344CB8AC3E}">
        <p14:creationId xmlns:p14="http://schemas.microsoft.com/office/powerpoint/2010/main" val="744719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4C322A-77C1-47E8-8518-0C32C777A13F}" type="datetimeFigureOut">
              <a:rPr lang="en-IN" smtClean="0"/>
              <a:t>26-03-2025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A74C328-181E-4CC3-98CF-434359CFB5EF}" type="slidenum">
              <a:rPr lang="en-IN" smtClean="0"/>
              <a:t>‹#›</a:t>
            </a:fld>
            <a:endParaRPr lang="en-IN"/>
          </a:p>
        </p:txBody>
      </p:sp>
    </p:spTree>
    <p:extLst>
      <p:ext uri="{BB962C8B-B14F-4D97-AF65-F5344CB8AC3E}">
        <p14:creationId xmlns:p14="http://schemas.microsoft.com/office/powerpoint/2010/main" val="4105821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74C322A-77C1-47E8-8518-0C32C777A13F}" type="datetimeFigureOut">
              <a:rPr lang="en-IN" smtClean="0"/>
              <a:t>26-03-2025</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A74C328-181E-4CC3-98CF-434359CFB5EF}" type="slidenum">
              <a:rPr lang="en-IN" smtClean="0"/>
              <a:t>‹#›</a:t>
            </a:fld>
            <a:endParaRPr lang="en-IN"/>
          </a:p>
        </p:txBody>
      </p:sp>
    </p:spTree>
    <p:extLst>
      <p:ext uri="{BB962C8B-B14F-4D97-AF65-F5344CB8AC3E}">
        <p14:creationId xmlns:p14="http://schemas.microsoft.com/office/powerpoint/2010/main" val="2181358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8426" y="865237"/>
            <a:ext cx="10835148" cy="1719549"/>
          </a:xfrm>
        </p:spPr>
        <p:txBody>
          <a:bodyPr/>
          <a:lstStyle/>
          <a:p>
            <a:pPr algn="ctr"/>
            <a:r>
              <a:rPr sz="4000" dirty="0"/>
              <a:t>Generative AI for Hyper-Personalization</a:t>
            </a:r>
            <a:r>
              <a:rPr lang="en-IN" sz="4000" dirty="0"/>
              <a:t> </a:t>
            </a:r>
            <a:br>
              <a:rPr lang="en-IN" sz="4000" dirty="0"/>
            </a:br>
            <a:r>
              <a:rPr lang="en-IN" sz="4000" dirty="0"/>
              <a:t>&amp; </a:t>
            </a:r>
            <a:br>
              <a:rPr lang="en-IN" sz="4000" dirty="0"/>
            </a:br>
            <a:r>
              <a:rPr lang="en-IN" sz="4000" dirty="0"/>
              <a:t>Recommendations</a:t>
            </a:r>
            <a:endParaRPr sz="4000" dirty="0"/>
          </a:p>
        </p:txBody>
      </p:sp>
      <p:sp>
        <p:nvSpPr>
          <p:cNvPr id="3" name="Subtitle 2"/>
          <p:cNvSpPr>
            <a:spLocks noGrp="1"/>
          </p:cNvSpPr>
          <p:nvPr>
            <p:ph type="subTitle" idx="1"/>
          </p:nvPr>
        </p:nvSpPr>
        <p:spPr>
          <a:xfrm>
            <a:off x="2098852" y="3292709"/>
            <a:ext cx="8825658" cy="861420"/>
          </a:xfrm>
        </p:spPr>
        <p:txBody>
          <a:bodyPr/>
          <a:lstStyle/>
          <a:p>
            <a:r>
              <a:rPr b="1" dirty="0"/>
              <a:t>Enhancing Customer Engagement with AI-Driven Insights</a:t>
            </a:r>
          </a:p>
        </p:txBody>
      </p:sp>
      <p:sp>
        <p:nvSpPr>
          <p:cNvPr id="5" name="TextBox 4">
            <a:extLst>
              <a:ext uri="{FF2B5EF4-FFF2-40B4-BE49-F238E27FC236}">
                <a16:creationId xmlns:a16="http://schemas.microsoft.com/office/drawing/2014/main" id="{6687A5A8-B186-E867-4C5D-7B8EE39D2C9F}"/>
              </a:ext>
            </a:extLst>
          </p:cNvPr>
          <p:cNvSpPr txBox="1"/>
          <p:nvPr/>
        </p:nvSpPr>
        <p:spPr>
          <a:xfrm>
            <a:off x="1012722" y="5111679"/>
            <a:ext cx="10166555" cy="646331"/>
          </a:xfrm>
          <a:prstGeom prst="rect">
            <a:avLst/>
          </a:prstGeom>
          <a:noFill/>
        </p:spPr>
        <p:txBody>
          <a:bodyPr wrap="square" rtlCol="0">
            <a:spAutoFit/>
          </a:bodyPr>
          <a:lstStyle/>
          <a:p>
            <a:r>
              <a:rPr lang="en-IN" b="1" dirty="0">
                <a:solidFill>
                  <a:schemeClr val="bg1"/>
                </a:solidFill>
                <a:latin typeface="Calibri" panose="020F0502020204030204" pitchFamily="34" charset="0"/>
                <a:ea typeface="Calibri" panose="020F0502020204030204" pitchFamily="34" charset="0"/>
                <a:cs typeface="Calibri" panose="020F0502020204030204" pitchFamily="34" charset="0"/>
              </a:rPr>
              <a:t>- By Ctrl-Human-AI Team</a:t>
            </a:r>
          </a:p>
          <a:p>
            <a:r>
              <a:rPr lang="en-IN" sz="1800" dirty="0">
                <a:solidFill>
                  <a:schemeClr val="accent2"/>
                </a:solidFill>
                <a:latin typeface="Calibri" panose="020F0502020204030204" pitchFamily="34" charset="0"/>
                <a:ea typeface="Calibri" panose="020F0502020204030204" pitchFamily="34" charset="0"/>
                <a:cs typeface="Calibri" panose="020F0502020204030204" pitchFamily="34" charset="0"/>
              </a:rPr>
              <a:t>  </a:t>
            </a:r>
            <a:r>
              <a:rPr lang="en-IN" sz="1800" dirty="0" err="1">
                <a:solidFill>
                  <a:schemeClr val="accent2"/>
                </a:solidFill>
                <a:latin typeface="Calibri" panose="020F0502020204030204" pitchFamily="34" charset="0"/>
                <a:ea typeface="Calibri" panose="020F0502020204030204" pitchFamily="34" charset="0"/>
                <a:cs typeface="Calibri" panose="020F0502020204030204" pitchFamily="34" charset="0"/>
              </a:rPr>
              <a:t>Mudigondla</a:t>
            </a:r>
            <a:r>
              <a:rPr lang="en-IN" sz="1800" dirty="0">
                <a:solidFill>
                  <a:schemeClr val="accent2"/>
                </a:solidFill>
                <a:latin typeface="Calibri" panose="020F0502020204030204" pitchFamily="34" charset="0"/>
                <a:ea typeface="Calibri" panose="020F0502020204030204" pitchFamily="34" charset="0"/>
                <a:cs typeface="Calibri" panose="020F0502020204030204" pitchFamily="34" charset="0"/>
              </a:rPr>
              <a:t> Laxminarayana, Jampana Krishnaveni, Bezawada Kiranmai M, Kurma Ravi S, Tikka Rajesh</a:t>
            </a:r>
            <a:endParaRPr lang="en-IN"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a:latin typeface="Calibri" panose="020F0502020204030204" pitchFamily="34" charset="0"/>
                <a:ea typeface="Calibri" panose="020F0502020204030204" pitchFamily="34" charset="0"/>
                <a:cs typeface="Calibri" panose="020F0502020204030204" pitchFamily="34" charset="0"/>
              </a:rPr>
              <a:t>Business Value</a:t>
            </a:r>
          </a:p>
        </p:txBody>
      </p:sp>
      <p:sp>
        <p:nvSpPr>
          <p:cNvPr id="3" name="Content Placeholder 2"/>
          <p:cNvSpPr>
            <a:spLocks noGrp="1"/>
          </p:cNvSpPr>
          <p:nvPr>
            <p:ph idx="1"/>
          </p:nvPr>
        </p:nvSpPr>
        <p:spPr/>
        <p:txBody>
          <a:bodyPr>
            <a:noAutofit/>
          </a:bodyPr>
          <a:lstStyle/>
          <a:p>
            <a:pPr>
              <a:buFont typeface="Arial" panose="020B0604020202020204" pitchFamily="34" charset="0"/>
              <a:buChar char="•"/>
            </a:pPr>
            <a:r>
              <a:rPr lang="en-US" sz="1600" b="1" i="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Key Business Value Propositions</a:t>
            </a:r>
          </a:p>
          <a:p>
            <a:pPr>
              <a:spcAft>
                <a:spcPts val="300"/>
              </a:spcAft>
              <a:buFont typeface="Arial" panose="020B0604020202020204" pitchFamily="34" charset="0"/>
              <a:buChar char="•"/>
            </a:pPr>
            <a:r>
              <a:rPr lang="en-US" sz="1600" b="1" i="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Hyper-Personalization at Scale</a:t>
            </a:r>
            <a:r>
              <a:rPr lang="en-US" sz="1600" b="0" i="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a:t>
            </a:r>
          </a:p>
          <a:p>
            <a:pPr lvl="1">
              <a:spcBef>
                <a:spcPts val="300"/>
              </a:spcBef>
              <a:buFont typeface="Arial" panose="020B0604020202020204" pitchFamily="34" charset="0"/>
              <a:buChar char="•"/>
            </a:pPr>
            <a:r>
              <a:rPr lang="en-US" b="0" i="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Delivers tailored financial product recommendations to thousands of customers simultaneously</a:t>
            </a:r>
          </a:p>
          <a:p>
            <a:pPr lvl="1">
              <a:spcBef>
                <a:spcPts val="300"/>
              </a:spcBef>
              <a:buFont typeface="Arial" panose="020B0604020202020204" pitchFamily="34" charset="0"/>
              <a:buChar char="•"/>
            </a:pPr>
            <a:r>
              <a:rPr lang="en-US" b="0" i="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Increases conversion rates by 30-50% compared to generic offers (industry benchmark)</a:t>
            </a:r>
          </a:p>
          <a:p>
            <a:pPr lvl="1">
              <a:spcBef>
                <a:spcPts val="300"/>
              </a:spcBef>
              <a:buFont typeface="Arial" panose="020B0604020202020204" pitchFamily="34" charset="0"/>
              <a:buChar char="•"/>
            </a:pPr>
            <a:r>
              <a:rPr lang="en-US" b="0" i="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Reduces customer acquisition costs by 25-40%</a:t>
            </a:r>
          </a:p>
          <a:p>
            <a:pPr>
              <a:spcBef>
                <a:spcPts val="300"/>
              </a:spcBef>
              <a:spcAft>
                <a:spcPts val="300"/>
              </a:spcAft>
              <a:buFont typeface="Arial" panose="020B0604020202020204" pitchFamily="34" charset="0"/>
              <a:buChar char="•"/>
            </a:pPr>
            <a:r>
              <a:rPr lang="en-US" sz="1600" b="1" i="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Data-Driven Decision Making</a:t>
            </a:r>
            <a:r>
              <a:rPr lang="en-US" sz="1600" b="0" i="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a:t>
            </a:r>
          </a:p>
          <a:p>
            <a:pPr lvl="1">
              <a:spcBef>
                <a:spcPts val="300"/>
              </a:spcBef>
              <a:buFont typeface="Arial" panose="020B0604020202020204" pitchFamily="34" charset="0"/>
              <a:buChar char="•"/>
            </a:pPr>
            <a:r>
              <a:rPr lang="en-US" b="0" i="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Processes 100+ customer attributes to generate insights</a:t>
            </a:r>
          </a:p>
          <a:p>
            <a:pPr lvl="1">
              <a:spcBef>
                <a:spcPts val="300"/>
              </a:spcBef>
              <a:buFont typeface="Arial" panose="020B0604020202020204" pitchFamily="34" charset="0"/>
              <a:buChar char="•"/>
            </a:pPr>
            <a:r>
              <a:rPr lang="en-US" b="0" i="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Identifies high-value customer segments with 85%+ accuracy</a:t>
            </a:r>
          </a:p>
          <a:p>
            <a:pPr lvl="1">
              <a:spcBef>
                <a:spcPts val="300"/>
              </a:spcBef>
              <a:buFont typeface="Arial" panose="020B0604020202020204" pitchFamily="34" charset="0"/>
              <a:buChar char="•"/>
            </a:pPr>
            <a:r>
              <a:rPr lang="en-US" b="0" i="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Predicts churn risk 3-6 months in advance</a:t>
            </a:r>
          </a:p>
          <a:p>
            <a:pPr>
              <a:spcBef>
                <a:spcPts val="300"/>
              </a:spcBef>
              <a:spcAft>
                <a:spcPts val="300"/>
              </a:spcAft>
              <a:buFont typeface="Arial" panose="020B0604020202020204" pitchFamily="34" charset="0"/>
              <a:buChar char="•"/>
            </a:pPr>
            <a:r>
              <a:rPr lang="en-US" sz="1600" b="1" i="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Omnichannel Engagement</a:t>
            </a:r>
            <a:r>
              <a:rPr lang="en-US" sz="1600" b="0" i="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a:t>
            </a:r>
          </a:p>
          <a:p>
            <a:pPr lvl="1">
              <a:spcBef>
                <a:spcPts val="300"/>
              </a:spcBef>
              <a:buFont typeface="Arial" panose="020B0604020202020204" pitchFamily="34" charset="0"/>
              <a:buChar char="•"/>
            </a:pPr>
            <a:r>
              <a:rPr lang="en-US" b="0" i="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Unifies online/offline customer data into single recommendations</a:t>
            </a:r>
          </a:p>
          <a:p>
            <a:pPr lvl="1">
              <a:spcBef>
                <a:spcPts val="300"/>
              </a:spcBef>
              <a:buFont typeface="Arial" panose="020B0604020202020204" pitchFamily="34" charset="0"/>
              <a:buChar char="•"/>
            </a:pPr>
            <a:r>
              <a:rPr lang="en-US" b="0" i="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Processes both structured (CSV) and unstructured (images/text) data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a:latin typeface="Calibri" panose="020F0502020204030204" pitchFamily="34" charset="0"/>
                <a:ea typeface="Calibri" panose="020F0502020204030204" pitchFamily="34" charset="0"/>
                <a:cs typeface="Calibri" panose="020F0502020204030204" pitchFamily="34" charset="0"/>
              </a:rPr>
              <a:t>Future Enhancements</a:t>
            </a:r>
          </a:p>
        </p:txBody>
      </p:sp>
      <p:sp>
        <p:nvSpPr>
          <p:cNvPr id="3" name="Content Placeholder 2"/>
          <p:cNvSpPr>
            <a:spLocks noGrp="1"/>
          </p:cNvSpPr>
          <p:nvPr>
            <p:ph idx="1"/>
          </p:nvPr>
        </p:nvSpPr>
        <p:spPr/>
        <p:txBody>
          <a:bodyPr>
            <a:noAutofit/>
          </a:bodyPr>
          <a:lstStyle/>
          <a:p>
            <a:pPr>
              <a:buFont typeface="Arial" panose="020B0604020202020204" pitchFamily="34" charset="0"/>
              <a:buChar char="•"/>
            </a:pPr>
            <a:r>
              <a:rPr sz="1600" dirty="0">
                <a:latin typeface="Calibri" panose="020F0502020204030204" pitchFamily="34" charset="0"/>
                <a:ea typeface="Calibri" panose="020F0502020204030204" pitchFamily="34" charset="0"/>
                <a:cs typeface="Calibri" panose="020F0502020204030204" pitchFamily="34" charset="0"/>
              </a:rPr>
              <a:t>Multi-modal AI (video</a:t>
            </a:r>
            <a:r>
              <a:rPr lang="en-IN" sz="1600" dirty="0">
                <a:latin typeface="Calibri" panose="020F0502020204030204" pitchFamily="34" charset="0"/>
                <a:ea typeface="Calibri" panose="020F0502020204030204" pitchFamily="34" charset="0"/>
                <a:cs typeface="Calibri" panose="020F0502020204030204" pitchFamily="34" charset="0"/>
              </a:rPr>
              <a:t>)</a:t>
            </a:r>
            <a:endParaRPr sz="1600"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sz="1600" dirty="0">
                <a:latin typeface="Calibri" panose="020F0502020204030204" pitchFamily="34" charset="0"/>
                <a:ea typeface="Calibri" panose="020F0502020204030204" pitchFamily="34" charset="0"/>
                <a:cs typeface="Calibri" panose="020F0502020204030204" pitchFamily="34" charset="0"/>
              </a:rPr>
              <a:t>Real-time personalization using reinforcement learning</a:t>
            </a:r>
          </a:p>
          <a:p>
            <a:pPr>
              <a:buFont typeface="Arial" panose="020B0604020202020204" pitchFamily="34" charset="0"/>
              <a:buChar char="•"/>
            </a:pPr>
            <a:r>
              <a:rPr sz="1600" dirty="0">
                <a:latin typeface="Calibri" panose="020F0502020204030204" pitchFamily="34" charset="0"/>
                <a:ea typeface="Calibri" panose="020F0502020204030204" pitchFamily="34" charset="0"/>
                <a:cs typeface="Calibri" panose="020F0502020204030204" pitchFamily="34" charset="0"/>
              </a:rPr>
              <a:t>Adaptive AI for evolving user preferences</a:t>
            </a:r>
            <a:endParaRPr lang="en-IN" sz="1600"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IN" sz="1600" b="0" i="0"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Monitoring: Prometheus metrics, Grafana dashboard</a:t>
            </a:r>
          </a:p>
          <a:p>
            <a:pPr>
              <a:buFont typeface="Arial" panose="020B0604020202020204" pitchFamily="34" charset="0"/>
              <a:buChar char="•"/>
            </a:pPr>
            <a:r>
              <a:rPr lang="en-US" sz="1600" i="0"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Security Features :</a:t>
            </a:r>
          </a:p>
          <a:p>
            <a:pPr marL="0" indent="0">
              <a:spcAft>
                <a:spcPts val="300"/>
              </a:spcAft>
              <a:buNone/>
            </a:pPr>
            <a:r>
              <a:rPr lang="en-US" sz="1600" b="0" i="0"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	Data Protection:</a:t>
            </a:r>
          </a:p>
          <a:p>
            <a:pPr lvl="1">
              <a:spcBef>
                <a:spcPts val="300"/>
              </a:spcBef>
              <a:buFont typeface="Arial" panose="020B0604020202020204" pitchFamily="34" charset="0"/>
              <a:buChar char="•"/>
            </a:pPr>
            <a:r>
              <a:rPr lang="en-US" b="0" i="0"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Input validation</a:t>
            </a:r>
          </a:p>
          <a:p>
            <a:pPr lvl="1">
              <a:spcBef>
                <a:spcPts val="300"/>
              </a:spcBef>
              <a:buFont typeface="Arial" panose="020B0604020202020204" pitchFamily="34" charset="0"/>
              <a:buChar char="•"/>
            </a:pPr>
            <a:r>
              <a:rPr lang="en-US" b="0" i="0"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Type checking</a:t>
            </a:r>
          </a:p>
          <a:p>
            <a:pPr lvl="1">
              <a:spcBef>
                <a:spcPts val="300"/>
              </a:spcBef>
              <a:buFont typeface="Arial" panose="020B0604020202020204" pitchFamily="34" charset="0"/>
              <a:buChar char="•"/>
            </a:pPr>
            <a:r>
              <a:rPr lang="en-US" b="0" i="0"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Session-based data isolation</a:t>
            </a:r>
          </a:p>
          <a:p>
            <a:pPr lvl="1" algn="l">
              <a:spcBef>
                <a:spcPts val="300"/>
              </a:spcBef>
              <a:buFont typeface="Arial" panose="020B0604020202020204" pitchFamily="34" charset="0"/>
              <a:buChar char="•"/>
            </a:pPr>
            <a:endParaRPr lang="en-IN" b="0" i="0" dirty="0">
              <a:solidFill>
                <a:srgbClr val="404040"/>
              </a:solidFill>
              <a:effectLst/>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endParaRPr sz="16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Calibri" panose="020F0502020204030204" pitchFamily="34" charset="0"/>
                <a:ea typeface="Calibri" panose="020F0502020204030204" pitchFamily="34" charset="0"/>
                <a:cs typeface="Calibri" panose="020F0502020204030204" pitchFamily="34" charset="0"/>
              </a:rPr>
              <a:t>Challenges</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2246334" y="2947629"/>
            <a:ext cx="8825659" cy="3416300"/>
          </a:xfrm>
        </p:spPr>
        <p:txBody>
          <a:bodyPr/>
          <a:lstStyle/>
          <a:p>
            <a:pPr marL="0" indent="0">
              <a:buNone/>
            </a:pPr>
            <a:r>
              <a:rPr dirty="0">
                <a:solidFill>
                  <a:schemeClr val="tx2"/>
                </a:solidFill>
                <a:latin typeface="Calibri" panose="020F0502020204030204" pitchFamily="34" charset="0"/>
                <a:ea typeface="Calibri" panose="020F0502020204030204" pitchFamily="34" charset="0"/>
                <a:cs typeface="Calibri" panose="020F0502020204030204" pitchFamily="34" charset="0"/>
              </a:rPr>
              <a:t> </a:t>
            </a:r>
            <a:r>
              <a:rPr lang="en-US" dirty="0">
                <a:solidFill>
                  <a:schemeClr val="tx2"/>
                </a:solidFill>
                <a:latin typeface="Calibri" panose="020F0502020204030204" pitchFamily="34" charset="0"/>
                <a:ea typeface="Calibri" panose="020F0502020204030204" pitchFamily="34" charset="0"/>
                <a:cs typeface="Calibri" panose="020F0502020204030204" pitchFamily="34" charset="0"/>
              </a:rPr>
              <a:t>Challenge						Solution</a:t>
            </a:r>
          </a:p>
          <a:p>
            <a:pPr marL="0" indent="0">
              <a:buNone/>
            </a:pPr>
            <a:r>
              <a:rPr lang="en-US" dirty="0">
                <a:solidFill>
                  <a:schemeClr val="tx2"/>
                </a:solidFill>
                <a:latin typeface="Calibri" panose="020F0502020204030204" pitchFamily="34" charset="0"/>
                <a:ea typeface="Calibri" panose="020F0502020204030204" pitchFamily="34" charset="0"/>
                <a:cs typeface="Calibri" panose="020F0502020204030204" pitchFamily="34" charset="0"/>
              </a:rPr>
              <a:t>----------------------------------------------------------------------------------------------------------</a:t>
            </a:r>
          </a:p>
          <a:p>
            <a:pPr marL="0" indent="0">
              <a:buNone/>
            </a:pPr>
            <a:r>
              <a:rPr lang="en-US" dirty="0">
                <a:solidFill>
                  <a:schemeClr val="tx2"/>
                </a:solidFill>
                <a:latin typeface="Calibri" panose="020F0502020204030204" pitchFamily="34" charset="0"/>
                <a:ea typeface="Calibri" panose="020F0502020204030204" pitchFamily="34" charset="0"/>
                <a:cs typeface="Calibri" panose="020F0502020204030204" pitchFamily="34" charset="0"/>
              </a:rPr>
              <a:t>Mixed data types in CSVs			Auto-conversion with </a:t>
            </a:r>
            <a:r>
              <a:rPr lang="en-US" dirty="0" err="1">
                <a:solidFill>
                  <a:schemeClr val="tx2"/>
                </a:solidFill>
                <a:latin typeface="Calibri" panose="020F0502020204030204" pitchFamily="34" charset="0"/>
                <a:ea typeface="Calibri" panose="020F0502020204030204" pitchFamily="34" charset="0"/>
                <a:cs typeface="Calibri" panose="020F0502020204030204" pitchFamily="34" charset="0"/>
              </a:rPr>
              <a:t>pd.to_numeric</a:t>
            </a:r>
            <a:r>
              <a:rPr lang="en-US" dirty="0">
                <a:solidFill>
                  <a:schemeClr val="tx2"/>
                </a:solidFill>
                <a:latin typeface="Calibri" panose="020F0502020204030204" pitchFamily="34" charset="0"/>
                <a:ea typeface="Calibri" panose="020F0502020204030204" pitchFamily="34" charset="0"/>
                <a:cs typeface="Calibri" panose="020F0502020204030204" pitchFamily="34" charset="0"/>
              </a:rPr>
              <a:t>()</a:t>
            </a:r>
          </a:p>
          <a:p>
            <a:pPr marL="0" indent="0">
              <a:buNone/>
            </a:pPr>
            <a:r>
              <a:rPr lang="en-US" dirty="0">
                <a:solidFill>
                  <a:schemeClr val="tx2"/>
                </a:solidFill>
                <a:latin typeface="Calibri" panose="020F0502020204030204" pitchFamily="34" charset="0"/>
                <a:ea typeface="Calibri" panose="020F0502020204030204" pitchFamily="34" charset="0"/>
                <a:cs typeface="Calibri" panose="020F0502020204030204" pitchFamily="34" charset="0"/>
              </a:rPr>
              <a:t>Large CLIP model size				Optimized with ONNX runtime</a:t>
            </a:r>
          </a:p>
          <a:p>
            <a:pPr marL="0" indent="0">
              <a:buNone/>
            </a:pPr>
            <a:r>
              <a:rPr lang="en-US" dirty="0">
                <a:solidFill>
                  <a:schemeClr val="tx2"/>
                </a:solidFill>
                <a:latin typeface="Calibri" panose="020F0502020204030204" pitchFamily="34" charset="0"/>
                <a:ea typeface="Calibri" panose="020F0502020204030204" pitchFamily="34" charset="0"/>
                <a:cs typeface="Calibri" panose="020F0502020204030204" pitchFamily="34" charset="0"/>
              </a:rPr>
              <a:t>Real-time scoring optimization		Cached </a:t>
            </a:r>
            <a:r>
              <a:rPr lang="en-US" dirty="0" err="1">
                <a:solidFill>
                  <a:schemeClr val="tx2"/>
                </a:solidFill>
                <a:latin typeface="Calibri" panose="020F0502020204030204" pitchFamily="34" charset="0"/>
                <a:ea typeface="Calibri" panose="020F0502020204030204" pitchFamily="34" charset="0"/>
                <a:cs typeface="Calibri" panose="020F0502020204030204" pitchFamily="34" charset="0"/>
              </a:rPr>
              <a:t>Sklearn</a:t>
            </a:r>
            <a:r>
              <a:rPr lang="en-US" dirty="0">
                <a:solidFill>
                  <a:schemeClr val="tx2"/>
                </a:solidFill>
                <a:latin typeface="Calibri" panose="020F0502020204030204" pitchFamily="34" charset="0"/>
                <a:ea typeface="Calibri" panose="020F0502020204030204" pitchFamily="34" charset="0"/>
                <a:cs typeface="Calibri" panose="020F0502020204030204" pitchFamily="34" charset="0"/>
              </a:rPr>
              <a:t> pipelines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4B290-C7DE-0181-6042-81312466ACB1}"/>
              </a:ext>
            </a:extLst>
          </p:cNvPr>
          <p:cNvSpPr>
            <a:spLocks noGrp="1"/>
          </p:cNvSpPr>
          <p:nvPr>
            <p:ph type="title"/>
          </p:nvPr>
        </p:nvSpPr>
        <p:spPr/>
        <p:txBody>
          <a:bodyPr/>
          <a:lstStyle/>
          <a:p>
            <a:pPr algn="ctr"/>
            <a:r>
              <a:rPr lang="en-IN" dirty="0"/>
              <a:t>Results</a:t>
            </a:r>
          </a:p>
        </p:txBody>
      </p:sp>
      <p:pic>
        <p:nvPicPr>
          <p:cNvPr id="5" name="Content Placeholder 4">
            <a:extLst>
              <a:ext uri="{FF2B5EF4-FFF2-40B4-BE49-F238E27FC236}">
                <a16:creationId xmlns:a16="http://schemas.microsoft.com/office/drawing/2014/main" id="{4864D605-0883-321B-9F08-E99E339A38EF}"/>
              </a:ext>
            </a:extLst>
          </p:cNvPr>
          <p:cNvPicPr>
            <a:picLocks noGrp="1" noChangeAspect="1"/>
          </p:cNvPicPr>
          <p:nvPr>
            <p:ph idx="1"/>
          </p:nvPr>
        </p:nvPicPr>
        <p:blipFill>
          <a:blip r:embed="rId2"/>
          <a:stretch>
            <a:fillRect/>
          </a:stretch>
        </p:blipFill>
        <p:spPr>
          <a:xfrm>
            <a:off x="2161293" y="2866726"/>
            <a:ext cx="6912049" cy="3416300"/>
          </a:xfrm>
        </p:spPr>
      </p:pic>
      <p:sp>
        <p:nvSpPr>
          <p:cNvPr id="6" name="TextBox 5">
            <a:extLst>
              <a:ext uri="{FF2B5EF4-FFF2-40B4-BE49-F238E27FC236}">
                <a16:creationId xmlns:a16="http://schemas.microsoft.com/office/drawing/2014/main" id="{9A04D953-B704-3A30-5460-991959582FAD}"/>
              </a:ext>
            </a:extLst>
          </p:cNvPr>
          <p:cNvSpPr txBox="1"/>
          <p:nvPr/>
        </p:nvSpPr>
        <p:spPr>
          <a:xfrm>
            <a:off x="2074606" y="2497394"/>
            <a:ext cx="5584723" cy="369332"/>
          </a:xfrm>
          <a:prstGeom prst="rect">
            <a:avLst/>
          </a:prstGeom>
          <a:noFill/>
        </p:spPr>
        <p:txBody>
          <a:bodyPr wrap="square" rtlCol="0">
            <a:spAutoFit/>
          </a:bodyPr>
          <a:lstStyle/>
          <a:p>
            <a:r>
              <a:rPr lang="en-IN" b="1" dirty="0">
                <a:solidFill>
                  <a:schemeClr val="tx2"/>
                </a:solidFill>
              </a:rPr>
              <a:t>Customer Sentiment Analysis</a:t>
            </a:r>
          </a:p>
        </p:txBody>
      </p:sp>
    </p:spTree>
    <p:extLst>
      <p:ext uri="{BB962C8B-B14F-4D97-AF65-F5344CB8AC3E}">
        <p14:creationId xmlns:p14="http://schemas.microsoft.com/office/powerpoint/2010/main" val="430932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896B9F-B4EC-9C93-D8A5-E9F40D7123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C7E3BB-382E-A84A-DC29-76F27EDC524C}"/>
              </a:ext>
            </a:extLst>
          </p:cNvPr>
          <p:cNvSpPr>
            <a:spLocks noGrp="1"/>
          </p:cNvSpPr>
          <p:nvPr>
            <p:ph type="title"/>
          </p:nvPr>
        </p:nvSpPr>
        <p:spPr/>
        <p:txBody>
          <a:bodyPr/>
          <a:lstStyle/>
          <a:p>
            <a:pPr algn="ctr"/>
            <a:r>
              <a:rPr lang="en-IN" dirty="0"/>
              <a:t>Results</a:t>
            </a:r>
          </a:p>
        </p:txBody>
      </p:sp>
      <p:sp>
        <p:nvSpPr>
          <p:cNvPr id="6" name="TextBox 5">
            <a:extLst>
              <a:ext uri="{FF2B5EF4-FFF2-40B4-BE49-F238E27FC236}">
                <a16:creationId xmlns:a16="http://schemas.microsoft.com/office/drawing/2014/main" id="{55098E02-CDA3-A6A1-4479-A9FE910BEC58}"/>
              </a:ext>
            </a:extLst>
          </p:cNvPr>
          <p:cNvSpPr txBox="1"/>
          <p:nvPr/>
        </p:nvSpPr>
        <p:spPr>
          <a:xfrm>
            <a:off x="1543665" y="2379407"/>
            <a:ext cx="5584723" cy="369332"/>
          </a:xfrm>
          <a:prstGeom prst="rect">
            <a:avLst/>
          </a:prstGeom>
          <a:noFill/>
        </p:spPr>
        <p:txBody>
          <a:bodyPr wrap="square" rtlCol="0">
            <a:spAutoFit/>
          </a:bodyPr>
          <a:lstStyle/>
          <a:p>
            <a:r>
              <a:rPr lang="en-IN" b="1" dirty="0">
                <a:solidFill>
                  <a:schemeClr val="tx2"/>
                </a:solidFill>
              </a:rPr>
              <a:t>Predictive Insights</a:t>
            </a:r>
          </a:p>
        </p:txBody>
      </p:sp>
      <p:pic>
        <p:nvPicPr>
          <p:cNvPr id="4" name="Picture 3">
            <a:extLst>
              <a:ext uri="{FF2B5EF4-FFF2-40B4-BE49-F238E27FC236}">
                <a16:creationId xmlns:a16="http://schemas.microsoft.com/office/drawing/2014/main" id="{513800C3-7749-4A66-D44B-588F0ED6DBB5}"/>
              </a:ext>
            </a:extLst>
          </p:cNvPr>
          <p:cNvPicPr>
            <a:picLocks noChangeAspect="1"/>
          </p:cNvPicPr>
          <p:nvPr/>
        </p:nvPicPr>
        <p:blipFill>
          <a:blip r:embed="rId2"/>
          <a:stretch>
            <a:fillRect/>
          </a:stretch>
        </p:blipFill>
        <p:spPr>
          <a:xfrm>
            <a:off x="1641988" y="2748739"/>
            <a:ext cx="8761412" cy="3936180"/>
          </a:xfrm>
          <a:prstGeom prst="rect">
            <a:avLst/>
          </a:prstGeom>
        </p:spPr>
      </p:pic>
    </p:spTree>
    <p:extLst>
      <p:ext uri="{BB962C8B-B14F-4D97-AF65-F5344CB8AC3E}">
        <p14:creationId xmlns:p14="http://schemas.microsoft.com/office/powerpoint/2010/main" val="1264044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a:latin typeface="Calibri" panose="020F0502020204030204" pitchFamily="34" charset="0"/>
                <a:ea typeface="Calibri" panose="020F0502020204030204" pitchFamily="34" charset="0"/>
                <a:cs typeface="Calibri" panose="020F0502020204030204" pitchFamily="34" charset="0"/>
              </a:rPr>
              <a:t>Problem Statement</a:t>
            </a:r>
          </a:p>
        </p:txBody>
      </p:sp>
      <p:sp>
        <p:nvSpPr>
          <p:cNvPr id="3" name="Content Placeholder 2"/>
          <p:cNvSpPr>
            <a:spLocks noGrp="1"/>
          </p:cNvSpPr>
          <p:nvPr>
            <p:ph idx="1"/>
          </p:nvPr>
        </p:nvSpPr>
        <p:spPr>
          <a:xfrm>
            <a:off x="540774" y="2603500"/>
            <a:ext cx="10933471" cy="3885790"/>
          </a:xfrm>
        </p:spPr>
        <p:txBody>
          <a:bodyPr>
            <a:noAutofit/>
          </a:bodyPr>
          <a:lstStyle/>
          <a:p>
            <a:pPr marL="0" lvl="0" indent="0" algn="just" rtl="0">
              <a:lnSpc>
                <a:spcPct val="115000"/>
              </a:lnSpc>
              <a:spcBef>
                <a:spcPts val="500"/>
              </a:spcBef>
              <a:spcAft>
                <a:spcPts val="0"/>
              </a:spcAft>
              <a:buNone/>
            </a:pPr>
            <a:r>
              <a:rPr lang="en-US" sz="1600" i="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In today's competitive financial landscape, banks and </a:t>
            </a:r>
            <a:r>
              <a:rPr lang="en-US" sz="1600" i="0" dirty="0" err="1">
                <a:solidFill>
                  <a:schemeClr val="tx2"/>
                </a:solidFill>
                <a:effectLst/>
                <a:latin typeface="Calibri" panose="020F0502020204030204" pitchFamily="34" charset="0"/>
                <a:ea typeface="Calibri" panose="020F0502020204030204" pitchFamily="34" charset="0"/>
                <a:cs typeface="Calibri" panose="020F0502020204030204" pitchFamily="34" charset="0"/>
              </a:rPr>
              <a:t>fintechs</a:t>
            </a:r>
            <a:r>
              <a:rPr lang="en-US" sz="1600" i="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 struggle to deliver truly personalized recommendations, often relying on generic product matching that fails to account for customers' unique financial behaviors, social sentiment, and visual preferences. This leads to low engagement, missed cross-selling opportunities, and higher churn rates. </a:t>
            </a:r>
          </a:p>
          <a:p>
            <a:pPr marL="0" lvl="0" indent="0" algn="just" rtl="0">
              <a:lnSpc>
                <a:spcPct val="115000"/>
              </a:lnSpc>
              <a:spcBef>
                <a:spcPts val="500"/>
              </a:spcBef>
              <a:spcAft>
                <a:spcPts val="0"/>
              </a:spcAft>
              <a:buNone/>
            </a:pPr>
            <a:endParaRPr lang="en-US" sz="1600" dirty="0">
              <a:solidFill>
                <a:schemeClr val="tx2"/>
              </a:solidFill>
              <a:latin typeface="Calibri" panose="020F0502020204030204" pitchFamily="34" charset="0"/>
              <a:ea typeface="Calibri" panose="020F0502020204030204" pitchFamily="34" charset="0"/>
              <a:cs typeface="Calibri" panose="020F0502020204030204" pitchFamily="34" charset="0"/>
            </a:endParaRPr>
          </a:p>
          <a:p>
            <a:pPr marL="0" lvl="0" indent="0" algn="just" rtl="0">
              <a:lnSpc>
                <a:spcPct val="115000"/>
              </a:lnSpc>
              <a:spcBef>
                <a:spcPts val="500"/>
              </a:spcBef>
              <a:spcAft>
                <a:spcPts val="0"/>
              </a:spcAft>
              <a:buNone/>
            </a:pPr>
            <a:r>
              <a:rPr lang="en-US" sz="1600" i="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Our AI-driven Hyper-Personalization Dashboard solves this by combining multi-modal data analysis transaction history, social media sentiment, and image-based preferences with machine learning to generate dynamic, compliance-safe recommendations. By leveraging CLIP for visual matching, sentiment analysis for emotional insights, and predictive modeling for risk-aware suggestions, the system delivers smarter, faster, and more relevant financial guidance, boosting customer satisfaction while </a:t>
            </a:r>
            <a:r>
              <a:rPr lang="en-US" sz="1600" dirty="0">
                <a:solidFill>
                  <a:schemeClr val="tx2"/>
                </a:solidFill>
                <a:latin typeface="Calibri" panose="020F0502020204030204" pitchFamily="34" charset="0"/>
                <a:ea typeface="Calibri" panose="020F0502020204030204" pitchFamily="34" charset="0"/>
                <a:cs typeface="Calibri" panose="020F0502020204030204" pitchFamily="34" charset="0"/>
                <a:sym typeface="Arial"/>
              </a:rPr>
              <a:t>providing actionable insights and </a:t>
            </a:r>
            <a:r>
              <a:rPr lang="en-US" sz="1600" i="0" dirty="0">
                <a:solidFill>
                  <a:schemeClr val="tx2"/>
                </a:solidFill>
                <a:effectLst/>
                <a:latin typeface="Calibri" panose="020F0502020204030204" pitchFamily="34" charset="0"/>
                <a:ea typeface="Calibri" panose="020F0502020204030204" pitchFamily="34" charset="0"/>
                <a:cs typeface="Calibri" panose="020F0502020204030204" pitchFamily="34" charset="0"/>
              </a:rPr>
              <a:t>maximizing conversion rates.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462117"/>
            <a:ext cx="9965330" cy="1641986"/>
          </a:xfrm>
        </p:spPr>
        <p:txBody>
          <a:bodyPr/>
          <a:lstStyle/>
          <a:p>
            <a:pPr algn="ctr"/>
            <a:r>
              <a:rPr lang="en" sz="3200" dirty="0">
                <a:solidFill>
                  <a:schemeClr val="bg1"/>
                </a:solidFill>
                <a:latin typeface="Arial"/>
                <a:ea typeface="Arial"/>
                <a:cs typeface="Arial"/>
                <a:sym typeface="Arial"/>
              </a:rPr>
              <a:t>Importance of Hyper-Personalization</a:t>
            </a:r>
            <a:br>
              <a:rPr lang="en" sz="3200" dirty="0">
                <a:solidFill>
                  <a:schemeClr val="bg1"/>
                </a:solidFill>
                <a:latin typeface="Arial"/>
                <a:ea typeface="Arial"/>
                <a:cs typeface="Arial"/>
                <a:sym typeface="Arial"/>
              </a:rPr>
            </a:br>
            <a:r>
              <a:rPr lang="en" sz="3200" dirty="0">
                <a:solidFill>
                  <a:schemeClr val="bg1"/>
                </a:solidFill>
                <a:latin typeface="Arial"/>
                <a:ea typeface="Arial"/>
                <a:cs typeface="Arial"/>
                <a:sym typeface="Arial"/>
              </a:rPr>
              <a:t>&amp; </a:t>
            </a:r>
            <a:br>
              <a:rPr lang="en" sz="3200" dirty="0">
                <a:solidFill>
                  <a:schemeClr val="bg1"/>
                </a:solidFill>
                <a:latin typeface="Arial"/>
                <a:ea typeface="Arial"/>
                <a:cs typeface="Arial"/>
                <a:sym typeface="Arial"/>
              </a:rPr>
            </a:br>
            <a:r>
              <a:rPr lang="en" sz="3200" b="0" dirty="0">
                <a:solidFill>
                  <a:schemeClr val="bg1"/>
                </a:solidFill>
                <a:latin typeface="Arial"/>
                <a:ea typeface="Arial"/>
                <a:cs typeface="Arial"/>
                <a:sym typeface="Arial"/>
              </a:rPr>
              <a:t>Business impact of effective personalization</a:t>
            </a:r>
            <a:endParaRPr sz="32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pPr marL="0" lvl="0" indent="0" algn="l" rtl="0">
              <a:lnSpc>
                <a:spcPct val="115000"/>
              </a:lnSpc>
              <a:spcBef>
                <a:spcPts val="500"/>
              </a:spcBef>
              <a:spcAft>
                <a:spcPts val="0"/>
              </a:spcAft>
              <a:buNone/>
            </a:pPr>
            <a:r>
              <a:rPr lang="en-US" sz="1600" dirty="0">
                <a:solidFill>
                  <a:schemeClr val="tx2"/>
                </a:solidFill>
                <a:latin typeface="Calibri" panose="020F0502020204030204" pitchFamily="34" charset="0"/>
                <a:ea typeface="Calibri" panose="020F0502020204030204" pitchFamily="34" charset="0"/>
                <a:cs typeface="Calibri" panose="020F0502020204030204" pitchFamily="34" charset="0"/>
                <a:sym typeface="Arial"/>
              </a:rPr>
              <a:t>Hyper-personalization is a step beyond traditional personalization which leverages real-time data, AI, machine learning models, and advanced analytics to deliver highly tailored experiences, products, and services to individual users based on their unique preferences, behaviors, and needs.</a:t>
            </a:r>
          </a:p>
        </p:txBody>
      </p:sp>
      <p:sp>
        <p:nvSpPr>
          <p:cNvPr id="4" name="Content Placeholder 2">
            <a:extLst>
              <a:ext uri="{FF2B5EF4-FFF2-40B4-BE49-F238E27FC236}">
                <a16:creationId xmlns:a16="http://schemas.microsoft.com/office/drawing/2014/main" id="{C4BF67B7-16C1-3AA7-1E63-E202D2142A41}"/>
              </a:ext>
            </a:extLst>
          </p:cNvPr>
          <p:cNvSpPr txBox="1">
            <a:spLocks/>
          </p:cNvSpPr>
          <p:nvPr/>
        </p:nvSpPr>
        <p:spPr>
          <a:xfrm>
            <a:off x="1287689" y="3748959"/>
            <a:ext cx="8825659"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298450" indent="-285750">
              <a:lnSpc>
                <a:spcPct val="115000"/>
              </a:lnSpc>
              <a:spcBef>
                <a:spcPts val="500"/>
              </a:spcBef>
              <a:buFont typeface="Wingdings" panose="05000000000000000000" pitchFamily="2" charset="2"/>
              <a:buChar char="v"/>
            </a:pPr>
            <a:r>
              <a:rPr lang="en-IN" sz="1600" dirty="0">
                <a:solidFill>
                  <a:schemeClr val="tx2"/>
                </a:solidFill>
                <a:latin typeface="Calibri" panose="020F0502020204030204" pitchFamily="34" charset="0"/>
                <a:ea typeface="Calibri" panose="020F0502020204030204" pitchFamily="34" charset="0"/>
                <a:cs typeface="Calibri" panose="020F0502020204030204" pitchFamily="34" charset="0"/>
                <a:sym typeface="Arial"/>
              </a:rPr>
              <a:t> Enhanced Customer Experience</a:t>
            </a:r>
          </a:p>
          <a:p>
            <a:pPr marL="298450" indent="-285750">
              <a:lnSpc>
                <a:spcPct val="115000"/>
              </a:lnSpc>
              <a:spcBef>
                <a:spcPts val="500"/>
              </a:spcBef>
              <a:buFont typeface="Wingdings" panose="05000000000000000000" pitchFamily="2" charset="2"/>
              <a:buChar char="v"/>
            </a:pPr>
            <a:r>
              <a:rPr lang="en-IN" sz="1600" dirty="0">
                <a:solidFill>
                  <a:schemeClr val="tx2"/>
                </a:solidFill>
                <a:latin typeface="Calibri" panose="020F0502020204030204" pitchFamily="34" charset="0"/>
                <a:ea typeface="Calibri" panose="020F0502020204030204" pitchFamily="34" charset="0"/>
                <a:cs typeface="Calibri" panose="020F0502020204030204" pitchFamily="34" charset="0"/>
                <a:sym typeface="Arial"/>
              </a:rPr>
              <a:t> Improved Conversion Rates &amp; Sales</a:t>
            </a:r>
          </a:p>
          <a:p>
            <a:pPr marL="298450" indent="-285750">
              <a:lnSpc>
                <a:spcPct val="115000"/>
              </a:lnSpc>
              <a:spcBef>
                <a:spcPts val="500"/>
              </a:spcBef>
              <a:buFont typeface="Wingdings" panose="05000000000000000000" pitchFamily="2" charset="2"/>
              <a:buChar char="v"/>
            </a:pPr>
            <a:r>
              <a:rPr lang="en-IN" sz="1600" dirty="0">
                <a:solidFill>
                  <a:schemeClr val="tx2"/>
                </a:solidFill>
                <a:latin typeface="Calibri" panose="020F0502020204030204" pitchFamily="34" charset="0"/>
                <a:ea typeface="Calibri" panose="020F0502020204030204" pitchFamily="34" charset="0"/>
                <a:cs typeface="Calibri" panose="020F0502020204030204" pitchFamily="34" charset="0"/>
                <a:sym typeface="Arial"/>
              </a:rPr>
              <a:t> Stronger Customer Retention &amp; Loyalty</a:t>
            </a:r>
          </a:p>
          <a:p>
            <a:pPr marL="298450" indent="-285750">
              <a:lnSpc>
                <a:spcPct val="115000"/>
              </a:lnSpc>
              <a:spcBef>
                <a:spcPts val="500"/>
              </a:spcBef>
              <a:buFont typeface="Wingdings" panose="05000000000000000000" pitchFamily="2" charset="2"/>
              <a:buChar char="v"/>
            </a:pPr>
            <a:r>
              <a:rPr lang="en-IN" sz="1600" dirty="0">
                <a:solidFill>
                  <a:schemeClr val="tx2"/>
                </a:solidFill>
                <a:latin typeface="Calibri" panose="020F0502020204030204" pitchFamily="34" charset="0"/>
                <a:ea typeface="Calibri" panose="020F0502020204030204" pitchFamily="34" charset="0"/>
                <a:cs typeface="Calibri" panose="020F0502020204030204" pitchFamily="34" charset="0"/>
                <a:sym typeface="Arial"/>
              </a:rPr>
              <a:t> Increased ROI on Marketing &amp; Engagement Efforts</a:t>
            </a:r>
          </a:p>
          <a:p>
            <a:pPr marL="298450" indent="-285750">
              <a:lnSpc>
                <a:spcPct val="115000"/>
              </a:lnSpc>
              <a:spcBef>
                <a:spcPts val="500"/>
              </a:spcBef>
              <a:buFont typeface="Wingdings" panose="05000000000000000000" pitchFamily="2" charset="2"/>
              <a:buChar char="v"/>
            </a:pPr>
            <a:r>
              <a:rPr lang="en-IN" sz="1600" dirty="0">
                <a:solidFill>
                  <a:schemeClr val="tx2"/>
                </a:solidFill>
                <a:latin typeface="Calibri" panose="020F0502020204030204" pitchFamily="34" charset="0"/>
                <a:ea typeface="Calibri" panose="020F0502020204030204" pitchFamily="34" charset="0"/>
                <a:cs typeface="Calibri" panose="020F0502020204030204" pitchFamily="34" charset="0"/>
                <a:sym typeface="Arial"/>
              </a:rPr>
              <a:t> Competitive Advantage</a:t>
            </a:r>
          </a:p>
          <a:p>
            <a:pPr marL="298450" indent="-285750">
              <a:lnSpc>
                <a:spcPct val="115000"/>
              </a:lnSpc>
              <a:spcBef>
                <a:spcPts val="500"/>
              </a:spcBef>
              <a:buFont typeface="Wingdings" panose="05000000000000000000" pitchFamily="2" charset="2"/>
              <a:buChar char="v"/>
            </a:pPr>
            <a:r>
              <a:rPr lang="en-IN" sz="1600" dirty="0">
                <a:solidFill>
                  <a:schemeClr val="tx2"/>
                </a:solidFill>
                <a:latin typeface="Calibri" panose="020F0502020204030204" pitchFamily="34" charset="0"/>
                <a:ea typeface="Calibri" panose="020F0502020204030204" pitchFamily="34" charset="0"/>
                <a:cs typeface="Calibri" panose="020F0502020204030204" pitchFamily="34" charset="0"/>
                <a:sym typeface="Arial"/>
              </a:rPr>
              <a:t> Data-Driven Decision Making</a:t>
            </a:r>
          </a:p>
          <a:p>
            <a:pPr marL="298450" indent="-285750">
              <a:lnSpc>
                <a:spcPct val="115000"/>
              </a:lnSpc>
              <a:spcBef>
                <a:spcPts val="500"/>
              </a:spcBef>
              <a:buFont typeface="Wingdings" panose="05000000000000000000" pitchFamily="2" charset="2"/>
              <a:buChar char="v"/>
            </a:pPr>
            <a:r>
              <a:rPr lang="en-IN" sz="1600" dirty="0">
                <a:solidFill>
                  <a:schemeClr val="tx2"/>
                </a:solidFill>
                <a:latin typeface="Calibri" panose="020F0502020204030204" pitchFamily="34" charset="0"/>
                <a:ea typeface="Calibri" panose="020F0502020204030204" pitchFamily="34" charset="0"/>
                <a:cs typeface="Calibri" panose="020F0502020204030204" pitchFamily="34" charset="0"/>
                <a:sym typeface="Arial"/>
              </a:rPr>
              <a:t> Supports Omnichannel Strategy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a:latin typeface="Calibri" panose="020F0502020204030204" pitchFamily="34" charset="0"/>
                <a:ea typeface="Calibri" panose="020F0502020204030204" pitchFamily="34" charset="0"/>
                <a:cs typeface="Calibri" panose="020F0502020204030204" pitchFamily="34" charset="0"/>
              </a:rPr>
              <a:t>A</a:t>
            </a:r>
            <a:r>
              <a:rPr lang="en-IN" dirty="0" err="1">
                <a:latin typeface="Calibri" panose="020F0502020204030204" pitchFamily="34" charset="0"/>
                <a:ea typeface="Calibri" panose="020F0502020204030204" pitchFamily="34" charset="0"/>
                <a:cs typeface="Calibri" panose="020F0502020204030204" pitchFamily="34" charset="0"/>
              </a:rPr>
              <a:t>pproach</a:t>
            </a:r>
            <a:r>
              <a:rPr lang="en-IN" dirty="0">
                <a:latin typeface="Calibri" panose="020F0502020204030204" pitchFamily="34" charset="0"/>
                <a:ea typeface="Calibri" panose="020F0502020204030204" pitchFamily="34" charset="0"/>
                <a:cs typeface="Calibri" panose="020F0502020204030204" pitchFamily="34" charset="0"/>
              </a:rPr>
              <a:t> Overview</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normAutofit/>
          </a:bodyPr>
          <a:lstStyle/>
          <a:p>
            <a:pPr marL="0" lvl="0" indent="0" algn="l" rtl="0">
              <a:lnSpc>
                <a:spcPct val="115000"/>
              </a:lnSpc>
              <a:spcBef>
                <a:spcPts val="500"/>
              </a:spcBef>
              <a:spcAft>
                <a:spcPts val="0"/>
              </a:spcAft>
              <a:buNone/>
            </a:pPr>
            <a:r>
              <a:rPr lang="en-US" sz="1600" b="1" dirty="0">
                <a:solidFill>
                  <a:schemeClr val="tx2"/>
                </a:solidFill>
                <a:latin typeface="Calibri" panose="020F0502020204030204" pitchFamily="34" charset="0"/>
                <a:ea typeface="Calibri" panose="020F0502020204030204" pitchFamily="34" charset="0"/>
                <a:cs typeface="Calibri" panose="020F0502020204030204" pitchFamily="34" charset="0"/>
                <a:sym typeface="Arial"/>
              </a:rPr>
              <a:t>   Solution Overview: AI-Driven Hyper-Personalization System</a:t>
            </a:r>
          </a:p>
          <a:p>
            <a:pPr marL="279400" lvl="0" indent="0" algn="l" rtl="0">
              <a:lnSpc>
                <a:spcPct val="115000"/>
              </a:lnSpc>
              <a:spcBef>
                <a:spcPts val="500"/>
              </a:spcBef>
              <a:spcAft>
                <a:spcPts val="0"/>
              </a:spcAft>
              <a:buNone/>
            </a:pPr>
            <a:r>
              <a:rPr lang="en-US" sz="1600" b="1" dirty="0">
                <a:solidFill>
                  <a:srgbClr val="FF0000"/>
                </a:solidFill>
                <a:latin typeface="Calibri" panose="020F0502020204030204" pitchFamily="34" charset="0"/>
                <a:ea typeface="Calibri" panose="020F0502020204030204" pitchFamily="34" charset="0"/>
                <a:cs typeface="Calibri" panose="020F0502020204030204" pitchFamily="34" charset="0"/>
                <a:sym typeface="Arial"/>
              </a:rPr>
              <a:t>  </a:t>
            </a:r>
            <a:r>
              <a:rPr lang="en-US" sz="1600"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  To build an advanced, real-time AI system that delivers hyper-personalized product, service, and content recommendations by analyzing diverse customer data points such as profiles, purchase history, sentiment, social activity, and demographics while also providing actionable business insights.</a:t>
            </a:r>
          </a:p>
          <a:p>
            <a:pPr marL="279400" lvl="0" indent="0" algn="l" rtl="0">
              <a:lnSpc>
                <a:spcPct val="115000"/>
              </a:lnSpc>
              <a:spcBef>
                <a:spcPts val="500"/>
              </a:spcBef>
              <a:spcAft>
                <a:spcPts val="0"/>
              </a:spcAft>
              <a:buNone/>
            </a:pPr>
            <a:endParaRPr lang="en-US" sz="1600"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a:p>
            <a:pPr marL="279400" lvl="0" indent="0" algn="l" rtl="0">
              <a:lnSpc>
                <a:spcPct val="115000"/>
              </a:lnSpc>
              <a:spcBef>
                <a:spcPts val="500"/>
              </a:spcBef>
              <a:spcAft>
                <a:spcPts val="0"/>
              </a:spcAft>
              <a:buNone/>
            </a:pPr>
            <a:r>
              <a:rPr lang="en-US" sz="1600" b="1" dirty="0">
                <a:solidFill>
                  <a:schemeClr val="tx2"/>
                </a:solidFill>
                <a:latin typeface="Calibri" panose="020F0502020204030204" pitchFamily="34" charset="0"/>
                <a:ea typeface="Calibri" panose="020F0502020204030204" pitchFamily="34" charset="0"/>
                <a:cs typeface="Calibri" panose="020F0502020204030204" pitchFamily="34" charset="0"/>
                <a:sym typeface="Arial"/>
              </a:rPr>
              <a:t>Architecture Overview:</a:t>
            </a:r>
          </a:p>
          <a:p>
            <a:pPr marL="279400" lvl="0" indent="0" algn="l" rtl="0">
              <a:lnSpc>
                <a:spcPct val="115000"/>
              </a:lnSpc>
              <a:spcBef>
                <a:spcPts val="500"/>
              </a:spcBef>
              <a:spcAft>
                <a:spcPts val="0"/>
              </a:spcAft>
              <a:buNone/>
            </a:pPr>
            <a:r>
              <a:rPr lang="en-US" sz="1600" b="1" dirty="0">
                <a:solidFill>
                  <a:schemeClr val="accent1"/>
                </a:solidFill>
                <a:latin typeface="Calibri" panose="020F0502020204030204" pitchFamily="34" charset="0"/>
                <a:ea typeface="Calibri" panose="020F0502020204030204" pitchFamily="34" charset="0"/>
                <a:cs typeface="Calibri" panose="020F0502020204030204" pitchFamily="34" charset="0"/>
                <a:sym typeface="Arial"/>
              </a:rPr>
              <a:t>	System Architecture:</a:t>
            </a:r>
          </a:p>
          <a:p>
            <a:pPr marL="12700" lvl="0" indent="0" algn="l" rtl="0">
              <a:lnSpc>
                <a:spcPct val="115000"/>
              </a:lnSpc>
              <a:spcBef>
                <a:spcPts val="500"/>
              </a:spcBef>
              <a:spcAft>
                <a:spcPts val="0"/>
              </a:spcAft>
              <a:buNone/>
            </a:pPr>
            <a:r>
              <a:rPr lang="en-US" sz="1600" dirty="0">
                <a:solidFill>
                  <a:srgbClr val="0BD0D9"/>
                </a:solidFill>
                <a:latin typeface="Calibri" panose="020F0502020204030204" pitchFamily="34" charset="0"/>
                <a:ea typeface="Calibri" panose="020F0502020204030204" pitchFamily="34" charset="0"/>
                <a:cs typeface="Calibri" panose="020F0502020204030204" pitchFamily="34" charset="0"/>
                <a:sym typeface="Arial"/>
              </a:rPr>
              <a:t>	</a:t>
            </a:r>
            <a:r>
              <a:rPr lang="en-US" sz="1600"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Data flow: Collection → Processing → AI Analysis → Recommendations</a:t>
            </a:r>
          </a:p>
          <a:p>
            <a:pPr marL="12700" lvl="0" indent="0" algn="l" rtl="0">
              <a:lnSpc>
                <a:spcPct val="115000"/>
              </a:lnSpc>
              <a:spcBef>
                <a:spcPts val="500"/>
              </a:spcBef>
              <a:spcAft>
                <a:spcPts val="0"/>
              </a:spcAft>
              <a:buNone/>
            </a:pPr>
            <a:r>
              <a:rPr lang="en-US" sz="1600"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	AI Components: LLMs, Transformers, Fine-Tuned Models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26A1E6AF-DF95-59F5-086F-3E0A90510982}"/>
              </a:ext>
            </a:extLst>
          </p:cNvPr>
          <p:cNvGraphicFramePr>
            <a:graphicFrameLocks noGrp="1"/>
          </p:cNvGraphicFramePr>
          <p:nvPr>
            <p:extLst>
              <p:ext uri="{D42A27DB-BD31-4B8C-83A1-F6EECF244321}">
                <p14:modId xmlns:p14="http://schemas.microsoft.com/office/powerpoint/2010/main" val="813042960"/>
              </p:ext>
            </p:extLst>
          </p:nvPr>
        </p:nvGraphicFramePr>
        <p:xfrm>
          <a:off x="1284424" y="1425678"/>
          <a:ext cx="9623151" cy="4623469"/>
        </p:xfrm>
        <a:graphic>
          <a:graphicData uri="http://schemas.openxmlformats.org/drawingml/2006/table">
            <a:tbl>
              <a:tblPr/>
              <a:tblGrid>
                <a:gridCol w="3207717">
                  <a:extLst>
                    <a:ext uri="{9D8B030D-6E8A-4147-A177-3AD203B41FA5}">
                      <a16:colId xmlns:a16="http://schemas.microsoft.com/office/drawing/2014/main" val="2560417920"/>
                    </a:ext>
                  </a:extLst>
                </a:gridCol>
                <a:gridCol w="3207717">
                  <a:extLst>
                    <a:ext uri="{9D8B030D-6E8A-4147-A177-3AD203B41FA5}">
                      <a16:colId xmlns:a16="http://schemas.microsoft.com/office/drawing/2014/main" val="2583052622"/>
                    </a:ext>
                  </a:extLst>
                </a:gridCol>
                <a:gridCol w="3207717">
                  <a:extLst>
                    <a:ext uri="{9D8B030D-6E8A-4147-A177-3AD203B41FA5}">
                      <a16:colId xmlns:a16="http://schemas.microsoft.com/office/drawing/2014/main" val="112196648"/>
                    </a:ext>
                  </a:extLst>
                </a:gridCol>
              </a:tblGrid>
              <a:tr h="355651">
                <a:tc>
                  <a:txBody>
                    <a:bodyPr/>
                    <a:lstStyle/>
                    <a:p>
                      <a:pPr algn="l"/>
                      <a:r>
                        <a:rPr lang="en-IN" sz="16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Feature</a:t>
                      </a:r>
                    </a:p>
                  </a:txBody>
                  <a:tcPr marL="83680" marR="83680" marT="41840" marB="41840" anchor="ctr">
                    <a:lnL>
                      <a:noFill/>
                    </a:lnL>
                    <a:lnR>
                      <a:noFill/>
                    </a:lnR>
                    <a:lnT>
                      <a:noFill/>
                    </a:lnT>
                    <a:lnB>
                      <a:noFill/>
                    </a:lnB>
                    <a:noFill/>
                  </a:tcPr>
                </a:tc>
                <a:tc>
                  <a:txBody>
                    <a:bodyPr/>
                    <a:lstStyle/>
                    <a:p>
                      <a:pPr algn="l"/>
                      <a:r>
                        <a:rPr lang="en-IN" sz="1600" b="1">
                          <a:solidFill>
                            <a:schemeClr val="bg1"/>
                          </a:solidFill>
                          <a:effectLst/>
                          <a:latin typeface="Calibri" panose="020F0502020204030204" pitchFamily="34" charset="0"/>
                          <a:ea typeface="Calibri" panose="020F0502020204030204" pitchFamily="34" charset="0"/>
                          <a:cs typeface="Calibri" panose="020F0502020204030204" pitchFamily="34" charset="0"/>
                        </a:rPr>
                        <a:t>Implementation</a:t>
                      </a:r>
                    </a:p>
                  </a:txBody>
                  <a:tcPr marL="83680" marR="83680" marT="41840" marB="41840" anchor="ctr">
                    <a:lnL>
                      <a:noFill/>
                    </a:lnL>
                    <a:lnR>
                      <a:noFill/>
                    </a:lnR>
                    <a:lnT>
                      <a:noFill/>
                    </a:lnT>
                    <a:lnB>
                      <a:noFill/>
                    </a:lnB>
                    <a:noFill/>
                  </a:tcPr>
                </a:tc>
                <a:tc>
                  <a:txBody>
                    <a:bodyPr/>
                    <a:lstStyle/>
                    <a:p>
                      <a:pPr algn="l"/>
                      <a:r>
                        <a:rPr lang="en-IN" sz="16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Navigation</a:t>
                      </a:r>
                    </a:p>
                  </a:txBody>
                  <a:tcPr marL="83680" marR="83680" marT="41840" marB="41840" anchor="ctr">
                    <a:lnL>
                      <a:noFill/>
                    </a:lnL>
                    <a:lnR>
                      <a:noFill/>
                    </a:lnR>
                    <a:lnT>
                      <a:noFill/>
                    </a:lnT>
                    <a:lnB>
                      <a:noFill/>
                    </a:lnB>
                    <a:noFill/>
                  </a:tcPr>
                </a:tc>
                <a:extLst>
                  <a:ext uri="{0D108BD9-81ED-4DB2-BD59-A6C34878D82A}">
                    <a16:rowId xmlns:a16="http://schemas.microsoft.com/office/drawing/2014/main" val="965028047"/>
                  </a:ext>
                </a:extLst>
              </a:tr>
              <a:tr h="622390">
                <a:tc>
                  <a:txBody>
                    <a:bodyPr/>
                    <a:lstStyle/>
                    <a:p>
                      <a:r>
                        <a:rPr lang="en-IN" sz="16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AI-Generated Product/Service Suggestions</a:t>
                      </a:r>
                    </a:p>
                  </a:txBody>
                  <a:tcPr marL="83680" marR="83680" marT="41840" marB="41840" anchor="ctr">
                    <a:lnL>
                      <a:noFill/>
                    </a:lnL>
                    <a:lnR>
                      <a:noFill/>
                    </a:lnR>
                    <a:lnT>
                      <a:noFill/>
                    </a:lnT>
                    <a:lnB>
                      <a:noFill/>
                    </a:lnB>
                    <a:noFill/>
                  </a:tcPr>
                </a:tc>
                <a:tc>
                  <a:txBody>
                    <a:bodyPr/>
                    <a:lstStyle/>
                    <a:p>
                      <a:r>
                        <a:rPr lang="en-US" sz="16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Fine-tuned LLM for personalized recommendations.</a:t>
                      </a:r>
                    </a:p>
                  </a:txBody>
                  <a:tcPr marL="83680" marR="83680" marT="41840" marB="41840" anchor="ctr">
                    <a:lnL>
                      <a:noFill/>
                    </a:lnL>
                    <a:lnR>
                      <a:noFill/>
                    </a:lnR>
                    <a:lnT>
                      <a:noFill/>
                    </a:lnT>
                    <a:lnB>
                      <a:noFill/>
                    </a:lnB>
                    <a:noFill/>
                  </a:tcPr>
                </a:tc>
                <a:tc>
                  <a:txBody>
                    <a:bodyPr/>
                    <a:lstStyle/>
                    <a:p>
                      <a:r>
                        <a:rPr lang="en-IN" sz="16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Recommendations</a:t>
                      </a:r>
                    </a:p>
                  </a:txBody>
                  <a:tcPr marL="83680" marR="83680" marT="41840" marB="41840" anchor="ctr">
                    <a:lnL>
                      <a:noFill/>
                    </a:lnL>
                    <a:lnR>
                      <a:noFill/>
                    </a:lnR>
                    <a:lnT>
                      <a:noFill/>
                    </a:lnT>
                    <a:lnB>
                      <a:noFill/>
                    </a:lnB>
                    <a:noFill/>
                  </a:tcPr>
                </a:tc>
                <a:extLst>
                  <a:ext uri="{0D108BD9-81ED-4DB2-BD59-A6C34878D82A}">
                    <a16:rowId xmlns:a16="http://schemas.microsoft.com/office/drawing/2014/main" val="1962162866"/>
                  </a:ext>
                </a:extLst>
              </a:tr>
              <a:tr h="622390">
                <a:tc>
                  <a:txBody>
                    <a:bodyPr/>
                    <a:lstStyle/>
                    <a:p>
                      <a:r>
                        <a:rPr lang="en-IN" sz="1600">
                          <a:solidFill>
                            <a:schemeClr val="bg1"/>
                          </a:solidFill>
                          <a:effectLst/>
                          <a:latin typeface="Calibri" panose="020F0502020204030204" pitchFamily="34" charset="0"/>
                          <a:ea typeface="Calibri" panose="020F0502020204030204" pitchFamily="34" charset="0"/>
                          <a:cs typeface="Calibri" panose="020F0502020204030204" pitchFamily="34" charset="0"/>
                        </a:rPr>
                        <a:t>Sentiment-Driven Content Recommendations</a:t>
                      </a:r>
                    </a:p>
                  </a:txBody>
                  <a:tcPr marL="83680" marR="83680" marT="41840" marB="41840" anchor="ctr">
                    <a:lnL>
                      <a:noFill/>
                    </a:lnL>
                    <a:lnR>
                      <a:noFill/>
                    </a:lnR>
                    <a:lnT>
                      <a:noFill/>
                    </a:lnT>
                    <a:lnB>
                      <a:noFill/>
                    </a:lnB>
                    <a:noFill/>
                  </a:tcPr>
                </a:tc>
                <a:tc>
                  <a:txBody>
                    <a:bodyPr/>
                    <a:lstStyle/>
                    <a:p>
                      <a:r>
                        <a:rPr lang="fr-FR" sz="16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Sentiment </a:t>
                      </a:r>
                      <a:r>
                        <a:rPr lang="fr-FR" sz="16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analysis</a:t>
                      </a:r>
                      <a:r>
                        <a:rPr lang="fr-FR" sz="16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model for content </a:t>
                      </a:r>
                      <a:r>
                        <a:rPr lang="fr-FR" sz="16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recommendations</a:t>
                      </a:r>
                      <a:r>
                        <a:rPr lang="fr-FR" sz="16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p>
                  </a:txBody>
                  <a:tcPr marL="83680" marR="83680" marT="41840" marB="41840" anchor="ctr">
                    <a:lnL>
                      <a:noFill/>
                    </a:lnL>
                    <a:lnR>
                      <a:noFill/>
                    </a:lnR>
                    <a:lnT>
                      <a:noFill/>
                    </a:lnT>
                    <a:lnB>
                      <a:noFill/>
                    </a:lnB>
                    <a:noFill/>
                  </a:tcPr>
                </a:tc>
                <a:tc>
                  <a:txBody>
                    <a:bodyPr/>
                    <a:lstStyle/>
                    <a:p>
                      <a:r>
                        <a:rPr lang="en-IN" sz="16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Sentiment Analysis</a:t>
                      </a:r>
                    </a:p>
                  </a:txBody>
                  <a:tcPr marL="83680" marR="83680" marT="41840" marB="41840" anchor="ctr">
                    <a:lnL>
                      <a:noFill/>
                    </a:lnL>
                    <a:lnR>
                      <a:noFill/>
                    </a:lnR>
                    <a:lnT>
                      <a:noFill/>
                    </a:lnT>
                    <a:lnB>
                      <a:noFill/>
                    </a:lnB>
                    <a:noFill/>
                  </a:tcPr>
                </a:tc>
                <a:extLst>
                  <a:ext uri="{0D108BD9-81ED-4DB2-BD59-A6C34878D82A}">
                    <a16:rowId xmlns:a16="http://schemas.microsoft.com/office/drawing/2014/main" val="2192366169"/>
                  </a:ext>
                </a:extLst>
              </a:tr>
              <a:tr h="622390">
                <a:tc>
                  <a:txBody>
                    <a:bodyPr/>
                    <a:lstStyle/>
                    <a:p>
                      <a:r>
                        <a:rPr lang="en-IN" sz="16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Predictive Customer Insights</a:t>
                      </a:r>
                    </a:p>
                  </a:txBody>
                  <a:tcPr marL="83680" marR="83680" marT="41840" marB="41840" anchor="ctr">
                    <a:lnL>
                      <a:noFill/>
                    </a:lnL>
                    <a:lnR>
                      <a:noFill/>
                    </a:lnR>
                    <a:lnT>
                      <a:noFill/>
                    </a:lnT>
                    <a:lnB>
                      <a:noFill/>
                    </a:lnB>
                    <a:noFill/>
                  </a:tcPr>
                </a:tc>
                <a:tc>
                  <a:txBody>
                    <a:bodyPr/>
                    <a:lstStyle/>
                    <a:p>
                      <a:r>
                        <a:rPr lang="en-US" sz="16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Machine learning model for churn prediction.</a:t>
                      </a:r>
                    </a:p>
                  </a:txBody>
                  <a:tcPr marL="83680" marR="83680" marT="41840" marB="41840" anchor="ctr">
                    <a:lnL>
                      <a:noFill/>
                    </a:lnL>
                    <a:lnR>
                      <a:noFill/>
                    </a:lnR>
                    <a:lnT>
                      <a:noFill/>
                    </a:lnT>
                    <a:lnB>
                      <a:noFill/>
                    </a:lnB>
                    <a:noFill/>
                  </a:tcPr>
                </a:tc>
                <a:tc>
                  <a:txBody>
                    <a:bodyPr/>
                    <a:lstStyle/>
                    <a:p>
                      <a:r>
                        <a:rPr lang="en-IN" sz="16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predictive Insights</a:t>
                      </a:r>
                    </a:p>
                  </a:txBody>
                  <a:tcPr marL="83680" marR="83680" marT="41840" marB="41840" anchor="ctr">
                    <a:lnL>
                      <a:noFill/>
                    </a:lnL>
                    <a:lnR>
                      <a:noFill/>
                    </a:lnR>
                    <a:lnT>
                      <a:noFill/>
                    </a:lnT>
                    <a:lnB>
                      <a:noFill/>
                    </a:lnB>
                    <a:noFill/>
                  </a:tcPr>
                </a:tc>
                <a:extLst>
                  <a:ext uri="{0D108BD9-81ED-4DB2-BD59-A6C34878D82A}">
                    <a16:rowId xmlns:a16="http://schemas.microsoft.com/office/drawing/2014/main" val="2741401866"/>
                  </a:ext>
                </a:extLst>
              </a:tr>
              <a:tr h="622390">
                <a:tc>
                  <a:txBody>
                    <a:bodyPr/>
                    <a:lstStyle/>
                    <a:p>
                      <a:r>
                        <a:rPr lang="en-IN" sz="1600">
                          <a:solidFill>
                            <a:schemeClr val="bg1"/>
                          </a:solidFill>
                          <a:effectLst/>
                          <a:latin typeface="Calibri" panose="020F0502020204030204" pitchFamily="34" charset="0"/>
                          <a:ea typeface="Calibri" panose="020F0502020204030204" pitchFamily="34" charset="0"/>
                          <a:cs typeface="Calibri" panose="020F0502020204030204" pitchFamily="34" charset="0"/>
                        </a:rPr>
                        <a:t>Multi-Modal Personalization</a:t>
                      </a:r>
                    </a:p>
                  </a:txBody>
                  <a:tcPr marL="83680" marR="83680" marT="41840" marB="41840" anchor="ctr">
                    <a:lnL>
                      <a:noFill/>
                    </a:lnL>
                    <a:lnR>
                      <a:noFill/>
                    </a:lnR>
                    <a:lnT>
                      <a:noFill/>
                    </a:lnT>
                    <a:lnB>
                      <a:noFill/>
                    </a:lnB>
                    <a:noFill/>
                  </a:tcPr>
                </a:tc>
                <a:tc>
                  <a:txBody>
                    <a:bodyPr/>
                    <a:lstStyle/>
                    <a:p>
                      <a:r>
                        <a:rPr lang="en-US" sz="1600">
                          <a:solidFill>
                            <a:schemeClr val="bg1"/>
                          </a:solidFill>
                          <a:effectLst/>
                          <a:latin typeface="Calibri" panose="020F0502020204030204" pitchFamily="34" charset="0"/>
                          <a:ea typeface="Calibri" panose="020F0502020204030204" pitchFamily="34" charset="0"/>
                          <a:cs typeface="Calibri" panose="020F0502020204030204" pitchFamily="34" charset="0"/>
                        </a:rPr>
                        <a:t>Multi-modal model (CLIP) for text-image matching.</a:t>
                      </a:r>
                    </a:p>
                  </a:txBody>
                  <a:tcPr marL="83680" marR="83680" marT="41840" marB="41840" anchor="ctr">
                    <a:lnL>
                      <a:noFill/>
                    </a:lnL>
                    <a:lnR>
                      <a:noFill/>
                    </a:lnR>
                    <a:lnT>
                      <a:noFill/>
                    </a:lnT>
                    <a:lnB>
                      <a:noFill/>
                    </a:lnB>
                    <a:noFill/>
                  </a:tcPr>
                </a:tc>
                <a:tc>
                  <a:txBody>
                    <a:bodyPr/>
                    <a:lstStyle/>
                    <a:p>
                      <a:r>
                        <a:rPr lang="en-IN" sz="16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Multi-Modal Recommendations</a:t>
                      </a:r>
                    </a:p>
                  </a:txBody>
                  <a:tcPr marL="83680" marR="83680" marT="41840" marB="41840" anchor="ctr">
                    <a:lnL>
                      <a:noFill/>
                    </a:lnL>
                    <a:lnR>
                      <a:noFill/>
                    </a:lnR>
                    <a:lnT>
                      <a:noFill/>
                    </a:lnT>
                    <a:lnB>
                      <a:noFill/>
                    </a:lnB>
                    <a:noFill/>
                  </a:tcPr>
                </a:tc>
                <a:extLst>
                  <a:ext uri="{0D108BD9-81ED-4DB2-BD59-A6C34878D82A}">
                    <a16:rowId xmlns:a16="http://schemas.microsoft.com/office/drawing/2014/main" val="3202502830"/>
                  </a:ext>
                </a:extLst>
              </a:tr>
              <a:tr h="889129">
                <a:tc>
                  <a:txBody>
                    <a:bodyPr/>
                    <a:lstStyle/>
                    <a:p>
                      <a:r>
                        <a:rPr lang="en-IN" sz="1600">
                          <a:solidFill>
                            <a:schemeClr val="bg1"/>
                          </a:solidFill>
                          <a:effectLst/>
                          <a:latin typeface="Calibri" panose="020F0502020204030204" pitchFamily="34" charset="0"/>
                          <a:ea typeface="Calibri" panose="020F0502020204030204" pitchFamily="34" charset="0"/>
                          <a:cs typeface="Calibri" panose="020F0502020204030204" pitchFamily="34" charset="0"/>
                        </a:rPr>
                        <a:t>Hyper-Personalized Financial Product Recommendations</a:t>
                      </a:r>
                    </a:p>
                  </a:txBody>
                  <a:tcPr marL="83680" marR="83680" marT="41840" marB="41840" anchor="ctr">
                    <a:lnL>
                      <a:noFill/>
                    </a:lnL>
                    <a:lnR>
                      <a:noFill/>
                    </a:lnR>
                    <a:lnT>
                      <a:noFill/>
                    </a:lnT>
                    <a:lnB>
                      <a:noFill/>
                    </a:lnB>
                    <a:noFill/>
                  </a:tcPr>
                </a:tc>
                <a:tc>
                  <a:txBody>
                    <a:bodyPr/>
                    <a:lstStyle/>
                    <a:p>
                      <a:r>
                        <a:rPr lang="en-US" sz="1600">
                          <a:solidFill>
                            <a:schemeClr val="bg1"/>
                          </a:solidFill>
                          <a:effectLst/>
                          <a:latin typeface="Calibri" panose="020F0502020204030204" pitchFamily="34" charset="0"/>
                          <a:ea typeface="Calibri" panose="020F0502020204030204" pitchFamily="34" charset="0"/>
                          <a:cs typeface="Calibri" panose="020F0502020204030204" pitchFamily="34" charset="0"/>
                        </a:rPr>
                        <a:t>Rule-based system or fine-tuned LLM for financial product recommendations.</a:t>
                      </a:r>
                    </a:p>
                  </a:txBody>
                  <a:tcPr marL="83680" marR="83680" marT="41840" marB="41840" anchor="ctr">
                    <a:lnL>
                      <a:noFill/>
                    </a:lnL>
                    <a:lnR>
                      <a:noFill/>
                    </a:lnR>
                    <a:lnT>
                      <a:noFill/>
                    </a:lnT>
                    <a:lnB>
                      <a:noFill/>
                    </a:lnB>
                    <a:noFill/>
                  </a:tcPr>
                </a:tc>
                <a:tc>
                  <a:txBody>
                    <a:bodyPr/>
                    <a:lstStyle/>
                    <a:p>
                      <a:r>
                        <a:rPr lang="en-IN" sz="16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Recommendations</a:t>
                      </a:r>
                    </a:p>
                  </a:txBody>
                  <a:tcPr marL="83680" marR="83680" marT="41840" marB="41840" anchor="ctr">
                    <a:lnL>
                      <a:noFill/>
                    </a:lnL>
                    <a:lnR>
                      <a:noFill/>
                    </a:lnR>
                    <a:lnT>
                      <a:noFill/>
                    </a:lnT>
                    <a:lnB>
                      <a:noFill/>
                    </a:lnB>
                    <a:noFill/>
                  </a:tcPr>
                </a:tc>
                <a:extLst>
                  <a:ext uri="{0D108BD9-81ED-4DB2-BD59-A6C34878D82A}">
                    <a16:rowId xmlns:a16="http://schemas.microsoft.com/office/drawing/2014/main" val="1632765671"/>
                  </a:ext>
                </a:extLst>
              </a:tr>
              <a:tr h="889129">
                <a:tc>
                  <a:txBody>
                    <a:bodyPr/>
                    <a:lstStyle/>
                    <a:p>
                      <a:r>
                        <a:rPr lang="en-IN" sz="16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Business Strategies and Insights</a:t>
                      </a:r>
                    </a:p>
                  </a:txBody>
                  <a:tcPr marL="83680" marR="83680" marT="41840" marB="41840" anchor="ctr">
                    <a:lnL>
                      <a:noFill/>
                    </a:lnL>
                    <a:lnR>
                      <a:noFill/>
                    </a:lnR>
                    <a:lnT>
                      <a:noFill/>
                    </a:lnT>
                    <a:lnB>
                      <a:noFill/>
                    </a:lnB>
                    <a:noFill/>
                  </a:tcPr>
                </a:tc>
                <a:tc>
                  <a:txBody>
                    <a:bodyPr/>
                    <a:lstStyle/>
                    <a:p>
                      <a:r>
                        <a:rPr lang="en-US" sz="16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Clustering algorithm (K-Means) for customer segmentation and strategies.</a:t>
                      </a:r>
                    </a:p>
                  </a:txBody>
                  <a:tcPr marL="83680" marR="83680" marT="41840" marB="41840" anchor="ctr">
                    <a:lnL>
                      <a:noFill/>
                    </a:lnL>
                    <a:lnR>
                      <a:noFill/>
                    </a:lnR>
                    <a:lnT>
                      <a:noFill/>
                    </a:lnT>
                    <a:lnB>
                      <a:noFill/>
                    </a:lnB>
                    <a:noFill/>
                  </a:tcPr>
                </a:tc>
                <a:tc>
                  <a:txBody>
                    <a:bodyPr/>
                    <a:lstStyle/>
                    <a:p>
                      <a:r>
                        <a:rPr lang="en-IN" sz="16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Business Insights</a:t>
                      </a:r>
                    </a:p>
                  </a:txBody>
                  <a:tcPr marL="83680" marR="83680" marT="41840" marB="41840" anchor="ctr">
                    <a:lnL>
                      <a:noFill/>
                    </a:lnL>
                    <a:lnR>
                      <a:noFill/>
                    </a:lnR>
                    <a:lnT>
                      <a:noFill/>
                    </a:lnT>
                    <a:lnB>
                      <a:noFill/>
                    </a:lnB>
                    <a:noFill/>
                  </a:tcPr>
                </a:tc>
                <a:extLst>
                  <a:ext uri="{0D108BD9-81ED-4DB2-BD59-A6C34878D82A}">
                    <a16:rowId xmlns:a16="http://schemas.microsoft.com/office/drawing/2014/main" val="2616194959"/>
                  </a:ext>
                </a:extLst>
              </a:tr>
            </a:tbl>
          </a:graphicData>
        </a:graphic>
      </p:graphicFrame>
      <p:sp>
        <p:nvSpPr>
          <p:cNvPr id="2" name="Title 1">
            <a:extLst>
              <a:ext uri="{FF2B5EF4-FFF2-40B4-BE49-F238E27FC236}">
                <a16:creationId xmlns:a16="http://schemas.microsoft.com/office/drawing/2014/main" id="{0F8DD688-DFF1-3531-24B5-60746DE1A9C4}"/>
              </a:ext>
            </a:extLst>
          </p:cNvPr>
          <p:cNvSpPr>
            <a:spLocks noGrp="1"/>
          </p:cNvSpPr>
          <p:nvPr>
            <p:ph type="ctrTitle"/>
          </p:nvPr>
        </p:nvSpPr>
        <p:spPr>
          <a:xfrm>
            <a:off x="1743909" y="705615"/>
            <a:ext cx="8327924" cy="403122"/>
          </a:xfrm>
        </p:spPr>
        <p:txBody>
          <a:bodyPr/>
          <a:lstStyle/>
          <a:p>
            <a:pPr algn="ctr"/>
            <a:r>
              <a:rPr lang="en-IN" sz="3600" dirty="0">
                <a:latin typeface="Calibri" panose="020F0502020204030204" pitchFamily="34" charset="0"/>
                <a:ea typeface="Calibri" panose="020F0502020204030204" pitchFamily="34" charset="0"/>
                <a:cs typeface="Calibri" panose="020F0502020204030204" pitchFamily="34" charset="0"/>
              </a:rPr>
              <a:t>Features &amp; Implementations Details</a:t>
            </a:r>
          </a:p>
        </p:txBody>
      </p:sp>
    </p:spTree>
    <p:extLst>
      <p:ext uri="{BB962C8B-B14F-4D97-AF65-F5344CB8AC3E}">
        <p14:creationId xmlns:p14="http://schemas.microsoft.com/office/powerpoint/2010/main" val="1872281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AB853-D3F1-3782-2A84-80669EC995F9}"/>
              </a:ext>
            </a:extLst>
          </p:cNvPr>
          <p:cNvSpPr>
            <a:spLocks noGrp="1"/>
          </p:cNvSpPr>
          <p:nvPr>
            <p:ph type="title"/>
          </p:nvPr>
        </p:nvSpPr>
        <p:spPr/>
        <p:txBody>
          <a:bodyPr/>
          <a:lstStyle/>
          <a:p>
            <a:pPr algn="ctr"/>
            <a:r>
              <a:rPr lang="en" sz="3600" dirty="0">
                <a:solidFill>
                  <a:schemeClr val="bg1"/>
                </a:solidFill>
                <a:latin typeface="Calibri"/>
                <a:ea typeface="Calibri"/>
                <a:cs typeface="Calibri"/>
                <a:sym typeface="Calibri"/>
              </a:rPr>
              <a:t>Key AI Models &amp; Tools</a:t>
            </a:r>
            <a:endParaRPr lang="en-IN" dirty="0">
              <a:solidFill>
                <a:schemeClr val="bg1"/>
              </a:solidFill>
            </a:endParaRPr>
          </a:p>
        </p:txBody>
      </p:sp>
      <p:pic>
        <p:nvPicPr>
          <p:cNvPr id="4" name="Google Shape;672;p36">
            <a:extLst>
              <a:ext uri="{FF2B5EF4-FFF2-40B4-BE49-F238E27FC236}">
                <a16:creationId xmlns:a16="http://schemas.microsoft.com/office/drawing/2014/main" id="{3D34AD33-0AB6-1B7A-85B4-33217FD0AD65}"/>
              </a:ext>
            </a:extLst>
          </p:cNvPr>
          <p:cNvPicPr preferRelativeResize="0">
            <a:picLocks noGrp="1"/>
          </p:cNvPicPr>
          <p:nvPr>
            <p:ph idx="1"/>
          </p:nvPr>
        </p:nvPicPr>
        <p:blipFill>
          <a:blip r:embed="rId2">
            <a:alphaModFix/>
          </a:blip>
          <a:stretch>
            <a:fillRect/>
          </a:stretch>
        </p:blipFill>
        <p:spPr>
          <a:xfrm>
            <a:off x="1032388" y="2603499"/>
            <a:ext cx="6685936" cy="2509275"/>
          </a:xfrm>
          <a:prstGeom prst="rect">
            <a:avLst/>
          </a:prstGeom>
          <a:noFill/>
          <a:ln>
            <a:noFill/>
          </a:ln>
        </p:spPr>
      </p:pic>
      <p:sp>
        <p:nvSpPr>
          <p:cNvPr id="5" name="TextBox 4">
            <a:extLst>
              <a:ext uri="{FF2B5EF4-FFF2-40B4-BE49-F238E27FC236}">
                <a16:creationId xmlns:a16="http://schemas.microsoft.com/office/drawing/2014/main" id="{C9407C4B-81C5-747C-85C3-350149B28F13}"/>
              </a:ext>
            </a:extLst>
          </p:cNvPr>
          <p:cNvSpPr txBox="1"/>
          <p:nvPr/>
        </p:nvSpPr>
        <p:spPr>
          <a:xfrm>
            <a:off x="953730" y="5227727"/>
            <a:ext cx="7115346" cy="1615827"/>
          </a:xfrm>
          <a:prstGeom prst="rect">
            <a:avLst/>
          </a:prstGeom>
          <a:noFill/>
        </p:spPr>
        <p:txBody>
          <a:bodyPr wrap="none" rtlCol="0">
            <a:spAutoFit/>
          </a:bodyPr>
          <a:lstStyle/>
          <a:p>
            <a:pPr algn="l">
              <a:spcAft>
                <a:spcPts val="300"/>
              </a:spcAft>
            </a:pPr>
            <a:r>
              <a:rPr lang="en-IN" sz="1400" b="1" i="0" dirty="0">
                <a:solidFill>
                  <a:schemeClr val="accent6">
                    <a:lumMod val="50000"/>
                  </a:schemeClr>
                </a:solidFill>
                <a:effectLst/>
                <a:latin typeface="Calibri" panose="020F0502020204030204" pitchFamily="34" charset="0"/>
                <a:ea typeface="Calibri" panose="020F0502020204030204" pitchFamily="34" charset="0"/>
                <a:cs typeface="Calibri" panose="020F0502020204030204" pitchFamily="34" charset="0"/>
              </a:rPr>
              <a:t>Free-Tier Models -</a:t>
            </a:r>
          </a:p>
          <a:p>
            <a:pPr algn="l">
              <a:spcAft>
                <a:spcPts val="300"/>
              </a:spcAft>
              <a:buFont typeface="Arial" panose="020B0604020202020204" pitchFamily="34" charset="0"/>
              <a:buChar char="•"/>
            </a:pPr>
            <a:r>
              <a:rPr lang="en-IN" sz="1400" b="1" i="0" dirty="0">
                <a:solidFill>
                  <a:schemeClr val="accent6">
                    <a:lumMod val="50000"/>
                  </a:schemeClr>
                </a:solidFill>
                <a:effectLst/>
                <a:latin typeface="Calibri" panose="020F0502020204030204" pitchFamily="34" charset="0"/>
                <a:ea typeface="Calibri" panose="020F0502020204030204" pitchFamily="34" charset="0"/>
                <a:cs typeface="Calibri" panose="020F0502020204030204" pitchFamily="34" charset="0"/>
              </a:rPr>
              <a:t>Hugging Face Models</a:t>
            </a:r>
            <a:r>
              <a:rPr lang="en-IN" sz="1400" b="0" i="0" dirty="0">
                <a:solidFill>
                  <a:schemeClr val="accent6">
                    <a:lumMod val="50000"/>
                  </a:schemeClr>
                </a:solidFill>
                <a:effectLst/>
                <a:latin typeface="Calibri" panose="020F0502020204030204" pitchFamily="34" charset="0"/>
                <a:ea typeface="Calibri" panose="020F0502020204030204" pitchFamily="34" charset="0"/>
                <a:cs typeface="Calibri" panose="020F0502020204030204" pitchFamily="34" charset="0"/>
              </a:rPr>
              <a:t>:</a:t>
            </a:r>
          </a:p>
          <a:p>
            <a:pPr marL="742950" lvl="1" indent="-285750" algn="l">
              <a:spcBef>
                <a:spcPts val="300"/>
              </a:spcBef>
              <a:buFont typeface="Arial" panose="020B0604020202020204" pitchFamily="34" charset="0"/>
              <a:buChar char="•"/>
            </a:pPr>
            <a:r>
              <a:rPr lang="en-IN" sz="1400" b="0" i="0" dirty="0">
                <a:solidFill>
                  <a:schemeClr val="accent6">
                    <a:lumMod val="50000"/>
                  </a:schemeClr>
                </a:solidFill>
                <a:effectLst/>
                <a:latin typeface="Calibri" panose="020F0502020204030204" pitchFamily="34" charset="0"/>
                <a:ea typeface="Calibri" panose="020F0502020204030204" pitchFamily="34" charset="0"/>
                <a:cs typeface="Calibri" panose="020F0502020204030204" pitchFamily="34" charset="0"/>
              </a:rPr>
              <a:t>GPT-J, GPT-Neo, </a:t>
            </a:r>
            <a:r>
              <a:rPr lang="en-IN" sz="1400" b="0" i="0" dirty="0" err="1">
                <a:solidFill>
                  <a:schemeClr val="accent6">
                    <a:lumMod val="50000"/>
                  </a:schemeClr>
                </a:solidFill>
                <a:effectLst/>
                <a:latin typeface="Calibri" panose="020F0502020204030204" pitchFamily="34" charset="0"/>
                <a:ea typeface="Calibri" panose="020F0502020204030204" pitchFamily="34" charset="0"/>
                <a:cs typeface="Calibri" panose="020F0502020204030204" pitchFamily="34" charset="0"/>
              </a:rPr>
              <a:t>LLaMA</a:t>
            </a:r>
            <a:r>
              <a:rPr lang="en-IN" sz="1400" b="0" i="0" dirty="0">
                <a:solidFill>
                  <a:schemeClr val="accent6">
                    <a:lumMod val="50000"/>
                  </a:schemeClr>
                </a:solidFill>
                <a:effectLst/>
                <a:latin typeface="Calibri" panose="020F0502020204030204" pitchFamily="34" charset="0"/>
                <a:ea typeface="Calibri" panose="020F0502020204030204" pitchFamily="34" charset="0"/>
                <a:cs typeface="Calibri" panose="020F0502020204030204" pitchFamily="34" charset="0"/>
              </a:rPr>
              <a:t> 2, CLIP, and </a:t>
            </a:r>
            <a:r>
              <a:rPr lang="en-IN" sz="1400" b="0" i="0" dirty="0" err="1">
                <a:solidFill>
                  <a:schemeClr val="accent6">
                    <a:lumMod val="50000"/>
                  </a:schemeClr>
                </a:solidFill>
                <a:effectLst/>
                <a:latin typeface="Calibri" panose="020F0502020204030204" pitchFamily="34" charset="0"/>
                <a:ea typeface="Calibri" panose="020F0502020204030204" pitchFamily="34" charset="0"/>
                <a:cs typeface="Calibri" panose="020F0502020204030204" pitchFamily="34" charset="0"/>
              </a:rPr>
              <a:t>DistilBERT</a:t>
            </a:r>
            <a:r>
              <a:rPr lang="en-IN" sz="1400" b="0" i="0" dirty="0">
                <a:solidFill>
                  <a:schemeClr val="accent6">
                    <a:lumMod val="50000"/>
                  </a:schemeClr>
                </a:solidFill>
                <a:effectLst/>
                <a:latin typeface="Calibri" panose="020F0502020204030204" pitchFamily="34" charset="0"/>
                <a:ea typeface="Calibri" panose="020F0502020204030204" pitchFamily="34" charset="0"/>
                <a:cs typeface="Calibri" panose="020F0502020204030204" pitchFamily="34" charset="0"/>
              </a:rPr>
              <a:t> are available for free on Hugging Face.</a:t>
            </a:r>
          </a:p>
          <a:p>
            <a:pPr algn="l">
              <a:spcBef>
                <a:spcPts val="300"/>
              </a:spcBef>
              <a:spcAft>
                <a:spcPts val="300"/>
              </a:spcAft>
              <a:buFont typeface="Arial" panose="020B0604020202020204" pitchFamily="34" charset="0"/>
              <a:buChar char="•"/>
            </a:pPr>
            <a:r>
              <a:rPr lang="en-IN" sz="1400" b="1" i="0" dirty="0">
                <a:solidFill>
                  <a:schemeClr val="accent6">
                    <a:lumMod val="50000"/>
                  </a:schemeClr>
                </a:solidFill>
                <a:effectLst/>
                <a:latin typeface="Calibri" panose="020F0502020204030204" pitchFamily="34" charset="0"/>
                <a:ea typeface="Calibri" panose="020F0502020204030204" pitchFamily="34" charset="0"/>
                <a:cs typeface="Calibri" panose="020F0502020204030204" pitchFamily="34" charset="0"/>
              </a:rPr>
              <a:t>Scikit-learn</a:t>
            </a:r>
            <a:r>
              <a:rPr lang="en-IN" sz="1400" b="0" i="0" dirty="0">
                <a:solidFill>
                  <a:schemeClr val="accent6">
                    <a:lumMod val="50000"/>
                  </a:schemeClr>
                </a:solidFill>
                <a:effectLst/>
                <a:latin typeface="Calibri" panose="020F0502020204030204" pitchFamily="34" charset="0"/>
                <a:ea typeface="Calibri" panose="020F0502020204030204" pitchFamily="34" charset="0"/>
                <a:cs typeface="Calibri" panose="020F0502020204030204" pitchFamily="34" charset="0"/>
              </a:rPr>
              <a:t>:</a:t>
            </a:r>
          </a:p>
          <a:p>
            <a:pPr marL="742950" lvl="1" indent="-285750" algn="l">
              <a:spcBef>
                <a:spcPts val="300"/>
              </a:spcBef>
              <a:buFont typeface="Arial" panose="020B0604020202020204" pitchFamily="34" charset="0"/>
              <a:buChar char="•"/>
            </a:pPr>
            <a:r>
              <a:rPr lang="en-IN" sz="1400" b="0" i="0" dirty="0">
                <a:solidFill>
                  <a:schemeClr val="accent6">
                    <a:lumMod val="50000"/>
                  </a:schemeClr>
                </a:solidFill>
                <a:effectLst/>
                <a:latin typeface="Calibri" panose="020F0502020204030204" pitchFamily="34" charset="0"/>
                <a:ea typeface="Calibri" panose="020F0502020204030204" pitchFamily="34" charset="0"/>
                <a:cs typeface="Calibri" panose="020F0502020204030204" pitchFamily="34" charset="0"/>
              </a:rPr>
              <a:t>All algorithms (Random Forest, </a:t>
            </a:r>
            <a:r>
              <a:rPr lang="en-IN" sz="1400" b="0" i="0" dirty="0" err="1">
                <a:solidFill>
                  <a:schemeClr val="accent6">
                    <a:lumMod val="50000"/>
                  </a:schemeClr>
                </a:solidFill>
                <a:effectLst/>
                <a:latin typeface="Calibri" panose="020F0502020204030204" pitchFamily="34" charset="0"/>
                <a:ea typeface="Calibri" panose="020F0502020204030204" pitchFamily="34" charset="0"/>
                <a:cs typeface="Calibri" panose="020F0502020204030204" pitchFamily="34" charset="0"/>
              </a:rPr>
              <a:t>XGBoost</a:t>
            </a:r>
            <a:r>
              <a:rPr lang="en-IN" sz="1400" b="0" i="0" dirty="0">
                <a:solidFill>
                  <a:schemeClr val="accent6">
                    <a:lumMod val="50000"/>
                  </a:schemeClr>
                </a:solidFill>
                <a:effectLst/>
                <a:latin typeface="Calibri" panose="020F0502020204030204" pitchFamily="34" charset="0"/>
                <a:ea typeface="Calibri" panose="020F0502020204030204" pitchFamily="34" charset="0"/>
                <a:cs typeface="Calibri" panose="020F0502020204030204" pitchFamily="34" charset="0"/>
              </a:rPr>
              <a:t>, K-Means) are free and open-source.</a:t>
            </a:r>
          </a:p>
          <a:p>
            <a:endParaRPr lang="en-IN" sz="1400" dirty="0"/>
          </a:p>
        </p:txBody>
      </p:sp>
    </p:spTree>
    <p:extLst>
      <p:ext uri="{BB962C8B-B14F-4D97-AF65-F5344CB8AC3E}">
        <p14:creationId xmlns:p14="http://schemas.microsoft.com/office/powerpoint/2010/main" val="3047728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AF0AC0-91D3-1ED4-302E-0586E4CB11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91F4D5-9D4B-D2F4-C896-ACA9AFC570A9}"/>
              </a:ext>
            </a:extLst>
          </p:cNvPr>
          <p:cNvSpPr>
            <a:spLocks noGrp="1"/>
          </p:cNvSpPr>
          <p:nvPr>
            <p:ph type="title"/>
          </p:nvPr>
        </p:nvSpPr>
        <p:spPr>
          <a:xfrm>
            <a:off x="1132465" y="1189977"/>
            <a:ext cx="8761413" cy="706964"/>
          </a:xfrm>
        </p:spPr>
        <p:txBody>
          <a:bodyPr>
            <a:noAutofit/>
          </a:bodyPr>
          <a:lstStyle/>
          <a:p>
            <a:pPr algn="ctr"/>
            <a:r>
              <a:rPr lang="en" sz="3200" b="0" dirty="0">
                <a:solidFill>
                  <a:schemeClr val="bg1"/>
                </a:solidFill>
                <a:latin typeface="Calibri"/>
                <a:ea typeface="Calibri"/>
                <a:cs typeface="Calibri"/>
                <a:sym typeface="Calibri"/>
              </a:rPr>
              <a:t>Technologies Used</a:t>
            </a:r>
            <a:br>
              <a:rPr lang="en-IN" sz="3200"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endParaRPr lang="en-IN" sz="32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4044D5D8-8AEB-6655-E74B-ABB9F98A641E}"/>
              </a:ext>
            </a:extLst>
          </p:cNvPr>
          <p:cNvSpPr>
            <a:spLocks noGrp="1"/>
          </p:cNvSpPr>
          <p:nvPr>
            <p:ph idx="1"/>
          </p:nvPr>
        </p:nvSpPr>
        <p:spPr>
          <a:xfrm>
            <a:off x="1132465" y="2741152"/>
            <a:ext cx="3797878" cy="3416300"/>
          </a:xfrm>
        </p:spPr>
        <p:txBody>
          <a:bodyPr>
            <a:noAutofit/>
          </a:bodyPr>
          <a:lstStyle/>
          <a:p>
            <a:pPr marL="0" lvl="0" indent="0" algn="l" rtl="0">
              <a:lnSpc>
                <a:spcPct val="115000"/>
              </a:lnSpc>
              <a:spcBef>
                <a:spcPts val="0"/>
              </a:spcBef>
              <a:spcAft>
                <a:spcPts val="0"/>
              </a:spcAft>
              <a:buNone/>
            </a:pPr>
            <a:r>
              <a:rPr lang="en-IN" sz="1400" b="1" dirty="0">
                <a:solidFill>
                  <a:schemeClr val="tx2"/>
                </a:solidFill>
                <a:latin typeface="Calibri" panose="020F0502020204030204" pitchFamily="34" charset="0"/>
                <a:ea typeface="Calibri" panose="020F0502020204030204" pitchFamily="34" charset="0"/>
                <a:cs typeface="Calibri" panose="020F0502020204030204" pitchFamily="34" charset="0"/>
                <a:sym typeface="Arial"/>
              </a:rPr>
              <a:t>Core Framework</a:t>
            </a:r>
            <a:r>
              <a:rPr lang="en-IN" sz="1400" dirty="0">
                <a:solidFill>
                  <a:schemeClr val="tx2"/>
                </a:solidFill>
                <a:latin typeface="Calibri" panose="020F0502020204030204" pitchFamily="34" charset="0"/>
                <a:ea typeface="Calibri" panose="020F0502020204030204" pitchFamily="34" charset="0"/>
                <a:cs typeface="Calibri" panose="020F0502020204030204" pitchFamily="34" charset="0"/>
                <a:sym typeface="Arial"/>
              </a:rPr>
              <a:t>:</a:t>
            </a:r>
          </a:p>
          <a:p>
            <a:pPr marL="298450" indent="-285750">
              <a:lnSpc>
                <a:spcPct val="115000"/>
              </a:lnSpc>
              <a:spcBef>
                <a:spcPts val="0"/>
              </a:spcBef>
              <a:buFont typeface="Arial" panose="020B0604020202020204" pitchFamily="34" charset="0"/>
              <a:buChar char="•"/>
            </a:pPr>
            <a:r>
              <a:rPr lang="en-IN" sz="1400" dirty="0" err="1">
                <a:solidFill>
                  <a:schemeClr val="tx2"/>
                </a:solidFill>
                <a:latin typeface="Calibri" panose="020F0502020204030204" pitchFamily="34" charset="0"/>
                <a:ea typeface="Calibri" panose="020F0502020204030204" pitchFamily="34" charset="0"/>
                <a:cs typeface="Calibri" panose="020F0502020204030204" pitchFamily="34" charset="0"/>
                <a:sym typeface="Arial"/>
              </a:rPr>
              <a:t>Streamlit</a:t>
            </a:r>
            <a:r>
              <a:rPr lang="en-IN" sz="1400" dirty="0">
                <a:solidFill>
                  <a:schemeClr val="tx2"/>
                </a:solidFill>
                <a:latin typeface="Calibri" panose="020F0502020204030204" pitchFamily="34" charset="0"/>
                <a:ea typeface="Calibri" panose="020F0502020204030204" pitchFamily="34" charset="0"/>
                <a:cs typeface="Calibri" panose="020F0502020204030204" pitchFamily="34" charset="0"/>
                <a:sym typeface="Arial"/>
              </a:rPr>
              <a:t> (Web UI framework)</a:t>
            </a:r>
          </a:p>
          <a:p>
            <a:pPr marL="298450" indent="-285750">
              <a:lnSpc>
                <a:spcPct val="115000"/>
              </a:lnSpc>
              <a:spcBef>
                <a:spcPts val="0"/>
              </a:spcBef>
              <a:buFont typeface="Arial" panose="020B0604020202020204" pitchFamily="34" charset="0"/>
              <a:buChar char="•"/>
            </a:pPr>
            <a:r>
              <a:rPr lang="en-IN" sz="1400" dirty="0">
                <a:solidFill>
                  <a:schemeClr val="tx2"/>
                </a:solidFill>
                <a:latin typeface="Calibri" panose="020F0502020204030204" pitchFamily="34" charset="0"/>
                <a:ea typeface="Calibri" panose="020F0502020204030204" pitchFamily="34" charset="0"/>
                <a:cs typeface="Calibri" panose="020F0502020204030204" pitchFamily="34" charset="0"/>
                <a:sym typeface="Arial"/>
              </a:rPr>
              <a:t>Pandas (Data manipulation)</a:t>
            </a:r>
          </a:p>
          <a:p>
            <a:pPr marL="298450" indent="-285750">
              <a:lnSpc>
                <a:spcPct val="115000"/>
              </a:lnSpc>
              <a:spcBef>
                <a:spcPts val="0"/>
              </a:spcBef>
              <a:buFont typeface="Arial" panose="020B0604020202020204" pitchFamily="34" charset="0"/>
              <a:buChar char="•"/>
            </a:pPr>
            <a:r>
              <a:rPr lang="en-IN" sz="1400" dirty="0">
                <a:solidFill>
                  <a:schemeClr val="tx2"/>
                </a:solidFill>
                <a:latin typeface="Calibri" panose="020F0502020204030204" pitchFamily="34" charset="0"/>
                <a:ea typeface="Calibri" panose="020F0502020204030204" pitchFamily="34" charset="0"/>
                <a:cs typeface="Calibri" panose="020F0502020204030204" pitchFamily="34" charset="0"/>
                <a:sym typeface="Arial"/>
              </a:rPr>
              <a:t>NumPy (Numerical operations)</a:t>
            </a:r>
          </a:p>
          <a:p>
            <a:pPr marL="298450" indent="-285750">
              <a:lnSpc>
                <a:spcPct val="115000"/>
              </a:lnSpc>
              <a:spcBef>
                <a:spcPts val="0"/>
              </a:spcBef>
              <a:buFont typeface="Arial" panose="020B0604020202020204" pitchFamily="34" charset="0"/>
              <a:buChar char="•"/>
            </a:pPr>
            <a:endParaRPr lang="en-IN" sz="1400" dirty="0">
              <a:solidFill>
                <a:schemeClr val="tx2"/>
              </a:solidFill>
              <a:latin typeface="Calibri" panose="020F0502020204030204" pitchFamily="34" charset="0"/>
              <a:ea typeface="Calibri" panose="020F0502020204030204" pitchFamily="34" charset="0"/>
              <a:cs typeface="Calibri" panose="020F0502020204030204" pitchFamily="34" charset="0"/>
              <a:sym typeface="Arial"/>
            </a:endParaRPr>
          </a:p>
          <a:p>
            <a:pPr marL="298450" indent="-285750">
              <a:lnSpc>
                <a:spcPct val="115000"/>
              </a:lnSpc>
              <a:spcBef>
                <a:spcPts val="0"/>
              </a:spcBef>
              <a:buFont typeface="Arial" panose="020B0604020202020204" pitchFamily="34" charset="0"/>
              <a:buChar char="•"/>
            </a:pPr>
            <a:endParaRPr lang="en-IN" sz="1400" dirty="0">
              <a:solidFill>
                <a:schemeClr val="tx2"/>
              </a:solidFill>
              <a:latin typeface="Calibri" panose="020F0502020204030204" pitchFamily="34" charset="0"/>
              <a:ea typeface="Calibri" panose="020F0502020204030204" pitchFamily="34" charset="0"/>
              <a:cs typeface="Calibri" panose="020F0502020204030204" pitchFamily="34" charset="0"/>
              <a:sym typeface="Arial"/>
            </a:endParaRPr>
          </a:p>
          <a:p>
            <a:pPr marL="0" lvl="0" indent="0" algn="l" rtl="0">
              <a:lnSpc>
                <a:spcPct val="115000"/>
              </a:lnSpc>
              <a:spcBef>
                <a:spcPts val="0"/>
              </a:spcBef>
              <a:spcAft>
                <a:spcPts val="0"/>
              </a:spcAft>
              <a:buNone/>
            </a:pPr>
            <a:r>
              <a:rPr lang="en-IN" sz="1400" b="1" dirty="0">
                <a:solidFill>
                  <a:schemeClr val="tx2"/>
                </a:solidFill>
                <a:latin typeface="Calibri" panose="020F0502020204030204" pitchFamily="34" charset="0"/>
                <a:ea typeface="Calibri" panose="020F0502020204030204" pitchFamily="34" charset="0"/>
                <a:cs typeface="Calibri" panose="020F0502020204030204" pitchFamily="34" charset="0"/>
                <a:sym typeface="Arial"/>
              </a:rPr>
              <a:t>AI/ML Stack</a:t>
            </a:r>
            <a:r>
              <a:rPr lang="en-IN" sz="1400" dirty="0">
                <a:solidFill>
                  <a:schemeClr val="tx2"/>
                </a:solidFill>
                <a:latin typeface="Calibri" panose="020F0502020204030204" pitchFamily="34" charset="0"/>
                <a:ea typeface="Calibri" panose="020F0502020204030204" pitchFamily="34" charset="0"/>
                <a:cs typeface="Calibri" panose="020F0502020204030204" pitchFamily="34" charset="0"/>
                <a:sym typeface="Arial"/>
              </a:rPr>
              <a:t>:</a:t>
            </a:r>
          </a:p>
          <a:p>
            <a:pPr marL="298450" lvl="0" indent="-285750" algn="l" rtl="0">
              <a:lnSpc>
                <a:spcPct val="115000"/>
              </a:lnSpc>
              <a:spcBef>
                <a:spcPts val="0"/>
              </a:spcBef>
              <a:spcAft>
                <a:spcPts val="0"/>
              </a:spcAft>
              <a:buFont typeface="Arial" panose="020B0604020202020204" pitchFamily="34" charset="0"/>
              <a:buChar char="•"/>
            </a:pPr>
            <a:r>
              <a:rPr lang="en-IN" sz="1400" dirty="0">
                <a:solidFill>
                  <a:schemeClr val="tx2"/>
                </a:solidFill>
                <a:latin typeface="Calibri" panose="020F0502020204030204" pitchFamily="34" charset="0"/>
                <a:ea typeface="Calibri" panose="020F0502020204030204" pitchFamily="34" charset="0"/>
                <a:cs typeface="Calibri" panose="020F0502020204030204" pitchFamily="34" charset="0"/>
                <a:sym typeface="Arial"/>
              </a:rPr>
              <a:t>Hugging Face Transformers (NLP/CLIP models)</a:t>
            </a:r>
          </a:p>
          <a:p>
            <a:pPr marL="298450" lvl="0" indent="-285750" algn="l" rtl="0">
              <a:lnSpc>
                <a:spcPct val="115000"/>
              </a:lnSpc>
              <a:spcBef>
                <a:spcPts val="0"/>
              </a:spcBef>
              <a:spcAft>
                <a:spcPts val="0"/>
              </a:spcAft>
              <a:buFont typeface="Arial" panose="020B0604020202020204" pitchFamily="34" charset="0"/>
              <a:buChar char="•"/>
            </a:pPr>
            <a:r>
              <a:rPr lang="en-IN" sz="1400" dirty="0" err="1">
                <a:solidFill>
                  <a:schemeClr val="tx2"/>
                </a:solidFill>
                <a:latin typeface="Calibri" panose="020F0502020204030204" pitchFamily="34" charset="0"/>
                <a:ea typeface="Calibri" panose="020F0502020204030204" pitchFamily="34" charset="0"/>
                <a:cs typeface="Calibri" panose="020F0502020204030204" pitchFamily="34" charset="0"/>
                <a:sym typeface="Arial"/>
              </a:rPr>
              <a:t>PyTorch</a:t>
            </a:r>
            <a:r>
              <a:rPr lang="en-IN" sz="1400" dirty="0">
                <a:solidFill>
                  <a:schemeClr val="tx2"/>
                </a:solidFill>
                <a:latin typeface="Calibri" panose="020F0502020204030204" pitchFamily="34" charset="0"/>
                <a:ea typeface="Calibri" panose="020F0502020204030204" pitchFamily="34" charset="0"/>
                <a:cs typeface="Calibri" panose="020F0502020204030204" pitchFamily="34" charset="0"/>
                <a:sym typeface="Arial"/>
              </a:rPr>
              <a:t> (Deep learning backend)</a:t>
            </a:r>
          </a:p>
          <a:p>
            <a:pPr marL="298450" lvl="0" indent="-285750" algn="l" rtl="0">
              <a:lnSpc>
                <a:spcPct val="115000"/>
              </a:lnSpc>
              <a:spcBef>
                <a:spcPts val="0"/>
              </a:spcBef>
              <a:spcAft>
                <a:spcPts val="0"/>
              </a:spcAft>
              <a:buFont typeface="Arial" panose="020B0604020202020204" pitchFamily="34" charset="0"/>
              <a:buChar char="•"/>
            </a:pPr>
            <a:r>
              <a:rPr lang="en-IN" sz="1400" dirty="0">
                <a:solidFill>
                  <a:schemeClr val="tx2"/>
                </a:solidFill>
                <a:latin typeface="Calibri" panose="020F0502020204030204" pitchFamily="34" charset="0"/>
                <a:ea typeface="Calibri" panose="020F0502020204030204" pitchFamily="34" charset="0"/>
                <a:cs typeface="Calibri" panose="020F0502020204030204" pitchFamily="34" charset="0"/>
                <a:sym typeface="Arial"/>
              </a:rPr>
              <a:t>Scikit-learn (Traditional ML models)</a:t>
            </a:r>
          </a:p>
        </p:txBody>
      </p:sp>
      <p:sp>
        <p:nvSpPr>
          <p:cNvPr id="4" name="Content Placeholder 2">
            <a:extLst>
              <a:ext uri="{FF2B5EF4-FFF2-40B4-BE49-F238E27FC236}">
                <a16:creationId xmlns:a16="http://schemas.microsoft.com/office/drawing/2014/main" id="{B50D1440-ABA4-AAE0-BA7E-DBD3A643A424}"/>
              </a:ext>
            </a:extLst>
          </p:cNvPr>
          <p:cNvSpPr txBox="1">
            <a:spLocks/>
          </p:cNvSpPr>
          <p:nvPr/>
        </p:nvSpPr>
        <p:spPr>
          <a:xfrm>
            <a:off x="5862316" y="2655529"/>
            <a:ext cx="3797878" cy="34163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nSpc>
                <a:spcPct val="115000"/>
              </a:lnSpc>
              <a:spcBef>
                <a:spcPts val="0"/>
              </a:spcBef>
              <a:buFont typeface="Wingdings 3" charset="2"/>
              <a:buNone/>
            </a:pPr>
            <a:r>
              <a:rPr lang="en-IN" sz="1400" b="1" dirty="0">
                <a:solidFill>
                  <a:schemeClr val="tx2"/>
                </a:solidFill>
                <a:latin typeface="Calibri" panose="020F0502020204030204" pitchFamily="34" charset="0"/>
                <a:ea typeface="Calibri" panose="020F0502020204030204" pitchFamily="34" charset="0"/>
                <a:cs typeface="Calibri" panose="020F0502020204030204" pitchFamily="34" charset="0"/>
                <a:sym typeface="Arial"/>
              </a:rPr>
              <a:t>Models Implemented</a:t>
            </a:r>
            <a:r>
              <a:rPr lang="en-IN" sz="1400" dirty="0">
                <a:solidFill>
                  <a:schemeClr val="tx2"/>
                </a:solidFill>
                <a:latin typeface="Calibri" panose="020F0502020204030204" pitchFamily="34" charset="0"/>
                <a:ea typeface="Calibri" panose="020F0502020204030204" pitchFamily="34" charset="0"/>
                <a:cs typeface="Calibri" panose="020F0502020204030204" pitchFamily="34" charset="0"/>
                <a:sym typeface="Arial"/>
              </a:rPr>
              <a:t>:</a:t>
            </a:r>
          </a:p>
          <a:p>
            <a:pPr marL="298450" indent="-285750">
              <a:lnSpc>
                <a:spcPct val="115000"/>
              </a:lnSpc>
              <a:spcBef>
                <a:spcPts val="0"/>
              </a:spcBef>
              <a:buFont typeface="Arial" panose="020B0604020202020204" pitchFamily="34" charset="0"/>
              <a:buChar char="•"/>
            </a:pPr>
            <a:r>
              <a:rPr lang="en-IN" sz="1400" dirty="0">
                <a:solidFill>
                  <a:schemeClr val="tx2"/>
                </a:solidFill>
                <a:latin typeface="Calibri" panose="020F0502020204030204" pitchFamily="34" charset="0"/>
                <a:ea typeface="Calibri" panose="020F0502020204030204" pitchFamily="34" charset="0"/>
                <a:cs typeface="Calibri" panose="020F0502020204030204" pitchFamily="34" charset="0"/>
                <a:sym typeface="Arial"/>
              </a:rPr>
              <a:t>distilbert-base-uncased-finetuned-sst-2-english (Sentiment Analysis)</a:t>
            </a:r>
          </a:p>
          <a:p>
            <a:pPr marL="298450" indent="-285750">
              <a:lnSpc>
                <a:spcPct val="115000"/>
              </a:lnSpc>
              <a:spcBef>
                <a:spcPts val="0"/>
              </a:spcBef>
              <a:buFont typeface="Arial" panose="020B0604020202020204" pitchFamily="34" charset="0"/>
              <a:buChar char="•"/>
            </a:pPr>
            <a:r>
              <a:rPr lang="en-IN" sz="1400" dirty="0" err="1">
                <a:solidFill>
                  <a:schemeClr val="tx2"/>
                </a:solidFill>
                <a:latin typeface="Calibri" panose="020F0502020204030204" pitchFamily="34" charset="0"/>
                <a:ea typeface="Calibri" panose="020F0502020204030204" pitchFamily="34" charset="0"/>
                <a:cs typeface="Calibri" panose="020F0502020204030204" pitchFamily="34" charset="0"/>
                <a:sym typeface="Arial"/>
              </a:rPr>
              <a:t>openai</a:t>
            </a:r>
            <a:r>
              <a:rPr lang="en-IN" sz="1400" dirty="0">
                <a:solidFill>
                  <a:schemeClr val="tx2"/>
                </a:solidFill>
                <a:latin typeface="Calibri" panose="020F0502020204030204" pitchFamily="34" charset="0"/>
                <a:ea typeface="Calibri" panose="020F0502020204030204" pitchFamily="34" charset="0"/>
                <a:cs typeface="Calibri" panose="020F0502020204030204" pitchFamily="34" charset="0"/>
                <a:sym typeface="Arial"/>
              </a:rPr>
              <a:t>/clip-vit-base-patch32 (Multi-modal recommendations)</a:t>
            </a:r>
          </a:p>
          <a:p>
            <a:pPr marL="298450" indent="-285750">
              <a:lnSpc>
                <a:spcPct val="115000"/>
              </a:lnSpc>
              <a:spcBef>
                <a:spcPts val="0"/>
              </a:spcBef>
              <a:buFont typeface="Arial" panose="020B0604020202020204" pitchFamily="34" charset="0"/>
              <a:buChar char="•"/>
            </a:pPr>
            <a:r>
              <a:rPr lang="en-IN" sz="1400" dirty="0" err="1">
                <a:solidFill>
                  <a:schemeClr val="tx2"/>
                </a:solidFill>
                <a:latin typeface="Calibri" panose="020F0502020204030204" pitchFamily="34" charset="0"/>
                <a:ea typeface="Calibri" panose="020F0502020204030204" pitchFamily="34" charset="0"/>
                <a:cs typeface="Calibri" panose="020F0502020204030204" pitchFamily="34" charset="0"/>
                <a:sym typeface="Arial"/>
              </a:rPr>
              <a:t>RandomForestClassifier</a:t>
            </a:r>
            <a:r>
              <a:rPr lang="en-IN" sz="1400" dirty="0">
                <a:solidFill>
                  <a:schemeClr val="tx2"/>
                </a:solidFill>
                <a:latin typeface="Calibri" panose="020F0502020204030204" pitchFamily="34" charset="0"/>
                <a:ea typeface="Calibri" panose="020F0502020204030204" pitchFamily="34" charset="0"/>
                <a:cs typeface="Calibri" panose="020F0502020204030204" pitchFamily="34" charset="0"/>
                <a:sym typeface="Arial"/>
              </a:rPr>
              <a:t> (Churn prediction)</a:t>
            </a:r>
          </a:p>
          <a:p>
            <a:pPr marL="298450" indent="-285750">
              <a:lnSpc>
                <a:spcPct val="115000"/>
              </a:lnSpc>
              <a:spcBef>
                <a:spcPts val="0"/>
              </a:spcBef>
              <a:buFont typeface="Arial" panose="020B0604020202020204" pitchFamily="34" charset="0"/>
              <a:buChar char="•"/>
            </a:pPr>
            <a:r>
              <a:rPr lang="en-IN" sz="1400" dirty="0" err="1">
                <a:solidFill>
                  <a:schemeClr val="tx2"/>
                </a:solidFill>
                <a:latin typeface="Calibri" panose="020F0502020204030204" pitchFamily="34" charset="0"/>
                <a:ea typeface="Calibri" panose="020F0502020204030204" pitchFamily="34" charset="0"/>
                <a:cs typeface="Calibri" panose="020F0502020204030204" pitchFamily="34" charset="0"/>
                <a:sym typeface="Arial"/>
              </a:rPr>
              <a:t>KMeans</a:t>
            </a:r>
            <a:r>
              <a:rPr lang="en-IN" sz="1400" dirty="0">
                <a:solidFill>
                  <a:schemeClr val="tx2"/>
                </a:solidFill>
                <a:latin typeface="Calibri" panose="020F0502020204030204" pitchFamily="34" charset="0"/>
                <a:ea typeface="Calibri" panose="020F0502020204030204" pitchFamily="34" charset="0"/>
                <a:cs typeface="Calibri" panose="020F0502020204030204" pitchFamily="34" charset="0"/>
                <a:sym typeface="Arial"/>
              </a:rPr>
              <a:t> (Customer segmentation)</a:t>
            </a:r>
          </a:p>
          <a:p>
            <a:pPr marL="298450" indent="-285750">
              <a:lnSpc>
                <a:spcPct val="115000"/>
              </a:lnSpc>
              <a:spcBef>
                <a:spcPts val="0"/>
              </a:spcBef>
              <a:buFont typeface="Arial" panose="020B0604020202020204" pitchFamily="34" charset="0"/>
              <a:buChar char="•"/>
            </a:pPr>
            <a:endParaRPr lang="en-IN" sz="1400" dirty="0">
              <a:solidFill>
                <a:schemeClr val="tx2"/>
              </a:solidFill>
              <a:latin typeface="Calibri" panose="020F0502020204030204" pitchFamily="34" charset="0"/>
              <a:ea typeface="Calibri" panose="020F0502020204030204" pitchFamily="34" charset="0"/>
              <a:cs typeface="Calibri" panose="020F0502020204030204" pitchFamily="34" charset="0"/>
              <a:sym typeface="Arial"/>
            </a:endParaRPr>
          </a:p>
          <a:p>
            <a:pPr marL="0" indent="0">
              <a:lnSpc>
                <a:spcPct val="115000"/>
              </a:lnSpc>
              <a:spcBef>
                <a:spcPts val="0"/>
              </a:spcBef>
              <a:buFont typeface="Wingdings 3" charset="2"/>
              <a:buNone/>
            </a:pPr>
            <a:r>
              <a:rPr lang="en-IN" sz="1400" b="1" dirty="0">
                <a:solidFill>
                  <a:schemeClr val="tx2"/>
                </a:solidFill>
                <a:latin typeface="Calibri" panose="020F0502020204030204" pitchFamily="34" charset="0"/>
                <a:ea typeface="Calibri" panose="020F0502020204030204" pitchFamily="34" charset="0"/>
                <a:cs typeface="Calibri" panose="020F0502020204030204" pitchFamily="34" charset="0"/>
                <a:sym typeface="Arial"/>
              </a:rPr>
              <a:t>Data Processing</a:t>
            </a:r>
            <a:r>
              <a:rPr lang="en-IN" sz="1400" dirty="0">
                <a:solidFill>
                  <a:schemeClr val="tx2"/>
                </a:solidFill>
                <a:latin typeface="Calibri" panose="020F0502020204030204" pitchFamily="34" charset="0"/>
                <a:ea typeface="Calibri" panose="020F0502020204030204" pitchFamily="34" charset="0"/>
                <a:cs typeface="Calibri" panose="020F0502020204030204" pitchFamily="34" charset="0"/>
                <a:sym typeface="Arial"/>
              </a:rPr>
              <a:t>:</a:t>
            </a:r>
          </a:p>
          <a:p>
            <a:pPr marL="298450" indent="-285750">
              <a:lnSpc>
                <a:spcPct val="115000"/>
              </a:lnSpc>
              <a:spcBef>
                <a:spcPts val="0"/>
              </a:spcBef>
              <a:buFont typeface="Arial" panose="020B0604020202020204" pitchFamily="34" charset="0"/>
              <a:buChar char="•"/>
            </a:pPr>
            <a:r>
              <a:rPr lang="en-IN" sz="1400" dirty="0">
                <a:solidFill>
                  <a:schemeClr val="tx2"/>
                </a:solidFill>
                <a:latin typeface="Calibri" panose="020F0502020204030204" pitchFamily="34" charset="0"/>
                <a:ea typeface="Calibri" panose="020F0502020204030204" pitchFamily="34" charset="0"/>
                <a:cs typeface="Calibri" panose="020F0502020204030204" pitchFamily="34" charset="0"/>
                <a:sym typeface="Arial"/>
              </a:rPr>
              <a:t>Pandas for CSV handling</a:t>
            </a:r>
          </a:p>
          <a:p>
            <a:pPr marL="298450" indent="-285750">
              <a:lnSpc>
                <a:spcPct val="115000"/>
              </a:lnSpc>
              <a:spcBef>
                <a:spcPts val="0"/>
              </a:spcBef>
              <a:buFont typeface="Arial" panose="020B0604020202020204" pitchFamily="34" charset="0"/>
              <a:buChar char="•"/>
            </a:pPr>
            <a:r>
              <a:rPr lang="en-IN" sz="1400" dirty="0">
                <a:solidFill>
                  <a:schemeClr val="tx2"/>
                </a:solidFill>
                <a:latin typeface="Calibri" panose="020F0502020204030204" pitchFamily="34" charset="0"/>
                <a:ea typeface="Calibri" panose="020F0502020204030204" pitchFamily="34" charset="0"/>
                <a:cs typeface="Calibri" panose="020F0502020204030204" pitchFamily="34" charset="0"/>
                <a:sym typeface="Arial"/>
              </a:rPr>
              <a:t>Custom data validation pipelines</a:t>
            </a:r>
          </a:p>
          <a:p>
            <a:pPr marL="298450" indent="-285750">
              <a:lnSpc>
                <a:spcPct val="115000"/>
              </a:lnSpc>
              <a:spcBef>
                <a:spcPts val="0"/>
              </a:spcBef>
              <a:buFont typeface="Arial" panose="020B0604020202020204" pitchFamily="34" charset="0"/>
              <a:buChar char="•"/>
            </a:pPr>
            <a:r>
              <a:rPr lang="en-IN" sz="1400" dirty="0">
                <a:solidFill>
                  <a:schemeClr val="tx2"/>
                </a:solidFill>
                <a:latin typeface="Calibri" panose="020F0502020204030204" pitchFamily="34" charset="0"/>
                <a:ea typeface="Calibri" panose="020F0502020204030204" pitchFamily="34" charset="0"/>
                <a:cs typeface="Calibri" panose="020F0502020204030204" pitchFamily="34" charset="0"/>
                <a:sym typeface="Arial"/>
              </a:rPr>
              <a:t>Numeric type conversion safeguards</a:t>
            </a:r>
          </a:p>
        </p:txBody>
      </p:sp>
    </p:spTree>
    <p:extLst>
      <p:ext uri="{BB962C8B-B14F-4D97-AF65-F5344CB8AC3E}">
        <p14:creationId xmlns:p14="http://schemas.microsoft.com/office/powerpoint/2010/main" val="3490777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08F1F-729E-7FA4-BD9B-04B61B8513DA}"/>
              </a:ext>
            </a:extLst>
          </p:cNvPr>
          <p:cNvSpPr>
            <a:spLocks noGrp="1"/>
          </p:cNvSpPr>
          <p:nvPr>
            <p:ph type="title"/>
          </p:nvPr>
        </p:nvSpPr>
        <p:spPr/>
        <p:txBody>
          <a:bodyPr/>
          <a:lstStyle/>
          <a:p>
            <a:pPr algn="ctr"/>
            <a:r>
              <a:rPr lang="en-IN" dirty="0"/>
              <a:t>Requirements</a:t>
            </a:r>
          </a:p>
        </p:txBody>
      </p:sp>
      <p:sp>
        <p:nvSpPr>
          <p:cNvPr id="3" name="Content Placeholder 2">
            <a:extLst>
              <a:ext uri="{FF2B5EF4-FFF2-40B4-BE49-F238E27FC236}">
                <a16:creationId xmlns:a16="http://schemas.microsoft.com/office/drawing/2014/main" id="{C74F9E99-6FE5-E7B6-67DC-22AB3F4C0C2B}"/>
              </a:ext>
            </a:extLst>
          </p:cNvPr>
          <p:cNvSpPr>
            <a:spLocks noGrp="1"/>
          </p:cNvSpPr>
          <p:nvPr>
            <p:ph idx="1"/>
          </p:nvPr>
        </p:nvSpPr>
        <p:spPr>
          <a:xfrm>
            <a:off x="2049690" y="2429387"/>
            <a:ext cx="4272452" cy="5138420"/>
          </a:xfrm>
        </p:spPr>
        <p:txBody>
          <a:bodyPr>
            <a:noAutofit/>
          </a:bodyPr>
          <a:lstStyle/>
          <a:p>
            <a:pPr marL="0" indent="0">
              <a:buNone/>
            </a:pPr>
            <a:r>
              <a:rPr lang="en-IN" sz="1400" b="1" dirty="0">
                <a:solidFill>
                  <a:schemeClr val="tx2"/>
                </a:solidFill>
              </a:rPr>
              <a:t># Core Packages</a:t>
            </a:r>
          </a:p>
          <a:p>
            <a:pPr>
              <a:buFont typeface="Arial" panose="020B0604020202020204" pitchFamily="34" charset="0"/>
              <a:buChar char="•"/>
            </a:pPr>
            <a:r>
              <a:rPr lang="en-IN" sz="1400" dirty="0" err="1">
                <a:solidFill>
                  <a:schemeClr val="tx2"/>
                </a:solidFill>
              </a:rPr>
              <a:t>streamlit</a:t>
            </a:r>
            <a:r>
              <a:rPr lang="en-IN" sz="1400" dirty="0">
                <a:solidFill>
                  <a:schemeClr val="tx2"/>
                </a:solidFill>
              </a:rPr>
              <a:t>==1.28.0</a:t>
            </a:r>
          </a:p>
          <a:p>
            <a:pPr>
              <a:buFont typeface="Arial" panose="020B0604020202020204" pitchFamily="34" charset="0"/>
              <a:buChar char="•"/>
            </a:pPr>
            <a:r>
              <a:rPr lang="en-IN" sz="1400" dirty="0">
                <a:solidFill>
                  <a:schemeClr val="tx2"/>
                </a:solidFill>
              </a:rPr>
              <a:t>pandas==2.1.1</a:t>
            </a:r>
          </a:p>
          <a:p>
            <a:pPr>
              <a:buFont typeface="Arial" panose="020B0604020202020204" pitchFamily="34" charset="0"/>
              <a:buChar char="•"/>
            </a:pPr>
            <a:r>
              <a:rPr lang="en-IN" sz="1400" dirty="0" err="1">
                <a:solidFill>
                  <a:schemeClr val="tx2"/>
                </a:solidFill>
              </a:rPr>
              <a:t>numpy</a:t>
            </a:r>
            <a:r>
              <a:rPr lang="en-IN" sz="1400" dirty="0">
                <a:solidFill>
                  <a:schemeClr val="tx2"/>
                </a:solidFill>
              </a:rPr>
              <a:t>==1.26.0</a:t>
            </a:r>
          </a:p>
          <a:p>
            <a:pPr>
              <a:buFont typeface="Arial" panose="020B0604020202020204" pitchFamily="34" charset="0"/>
              <a:buChar char="•"/>
            </a:pPr>
            <a:r>
              <a:rPr lang="en-IN" sz="1400" dirty="0">
                <a:solidFill>
                  <a:schemeClr val="tx2"/>
                </a:solidFill>
              </a:rPr>
              <a:t>scikit-learn==1.3.0</a:t>
            </a:r>
          </a:p>
          <a:p>
            <a:pPr>
              <a:buFont typeface="Arial" panose="020B0604020202020204" pitchFamily="34" charset="0"/>
              <a:buChar char="•"/>
            </a:pPr>
            <a:r>
              <a:rPr lang="en-IN" sz="1400" dirty="0">
                <a:solidFill>
                  <a:schemeClr val="tx2"/>
                </a:solidFill>
              </a:rPr>
              <a:t>Pillow==10.0.1</a:t>
            </a:r>
          </a:p>
          <a:p>
            <a:endParaRPr lang="en-IN" sz="1400" dirty="0">
              <a:solidFill>
                <a:schemeClr val="tx2"/>
              </a:solidFill>
            </a:endParaRPr>
          </a:p>
          <a:p>
            <a:pPr marL="0" indent="0">
              <a:buNone/>
            </a:pPr>
            <a:r>
              <a:rPr lang="en-IN" sz="1400" b="1" dirty="0">
                <a:solidFill>
                  <a:schemeClr val="tx2"/>
                </a:solidFill>
              </a:rPr>
              <a:t># AI/ML Models</a:t>
            </a:r>
          </a:p>
          <a:p>
            <a:pPr>
              <a:buFont typeface="Arial" panose="020B0604020202020204" pitchFamily="34" charset="0"/>
              <a:buChar char="•"/>
            </a:pPr>
            <a:r>
              <a:rPr lang="en-IN" sz="1400" dirty="0">
                <a:solidFill>
                  <a:schemeClr val="tx2"/>
                </a:solidFill>
              </a:rPr>
              <a:t>transformers==4.34.0</a:t>
            </a:r>
          </a:p>
          <a:p>
            <a:pPr>
              <a:buFont typeface="Arial" panose="020B0604020202020204" pitchFamily="34" charset="0"/>
              <a:buChar char="•"/>
            </a:pPr>
            <a:r>
              <a:rPr lang="en-IN" sz="1400" dirty="0">
                <a:solidFill>
                  <a:schemeClr val="tx2"/>
                </a:solidFill>
              </a:rPr>
              <a:t>torch==2.1.0</a:t>
            </a:r>
          </a:p>
          <a:p>
            <a:pPr>
              <a:buFont typeface="Arial" panose="020B0604020202020204" pitchFamily="34" charset="0"/>
              <a:buChar char="•"/>
            </a:pPr>
            <a:r>
              <a:rPr lang="en-IN" sz="1400" dirty="0" err="1">
                <a:solidFill>
                  <a:schemeClr val="tx2"/>
                </a:solidFill>
              </a:rPr>
              <a:t>torchvision</a:t>
            </a:r>
            <a:r>
              <a:rPr lang="en-IN" sz="1400" dirty="0">
                <a:solidFill>
                  <a:schemeClr val="tx2"/>
                </a:solidFill>
              </a:rPr>
              <a:t>==0.16.0</a:t>
            </a:r>
          </a:p>
          <a:p>
            <a:endParaRPr lang="en-IN" sz="1400" dirty="0">
              <a:solidFill>
                <a:schemeClr val="tx2"/>
              </a:solidFill>
            </a:endParaRPr>
          </a:p>
          <a:p>
            <a:endParaRPr lang="en-IN" sz="1400" dirty="0">
              <a:solidFill>
                <a:schemeClr val="tx2"/>
              </a:solidFill>
            </a:endParaRPr>
          </a:p>
        </p:txBody>
      </p:sp>
      <p:sp>
        <p:nvSpPr>
          <p:cNvPr id="4" name="Content Placeholder 2">
            <a:extLst>
              <a:ext uri="{FF2B5EF4-FFF2-40B4-BE49-F238E27FC236}">
                <a16:creationId xmlns:a16="http://schemas.microsoft.com/office/drawing/2014/main" id="{1191DE40-8709-B74D-DB24-48544784F2FC}"/>
              </a:ext>
            </a:extLst>
          </p:cNvPr>
          <p:cNvSpPr txBox="1">
            <a:spLocks/>
          </p:cNvSpPr>
          <p:nvPr/>
        </p:nvSpPr>
        <p:spPr>
          <a:xfrm>
            <a:off x="6764595" y="2429387"/>
            <a:ext cx="4272452" cy="513842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en-IN" sz="900" dirty="0"/>
          </a:p>
          <a:p>
            <a:pPr marL="0" indent="0">
              <a:buNone/>
            </a:pPr>
            <a:r>
              <a:rPr lang="en-IN" sz="1400" b="1" dirty="0">
                <a:solidFill>
                  <a:schemeClr val="tx2"/>
                </a:solidFill>
              </a:rPr>
              <a:t># Data Visualization</a:t>
            </a:r>
          </a:p>
          <a:p>
            <a:pPr>
              <a:buFont typeface="Arial" panose="020B0604020202020204" pitchFamily="34" charset="0"/>
              <a:buChar char="•"/>
            </a:pPr>
            <a:r>
              <a:rPr lang="en-IN" sz="1400" dirty="0">
                <a:solidFill>
                  <a:schemeClr val="tx2"/>
                </a:solidFill>
              </a:rPr>
              <a:t>matplotlib==3.8.0</a:t>
            </a:r>
          </a:p>
          <a:p>
            <a:pPr>
              <a:buFont typeface="Arial" panose="020B0604020202020204" pitchFamily="34" charset="0"/>
              <a:buChar char="•"/>
            </a:pPr>
            <a:r>
              <a:rPr lang="en-IN" sz="1400" dirty="0" err="1">
                <a:solidFill>
                  <a:schemeClr val="tx2"/>
                </a:solidFill>
              </a:rPr>
              <a:t>plotly</a:t>
            </a:r>
            <a:r>
              <a:rPr lang="en-IN" sz="1400" dirty="0">
                <a:solidFill>
                  <a:schemeClr val="tx2"/>
                </a:solidFill>
              </a:rPr>
              <a:t>==5.18.0</a:t>
            </a:r>
          </a:p>
          <a:p>
            <a:pPr>
              <a:buFont typeface="Arial" panose="020B0604020202020204" pitchFamily="34" charset="0"/>
              <a:buChar char="•"/>
            </a:pPr>
            <a:endParaRPr lang="en-IN" sz="1400" dirty="0">
              <a:solidFill>
                <a:schemeClr val="tx2"/>
              </a:solidFill>
            </a:endParaRPr>
          </a:p>
          <a:p>
            <a:pPr marL="0" indent="0">
              <a:buNone/>
            </a:pPr>
            <a:r>
              <a:rPr lang="en-IN" sz="1400" b="1" dirty="0">
                <a:solidFill>
                  <a:schemeClr val="tx2"/>
                </a:solidFill>
              </a:rPr>
              <a:t># Utilities</a:t>
            </a:r>
          </a:p>
          <a:p>
            <a:pPr>
              <a:buFont typeface="Arial" panose="020B0604020202020204" pitchFamily="34" charset="0"/>
              <a:buChar char="•"/>
            </a:pPr>
            <a:r>
              <a:rPr lang="en-IN" sz="1400" dirty="0">
                <a:solidFill>
                  <a:schemeClr val="tx2"/>
                </a:solidFill>
              </a:rPr>
              <a:t>python-</a:t>
            </a:r>
            <a:r>
              <a:rPr lang="en-IN" sz="1400" dirty="0" err="1">
                <a:solidFill>
                  <a:schemeClr val="tx2"/>
                </a:solidFill>
              </a:rPr>
              <a:t>dotenv</a:t>
            </a:r>
            <a:r>
              <a:rPr lang="en-IN" sz="1400" dirty="0">
                <a:solidFill>
                  <a:schemeClr val="tx2"/>
                </a:solidFill>
              </a:rPr>
              <a:t>==1.0.0</a:t>
            </a:r>
          </a:p>
          <a:p>
            <a:pPr>
              <a:buFont typeface="Arial" panose="020B0604020202020204" pitchFamily="34" charset="0"/>
              <a:buChar char="•"/>
            </a:pPr>
            <a:r>
              <a:rPr lang="en-IN" sz="1400" dirty="0" err="1">
                <a:solidFill>
                  <a:schemeClr val="tx2"/>
                </a:solidFill>
              </a:rPr>
              <a:t>tempfile</a:t>
            </a:r>
            <a:r>
              <a:rPr lang="en-IN" sz="1400" dirty="0">
                <a:solidFill>
                  <a:schemeClr val="tx2"/>
                </a:solidFill>
              </a:rPr>
              <a:t>==1.0.0</a:t>
            </a:r>
          </a:p>
          <a:p>
            <a:pPr>
              <a:buFont typeface="Arial" panose="020B0604020202020204" pitchFamily="34" charset="0"/>
              <a:buChar char="•"/>
            </a:pPr>
            <a:r>
              <a:rPr lang="en-IN" sz="1400" dirty="0" err="1">
                <a:solidFill>
                  <a:schemeClr val="tx2"/>
                </a:solidFill>
              </a:rPr>
              <a:t>uuid</a:t>
            </a:r>
            <a:r>
              <a:rPr lang="en-IN" sz="1400" dirty="0">
                <a:solidFill>
                  <a:schemeClr val="tx2"/>
                </a:solidFill>
              </a:rPr>
              <a:t>==1.30</a:t>
            </a:r>
          </a:p>
        </p:txBody>
      </p:sp>
    </p:spTree>
    <p:extLst>
      <p:ext uri="{BB962C8B-B14F-4D97-AF65-F5344CB8AC3E}">
        <p14:creationId xmlns:p14="http://schemas.microsoft.com/office/powerpoint/2010/main" val="2571236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a:latin typeface="Calibri" panose="020F0502020204030204" pitchFamily="34" charset="0"/>
                <a:ea typeface="Calibri" panose="020F0502020204030204" pitchFamily="34" charset="0"/>
                <a:cs typeface="Calibri" panose="020F0502020204030204" pitchFamily="34" charset="0"/>
              </a:rPr>
              <a:t>Use Cases</a:t>
            </a:r>
          </a:p>
        </p:txBody>
      </p:sp>
      <p:sp>
        <p:nvSpPr>
          <p:cNvPr id="3" name="Content Placeholder 2"/>
          <p:cNvSpPr>
            <a:spLocks noGrp="1"/>
          </p:cNvSpPr>
          <p:nvPr>
            <p:ph idx="1"/>
          </p:nvPr>
        </p:nvSpPr>
        <p:spPr/>
        <p:txBody>
          <a:bodyPr>
            <a:normAutofit/>
          </a:bodyPr>
          <a:lstStyle/>
          <a:p>
            <a:pPr algn="l">
              <a:buNone/>
            </a:pPr>
            <a:r>
              <a:rPr lang="en-US" sz="1600" b="1" i="0"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Wealth Management</a:t>
            </a:r>
            <a:endParaRPr lang="en-US" sz="1600" b="0" i="0" dirty="0">
              <a:solidFill>
                <a:srgbClr val="404040"/>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Arial" panose="020B0604020202020204" pitchFamily="34" charset="0"/>
              <a:buChar char="•"/>
            </a:pPr>
            <a:r>
              <a:rPr lang="en-US" sz="1600" b="0" i="1"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Value</a:t>
            </a:r>
            <a:r>
              <a:rPr lang="en-US" sz="1600" b="0" i="0"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 Identifies high-net-worth clients for premium services</a:t>
            </a:r>
          </a:p>
          <a:p>
            <a:pPr algn="l">
              <a:spcBef>
                <a:spcPts val="300"/>
              </a:spcBef>
              <a:buFont typeface="Arial" panose="020B0604020202020204" pitchFamily="34" charset="0"/>
              <a:buChar char="•"/>
            </a:pPr>
            <a:r>
              <a:rPr lang="en-US" sz="1600" b="0" i="1"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ROI</a:t>
            </a:r>
            <a:r>
              <a:rPr lang="en-US" sz="1600" b="0" i="0"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 $50k+ additional AUM per qualified client</a:t>
            </a:r>
          </a:p>
          <a:p>
            <a:pPr algn="l">
              <a:buNone/>
            </a:pPr>
            <a:r>
              <a:rPr lang="en-US" sz="1600" b="1" i="0"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Retail Banking</a:t>
            </a:r>
            <a:endParaRPr lang="en-US" sz="1600" b="0" i="0" dirty="0">
              <a:solidFill>
                <a:srgbClr val="404040"/>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Arial" panose="020B0604020202020204" pitchFamily="34" charset="0"/>
              <a:buChar char="•"/>
            </a:pPr>
            <a:r>
              <a:rPr lang="en-US" sz="1600" b="0" i="1"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Value</a:t>
            </a:r>
            <a:r>
              <a:rPr lang="en-US" sz="1600" b="0" i="0"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 Next-best-product recommendations for branch staff</a:t>
            </a:r>
          </a:p>
          <a:p>
            <a:pPr algn="l">
              <a:spcBef>
                <a:spcPts val="300"/>
              </a:spcBef>
              <a:buFont typeface="Arial" panose="020B0604020202020204" pitchFamily="34" charset="0"/>
              <a:buChar char="•"/>
            </a:pPr>
            <a:r>
              <a:rPr lang="en-US" sz="1600" b="0" i="1"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ROI</a:t>
            </a:r>
            <a:r>
              <a:rPr lang="en-US" sz="1600" b="0" i="0"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 18% higher sales conversion in branches</a:t>
            </a:r>
          </a:p>
          <a:p>
            <a:pPr algn="l">
              <a:buNone/>
            </a:pPr>
            <a:r>
              <a:rPr lang="en-US" sz="1600" b="1" i="0"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FinTech Platforms</a:t>
            </a:r>
            <a:endParaRPr lang="en-US" sz="1600" b="0" i="0" dirty="0">
              <a:solidFill>
                <a:srgbClr val="404040"/>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Arial" panose="020B0604020202020204" pitchFamily="34" charset="0"/>
              <a:buChar char="•"/>
            </a:pPr>
            <a:r>
              <a:rPr lang="en-US" sz="1600" b="0" i="1"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Value</a:t>
            </a:r>
            <a:r>
              <a:rPr lang="en-US" sz="1600" b="0" i="0"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 API-accessible recommendations engine</a:t>
            </a:r>
          </a:p>
          <a:p>
            <a:pPr algn="l">
              <a:spcBef>
                <a:spcPts val="300"/>
              </a:spcBef>
              <a:buFont typeface="Arial" panose="020B0604020202020204" pitchFamily="34" charset="0"/>
              <a:buChar char="•"/>
            </a:pPr>
            <a:r>
              <a:rPr lang="en-US" sz="1600" b="0" i="1"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ROI</a:t>
            </a:r>
            <a:r>
              <a:rPr lang="en-US" sz="1600" b="0" i="0" dirty="0">
                <a:solidFill>
                  <a:srgbClr val="404040"/>
                </a:solidFill>
                <a:effectLst/>
                <a:latin typeface="Calibri" panose="020F0502020204030204" pitchFamily="34" charset="0"/>
                <a:ea typeface="Calibri" panose="020F0502020204030204" pitchFamily="34" charset="0"/>
                <a:cs typeface="Calibri" panose="020F0502020204030204" pitchFamily="34" charset="0"/>
              </a:rPr>
              <a:t>: Reduces development costs by 70% vs building in-house</a:t>
            </a:r>
          </a:p>
          <a:p>
            <a:pPr algn="l">
              <a:buNone/>
            </a:pPr>
            <a:endParaRPr lang="en-US" sz="1600" b="0" i="0" dirty="0">
              <a:solidFill>
                <a:srgbClr val="404040"/>
              </a:solidFill>
              <a:effectLs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230</TotalTime>
  <Words>866</Words>
  <Application>Microsoft Office PowerPoint</Application>
  <PresentationFormat>Widescreen</PresentationFormat>
  <Paragraphs>138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Wingdings</vt:lpstr>
      <vt:lpstr>Wingdings 3</vt:lpstr>
      <vt:lpstr>Ion Boardroom</vt:lpstr>
      <vt:lpstr>Generative AI for Hyper-Personalization  &amp;  Recommendations</vt:lpstr>
      <vt:lpstr>Problem Statement</vt:lpstr>
      <vt:lpstr>Importance of Hyper-Personalization &amp;  Business impact of effective personalization</vt:lpstr>
      <vt:lpstr>Approach Overview</vt:lpstr>
      <vt:lpstr>Features &amp; Implementations Details</vt:lpstr>
      <vt:lpstr>Key AI Models &amp; Tools</vt:lpstr>
      <vt:lpstr>Technologies Used </vt:lpstr>
      <vt:lpstr>Requirements</vt:lpstr>
      <vt:lpstr>Use Cases</vt:lpstr>
      <vt:lpstr>Business Value</vt:lpstr>
      <vt:lpstr>Future Enhancements</vt:lpstr>
      <vt:lpstr>Challenges</vt:lpstr>
      <vt:lpstr>Results</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Saivarma Jampana</dc:creator>
  <cp:lastModifiedBy>Saivarma Jampana</cp:lastModifiedBy>
  <cp:revision>22</cp:revision>
  <dcterms:created xsi:type="dcterms:W3CDTF">2025-03-23T16:47:21Z</dcterms:created>
  <dcterms:modified xsi:type="dcterms:W3CDTF">2025-03-26T06:18:05Z</dcterms:modified>
</cp:coreProperties>
</file>