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3" r:id="rId1"/>
    <p:sldMasterId id="2147483734" r:id="rId2"/>
  </p:sldMasterIdLst>
  <p:notesMasterIdLst>
    <p:notesMasterId r:id="rId23"/>
  </p:notesMasterIdLst>
  <p:sldIdLst>
    <p:sldId id="256" r:id="rId3"/>
    <p:sldId id="257" r:id="rId4"/>
    <p:sldId id="260" r:id="rId5"/>
    <p:sldId id="259" r:id="rId6"/>
    <p:sldId id="267" r:id="rId7"/>
    <p:sldId id="264" r:id="rId8"/>
    <p:sldId id="261" r:id="rId9"/>
    <p:sldId id="262" r:id="rId10"/>
    <p:sldId id="269" r:id="rId11"/>
    <p:sldId id="270" r:id="rId12"/>
    <p:sldId id="268" r:id="rId13"/>
    <p:sldId id="271" r:id="rId14"/>
    <p:sldId id="272" r:id="rId15"/>
    <p:sldId id="273" r:id="rId16"/>
    <p:sldId id="279" r:id="rId17"/>
    <p:sldId id="276" r:id="rId18"/>
    <p:sldId id="275" r:id="rId19"/>
    <p:sldId id="274" r:id="rId20"/>
    <p:sldId id="280" r:id="rId21"/>
    <p:sldId id="278" r:id="rId2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4"/>
    </p:embeddedFont>
    <p:embeddedFont>
      <p:font typeface="Barlow" panose="00000500000000000000" pitchFamily="2" charset="0"/>
      <p:regular r:id="rId25"/>
      <p:bold r:id="rId26"/>
      <p:italic r:id="rId27"/>
      <p:boldItalic r:id="rId28"/>
    </p:embeddedFont>
    <p:embeddedFont>
      <p:font typeface="Barlow Light" panose="00000400000000000000" pitchFamily="2" charset="0"/>
      <p:regular r:id="rId29"/>
      <p:bold r:id="rId30"/>
      <p:italic r:id="rId31"/>
      <p:boldItalic r:id="rId32"/>
    </p:embeddedFont>
    <p:embeddedFont>
      <p:font typeface="Barlow Medium" panose="00000600000000000000" pitchFamily="2" charset="0"/>
      <p:regular r:id="rId33"/>
      <p:bold r:id="rId34"/>
      <p:italic r:id="rId35"/>
      <p:boldItalic r:id="rId36"/>
    </p:embeddedFont>
    <p:embeddedFont>
      <p:font typeface="Garamond" panose="02020404030301010803" pitchFamily="18" charset="0"/>
      <p:regular r:id="rId37"/>
      <p:bold r:id="rId38"/>
      <p:italic r:id="rId39"/>
    </p:embeddedFont>
    <p:embeddedFont>
      <p:font typeface="Sitka Subheading Semibold" pitchFamily="2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30C13-A0EE-6983-A1AF-B6F9AED9CFCC}" v="9" dt="2025-03-26T13:51:4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5821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346411b2c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346411b2c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791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9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779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3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6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20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301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2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73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933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86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437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8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56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66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71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29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5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354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346411b2c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346411b2c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072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6" name="Google Shape;376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4" name="Google Shape;384;p5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7" name="Google Shape;387;p5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8" name="Google Shape;388;p5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5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7" name="Google Shape;397;p5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98" name="Google Shape;398;p5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99" name="Google Shape;399;p5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0" name="Google Shape;400;p5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5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5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06" name="Google Shape;406;p5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7" name="Google Shape;407;p5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8" name="Google Shape;408;p5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09" name="Google Shape;409;p5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5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15" name="Google Shape;415;p5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16" name="Google Shape;416;p5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7" name="Google Shape;417;p5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5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9" name="Google Shape;419;p5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5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7" name="Google Shape;427;p5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0" name="Google Shape;43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5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3" name="Google Shape;433;p5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6" name="Google Shape;436;p6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6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9" name="Google Shape;439;p6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1" name="Google Shape;44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6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5" name="Google Shape;445;p6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6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6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6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6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6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6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463" name="Google Shape;463;p6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64" name="Google Shape;464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69" name="Google Shape;469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73" name="Google Shape;473;p6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75" name="Google Shape;475;p6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76" name="Google Shape;476;p6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77" name="Google Shape;477;p6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78" name="Google Shape;478;p6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79" name="Google Shape;479;p6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80" name="Google Shape;480;p6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81" name="Google Shape;481;p6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82" name="Google Shape;482;p6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83" name="Google Shape;483;p6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84" name="Google Shape;484;p6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85" name="Google Shape;485;p6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86" name="Google Shape;486;p6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87" name="Google Shape;487;p6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488" name="Google Shape;488;p6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90" name="Google Shape;490;p6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4" name="Google Shape;494;p6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95" name="Google Shape;495;p6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96" name="Google Shape;496;p6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497" name="Google Shape;497;p6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01" name="Google Shape;501;p6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6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6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2" name="Google Shape;512;p6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3" name="Google Shape;513;p6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4" name="Google Shape;514;p6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5" name="Google Shape;515;p6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6" name="Google Shape;516;p6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7" name="Google Shape;517;p6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8" name="Google Shape;518;p6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19" name="Google Shape;519;p6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22" name="Google Shape;522;p6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23" name="Google Shape;523;p6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26" name="Google Shape;526;p7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527" name="Google Shape;527;p7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28" name="Google Shape;528;p7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31" name="Google Shape;531;p7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32" name="Google Shape;532;p7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33" name="Google Shape;533;p7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34" name="Google Shape;534;p7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5" name="Google Shape;535;p7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9" name="Google Shape;539;p7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40" name="Google Shape;54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43" name="Google Shape;543;p7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44" name="Google Shape;544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7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48" name="Google Shape;548;p7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7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7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554" name="Google Shape;554;p7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555" name="Google Shape;555;p7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556" name="Google Shape;556;p7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557" name="Google Shape;557;p7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58" name="Google Shape;558;p7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59" name="Google Shape;559;p7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62" name="Google Shape;562;p7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63" name="Google Shape;563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67" name="Google Shape;567;p7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7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7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72" name="Google Shape;572;p7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73" name="Google Shape;573;p7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74" name="Google Shape;574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77" name="Google Shape;577;p7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78" name="Google Shape;578;p7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79" name="Google Shape;579;p7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82" name="Google Shape;582;p8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83" name="Google Shape;583;p8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84" name="Google Shape;584;p8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85" name="Google Shape;585;p8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86" name="Google Shape;586;p8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587" name="Google Shape;587;p8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588;p8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89" name="Google Shape;589;p8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0" name="Google Shape;590;p8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1" name="Google Shape;591;p8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2" name="Google Shape;592;p8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93" name="Google Shape;593;p8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594" name="Google Shape;594;p8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595" name="Google Shape;595;p8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96" name="Google Shape;596;p8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97" name="Google Shape;597;p8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98" name="Google Shape;598;p8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599" name="Google Shape;599;p8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3" name="Google Shape;353;p4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4" name="Google Shape;35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02" name="Google Shape;602;p8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03" name="Google Shape;603;p8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06" name="Google Shape;606;p8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607" name="Google Shape;607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610" name="Google Shape;610;p8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11" name="Google Shape;611;p8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12" name="Google Shape;612;p8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13" name="Google Shape;613;p8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14" name="Google Shape;614;p8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15" name="Google Shape;615;p8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16" name="Google Shape;616;p8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17" name="Google Shape;617;p8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18" name="Google Shape;618;p8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19" name="Google Shape;619;p8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620" name="Google Shape;620;p8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8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22" name="Google Shape;622;p8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23" name="Google Shape;623;p8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26" name="Google Shape;626;p8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627" name="Google Shape;627;p8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" name="Google Shape;628;p8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29" name="Google Shape;629;p8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30" name="Google Shape;630;p8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31" name="Google Shape;631;p8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32" name="Google Shape;632;p8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33" name="Google Shape;633;p8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4" name="Google Shape;634;p8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35" name="Google Shape;635;p8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36" name="Google Shape;636;p8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37" name="Google Shape;637;p8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38" name="Google Shape;638;p8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39" name="Google Shape;639;p8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40" name="Google Shape;640;p8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41" name="Google Shape;641;p8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42" name="Google Shape;642;p8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643" name="Google Shape;643;p8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46" name="Google Shape;646;p8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8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50" name="Google Shape;650;p8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651" name="Google Shape;651;p8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64171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045986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16920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936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288028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08521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0443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46064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0582914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117411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70163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90617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635987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271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54199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6895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08215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1_Title Slide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469" name="Google Shape;469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08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337" name="Google Shape;337;p4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38" name="Google Shape;338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69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>
            <a:spLocks noGrp="1"/>
          </p:cNvSpPr>
          <p:nvPr>
            <p:ph type="title"/>
          </p:nvPr>
        </p:nvSpPr>
        <p:spPr>
          <a:xfrm>
            <a:off x="1865419" y="0"/>
            <a:ext cx="5284128" cy="78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dirty="0">
                <a:latin typeface="Sitka Subheading Semibold" pitchFamily="2" charset="0"/>
              </a:rPr>
              <a:t>HyperFin AI</a:t>
            </a:r>
            <a:endParaRPr dirty="0">
              <a:latin typeface="Sitka Subheading Semibold" pitchFamily="2" charset="0"/>
            </a:endParaRPr>
          </a:p>
        </p:txBody>
      </p:sp>
      <p:sp>
        <p:nvSpPr>
          <p:cNvPr id="657" name="Google Shape;657;p87"/>
          <p:cNvSpPr txBox="1">
            <a:spLocks noGrp="1"/>
          </p:cNvSpPr>
          <p:nvPr>
            <p:ph type="subTitle" idx="2"/>
          </p:nvPr>
        </p:nvSpPr>
        <p:spPr>
          <a:xfrm>
            <a:off x="1235969" y="938010"/>
            <a:ext cx="6437010" cy="453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 dirty="0">
                <a:latin typeface="Algerian" panose="04020705040A02060702" pitchFamily="82" charset="0"/>
              </a:rPr>
              <a:t>“</a:t>
            </a:r>
            <a:r>
              <a:rPr lang="en" sz="1200" b="1" i="1" dirty="0">
                <a:latin typeface="Sitka Subheading Semibold" pitchFamily="2" charset="0"/>
              </a:rPr>
              <a:t>Hyper-Personalized Financial Intelligence </a:t>
            </a:r>
            <a:endParaRPr sz="1200" b="1" i="1" dirty="0">
              <a:latin typeface="Sitka Subheading Semibold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 b="1" i="1" dirty="0">
                <a:latin typeface="Sitka Subheading Semibold" pitchFamily="2" charset="0"/>
              </a:rPr>
              <a:t>That Understands You”</a:t>
            </a:r>
            <a:endParaRPr sz="1200" b="1" i="1" dirty="0">
              <a:latin typeface="Sitka Subheading Semibold" pitchFamily="2" charset="0"/>
            </a:endParaRPr>
          </a:p>
        </p:txBody>
      </p:sp>
      <p:sp>
        <p:nvSpPr>
          <p:cNvPr id="658" name="Google Shape;658;p87"/>
          <p:cNvSpPr txBox="1">
            <a:spLocks noGrp="1"/>
          </p:cNvSpPr>
          <p:nvPr>
            <p:ph type="subTitle" idx="2"/>
          </p:nvPr>
        </p:nvSpPr>
        <p:spPr>
          <a:xfrm>
            <a:off x="732883" y="1494766"/>
            <a:ext cx="7700662" cy="690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900" dirty="0">
                <a:latin typeface="Sitka Subheading Semibold" pitchFamily="2" charset="0"/>
              </a:rPr>
              <a:t>Wells Fargo Hackathon 2025</a:t>
            </a:r>
            <a:endParaRPr sz="3100" dirty="0">
              <a:latin typeface="Sitka Subheading Semibold" pitchFamily="2" charset="0"/>
            </a:endParaRPr>
          </a:p>
        </p:txBody>
      </p:sp>
      <p:sp>
        <p:nvSpPr>
          <p:cNvPr id="659" name="Google Shape;659;p87"/>
          <p:cNvSpPr txBox="1">
            <a:spLocks noGrp="1"/>
          </p:cNvSpPr>
          <p:nvPr>
            <p:ph type="subTitle" idx="2"/>
          </p:nvPr>
        </p:nvSpPr>
        <p:spPr>
          <a:xfrm>
            <a:off x="581421" y="2190150"/>
            <a:ext cx="7852124" cy="2508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000" dirty="0">
                <a:latin typeface="Sitka Subheading Semibold" pitchFamily="2" charset="0"/>
              </a:rPr>
              <a:t>Team Name: `Git Rekt`</a:t>
            </a:r>
          </a:p>
          <a:p>
            <a:pPr marL="0" indent="0">
              <a:buSzPts val="1100"/>
            </a:pPr>
            <a:endParaRPr lang="en" sz="2000" dirty="0">
              <a:latin typeface="Sitka Subheading Semibol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000" dirty="0">
                <a:latin typeface="Sitka Subheading Semibold" pitchFamily="2" charset="0"/>
              </a:rPr>
              <a:t>1)  Neeraj Mirji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" sz="2000" dirty="0">
                <a:latin typeface="Sitka Subheading Semibold"/>
              </a:rPr>
              <a:t>2) Eshaan Amin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000" dirty="0">
                <a:latin typeface="Sitka Subheading Semibold"/>
              </a:rPr>
              <a:t>3) </a:t>
            </a:r>
            <a:r>
              <a:rPr lang="en-IN" sz="2000" dirty="0">
                <a:latin typeface="Sitka Subheading Semibold"/>
              </a:rPr>
              <a:t>Charan R  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IN" sz="2000" dirty="0">
                <a:latin typeface="Sitka Subheading Semibold"/>
              </a:rPr>
              <a:t>4) Ramesh</a:t>
            </a:r>
          </a:p>
          <a:p>
            <a:pPr marL="0" indent="0">
              <a:buClr>
                <a:schemeClr val="lt1"/>
              </a:buClr>
              <a:buSzPts val="1100"/>
            </a:pPr>
            <a:r>
              <a:rPr lang="en-IN" sz="2000">
                <a:latin typeface="Sitka Subheading Semibold"/>
              </a:rPr>
              <a:t>5) Samiksha</a:t>
            </a:r>
            <a:endParaRPr lang="en" sz="2000">
              <a:latin typeface="Sitka Subheading Semibold"/>
            </a:endParaRPr>
          </a:p>
          <a:p>
            <a:pPr marL="0" indent="0">
              <a:buSzPts val="1100"/>
            </a:pPr>
            <a:endParaRPr lang="en-IN" sz="2000" dirty="0">
              <a:solidFill>
                <a:srgbClr val="999999"/>
              </a:solidFill>
              <a:latin typeface="Sitka Subheading Semibold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1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2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31164" y="112643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Login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5" y="732182"/>
            <a:ext cx="7288696" cy="40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8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1" y="606233"/>
            <a:ext cx="7798904" cy="43820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9757" y="152400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6679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9305" y="145774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Recommended Products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4" y="666334"/>
            <a:ext cx="7407964" cy="41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8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9757" y="152400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Personalised Offers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69" y="736320"/>
            <a:ext cx="7282070" cy="409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99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9757" y="152400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Banking Trivia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2" y="669235"/>
            <a:ext cx="7696402" cy="43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7966" y="159026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Banking Assistant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5" y="497580"/>
            <a:ext cx="5516221" cy="310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30" y="3752855"/>
            <a:ext cx="5531846" cy="113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7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9757" y="152400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Transaction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579" y="710316"/>
            <a:ext cx="6424945" cy="36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4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9061" y="225287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Transaction if Successful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85" y="1060174"/>
            <a:ext cx="6214813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5965" y="125896"/>
            <a:ext cx="440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Fraud Detection(Transaction if flagged)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615276"/>
            <a:ext cx="7643434" cy="42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6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86205" y="125896"/>
            <a:ext cx="440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Latest Transactions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" b="32587"/>
          <a:stretch/>
        </p:blipFill>
        <p:spPr>
          <a:xfrm>
            <a:off x="230397" y="1097280"/>
            <a:ext cx="8583106" cy="32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6;p87"/>
          <p:cNvSpPr txBox="1">
            <a:spLocks/>
          </p:cNvSpPr>
          <p:nvPr/>
        </p:nvSpPr>
        <p:spPr>
          <a:xfrm>
            <a:off x="185531" y="66262"/>
            <a:ext cx="8335618" cy="98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 b="0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IN" sz="3600" dirty="0">
                <a:latin typeface="Sitka Subheading Semibold" pitchFamily="2" charset="0"/>
              </a:rPr>
              <a:t>🎯 The Problem</a:t>
            </a:r>
          </a:p>
        </p:txBody>
      </p:sp>
      <p:sp>
        <p:nvSpPr>
          <p:cNvPr id="5" name="Google Shape;657;p87"/>
          <p:cNvSpPr txBox="1">
            <a:spLocks noGrp="1"/>
          </p:cNvSpPr>
          <p:nvPr>
            <p:ph type="subTitle" idx="2"/>
          </p:nvPr>
        </p:nvSpPr>
        <p:spPr>
          <a:xfrm>
            <a:off x="1335391" y="735916"/>
            <a:ext cx="6437010" cy="453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IN" sz="1400" b="1" i="1" dirty="0">
                <a:latin typeface="Sitka Subheading Semibold" pitchFamily="2" charset="0"/>
              </a:rPr>
              <a:t>“Banking Feels Generic. Customers Feel Forgotten.”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958" y="1292087"/>
            <a:ext cx="8981660" cy="497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Outdated targeting is still the norm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: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 Most banks group customers by age, gender, or zip code — but completely overlook real behaviour, preferences, or intent.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Irrelevant offers = lost opportunities : 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Users are bombarded with promotions for credit cards they don’t need or can’t qualify for. The result? Frustration and erosion of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Banks are missing what customers are saying — and feeling: 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Negative reviews, complaint forms, and even positive feedback hold emotional signals that go unanalysed and unused.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Personalization in finance hasn’t caught up to tech: 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Netflix knows your taste in movies. Spotify knows your vibe. Your bank? Still offering “Platinum” cards to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Sitka Subheading Semibold" pitchFamily="2" charset="0"/>
              </a:rPr>
              <a:t>(71% of customers say impersonal service drives them to switch banks.)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7544" y="132080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Transaction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1" t="-473" r="25721" b="-1"/>
          <a:stretch/>
        </p:blipFill>
        <p:spPr>
          <a:xfrm>
            <a:off x="2187787" y="562186"/>
            <a:ext cx="4416214" cy="452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6;p87"/>
          <p:cNvSpPr txBox="1">
            <a:spLocks/>
          </p:cNvSpPr>
          <p:nvPr/>
        </p:nvSpPr>
        <p:spPr>
          <a:xfrm>
            <a:off x="202097" y="139147"/>
            <a:ext cx="8335618" cy="98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 b="0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IN" sz="3600" dirty="0">
                <a:latin typeface="Sitka Subheading Semibold" pitchFamily="2" charset="0"/>
              </a:rPr>
              <a:t>🎯 Our Solution – </a:t>
            </a:r>
            <a:r>
              <a:rPr lang="en-IN" sz="3600" dirty="0" err="1">
                <a:latin typeface="Sitka Subheading Semibold" pitchFamily="2" charset="0"/>
              </a:rPr>
              <a:t>HyperFin</a:t>
            </a:r>
            <a:r>
              <a:rPr lang="en-IN" sz="3600" dirty="0">
                <a:latin typeface="Sitka Subheading Semibold" pitchFamily="2" charset="0"/>
              </a:rPr>
              <a:t> AI</a:t>
            </a:r>
          </a:p>
        </p:txBody>
      </p:sp>
      <p:sp>
        <p:nvSpPr>
          <p:cNvPr id="5" name="Google Shape;657;p87"/>
          <p:cNvSpPr txBox="1">
            <a:spLocks noGrp="1"/>
          </p:cNvSpPr>
          <p:nvPr>
            <p:ph type="subTitle" idx="2"/>
          </p:nvPr>
        </p:nvSpPr>
        <p:spPr>
          <a:xfrm>
            <a:off x="1395025" y="716038"/>
            <a:ext cx="6145461" cy="40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IN" sz="1600" b="1" i="1" dirty="0">
                <a:latin typeface="Sitka Subheading Semibold" pitchFamily="2" charset="0"/>
              </a:rPr>
              <a:t>“</a:t>
            </a:r>
            <a:r>
              <a:rPr lang="en-IN" sz="1600" dirty="0">
                <a:latin typeface="Sitka Subheading Semibold" pitchFamily="2" charset="0"/>
              </a:rPr>
              <a:t>We don’t just recommend. We understand  — and adapt.”</a:t>
            </a:r>
            <a:endParaRPr lang="en-IN" sz="1600" b="1" i="1" dirty="0">
              <a:latin typeface="Sitka Subheading Semi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706" y="1119809"/>
            <a:ext cx="89021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HyperFin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AI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is an intelligent, modular platform built to deliver truly personalized banking experiences — not just based on who a customer is, but on how they feel, what they do, and what they need.</a:t>
            </a:r>
          </a:p>
          <a:p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1)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 Smart Product Recommendations : </a:t>
            </a:r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HyperFin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AI analyses each customer's profile — including income, spending patterns, interests, and lifestyle — to recommend the most suitable banking products .Every recommendation is personalized, eligibility-checked, and backed by reasoning that makes sense to both users and advisors.</a:t>
            </a:r>
          </a:p>
          <a:p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2) Retention-Driven Offer Engine 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When a customer shows signs of dissatisfaction or churn risk, </a:t>
            </a:r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HyperFin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AI doesn't wait. It actively evaluates their sentiment, past feedback, reviews, and tone.</a:t>
            </a:r>
          </a:p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     ⚠️ If frustration is detected → A retention offer is instantly triggered (e.g., rate match,        premium support).</a:t>
            </a:r>
          </a:p>
          <a:p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   🌟 If satisfaction is detected → A loyalty reward is proactively delivered (e.g., cashback,   upgrades).</a:t>
            </a: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6;p87"/>
          <p:cNvSpPr txBox="1">
            <a:spLocks/>
          </p:cNvSpPr>
          <p:nvPr/>
        </p:nvSpPr>
        <p:spPr>
          <a:xfrm>
            <a:off x="202097" y="139147"/>
            <a:ext cx="8335618" cy="98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 b="0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IN" sz="3600" dirty="0">
                <a:latin typeface="Sitka Subheading Semibold" pitchFamily="2" charset="0"/>
              </a:rPr>
              <a:t>🎯 Our Solution – </a:t>
            </a:r>
            <a:r>
              <a:rPr lang="en-IN" sz="3600" dirty="0" err="1">
                <a:latin typeface="Sitka Subheading Semibold" pitchFamily="2" charset="0"/>
              </a:rPr>
              <a:t>HyperFin</a:t>
            </a:r>
            <a:r>
              <a:rPr lang="en-IN" sz="3600" dirty="0">
                <a:latin typeface="Sitka Subheading Semibold" pitchFamily="2" charset="0"/>
              </a:rPr>
              <a:t> AI</a:t>
            </a:r>
          </a:p>
        </p:txBody>
      </p:sp>
      <p:sp>
        <p:nvSpPr>
          <p:cNvPr id="5" name="Google Shape;657;p87"/>
          <p:cNvSpPr txBox="1">
            <a:spLocks noGrp="1"/>
          </p:cNvSpPr>
          <p:nvPr>
            <p:ph type="subTitle" idx="2"/>
          </p:nvPr>
        </p:nvSpPr>
        <p:spPr>
          <a:xfrm>
            <a:off x="1395025" y="716038"/>
            <a:ext cx="6145461" cy="40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IN" sz="1600" b="1" i="1" dirty="0">
                <a:latin typeface="Sitka Subheading Semibold" pitchFamily="2" charset="0"/>
              </a:rPr>
              <a:t>“</a:t>
            </a:r>
            <a:r>
              <a:rPr lang="en-IN" sz="1600" dirty="0">
                <a:latin typeface="Sitka Subheading Semibold" pitchFamily="2" charset="0"/>
              </a:rPr>
              <a:t>We don’t just recommend. We understand  — and adapt.”</a:t>
            </a:r>
            <a:endParaRPr lang="en-IN" sz="1600" b="1" i="1" dirty="0">
              <a:latin typeface="Sitka Subheading Semi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40" y="1258956"/>
            <a:ext cx="89816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3) LLM-Powered Financial Q&amp;A Assistant 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This module identifies questions or confusion within customer comments on social media and responds with concise, trivia-style explanations that promote financial literacy. Alongside each explanation, it recommends a relevant product tailored to the user’s need — transforming feedback into personalized and educational engagement.</a:t>
            </a: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4) Fraud Detection with 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Explainability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 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Every transaction is evaluated not only for financial validity but also behavioural consistency. This module detects anomalies in spending amount, payment methods, or merchant category — such as a sudden wire transfer to a luxury store after months of grocery transactions. If flagged, the system provides a detailed risk score, a human-readable explanation, and a recommended action (e.g., request verification). This approach builds trust by ensuring that fraud alerts are transparent and easy to understand — not just automated flags.</a:t>
            </a: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0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6;p87"/>
          <p:cNvSpPr txBox="1">
            <a:spLocks/>
          </p:cNvSpPr>
          <p:nvPr/>
        </p:nvSpPr>
        <p:spPr>
          <a:xfrm>
            <a:off x="202097" y="139147"/>
            <a:ext cx="8335618" cy="98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 b="0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IN" sz="3600" dirty="0">
                <a:latin typeface="Sitka Subheading Semibold" pitchFamily="2" charset="0"/>
              </a:rPr>
              <a:t>🎯 Our Solution – </a:t>
            </a:r>
            <a:r>
              <a:rPr lang="en-IN" sz="3600" dirty="0" err="1">
                <a:latin typeface="Sitka Subheading Semibold" pitchFamily="2" charset="0"/>
              </a:rPr>
              <a:t>HyperFin</a:t>
            </a:r>
            <a:r>
              <a:rPr lang="en-IN" sz="3600" dirty="0">
                <a:latin typeface="Sitka Subheading Semibold" pitchFamily="2" charset="0"/>
              </a:rPr>
              <a:t> 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706" y="629478"/>
            <a:ext cx="898166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 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5) Knowledge: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This module analyses customer comments from social media to detect questions or confusion around banking concepts or services. When such a query is identified, the system responds with a short, informative trivia-style explanation related to the topic, enhancing financial literacy. Alongside the trivia, it recommends a relevant product that addresses the customer’s concern, creating a personalized and engaging experience.</a:t>
            </a: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6) ML-Based Fall-back Engine (</a:t>
            </a:r>
            <a:r>
              <a:rPr lang="en-IN" sz="1600" b="1" dirty="0" err="1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XGBoost</a:t>
            </a: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 + KNN):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In scenarios where the LLM fails, times out, or lacks sufficient context, the system seamlessly falls back to robust ML models. </a:t>
            </a:r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XGBoost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classifies churn risk using behavioural signals, while KNN identifies similar users for product recommendations. This ensures continuity, reliability, and intelligent outcomes — even in edge cases.</a:t>
            </a: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Subheading Semibold" pitchFamily="2" charset="0"/>
              </a:rPr>
              <a:t>7) Real-Time </a:t>
            </a:r>
            <a:r>
              <a:rPr lang="en-IN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itka Subheading Semibold" pitchFamily="2" charset="0"/>
              </a:rPr>
              <a:t>Behavior</a:t>
            </a:r>
            <a:r>
              <a:rPr lang="en-I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Subheading Semibold" pitchFamily="2" charset="0"/>
              </a:rPr>
              <a:t> Update via Fund Transfers: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Every fund transfer initiated by a customer is logged instantly and used to update their transaction profile. This enables the system to dynamically adjust product recommendations, churn risk, and reward strategies based on new financial </a:t>
            </a:r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behavior.It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ensures personalization is not static — it evolves in real-time with every user action.</a:t>
            </a:r>
          </a:p>
          <a:p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6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401" y="-185532"/>
            <a:ext cx="86669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High Level System Architecture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61" y="450573"/>
            <a:ext cx="3491836" cy="47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6;p87"/>
          <p:cNvSpPr txBox="1">
            <a:spLocks/>
          </p:cNvSpPr>
          <p:nvPr/>
        </p:nvSpPr>
        <p:spPr>
          <a:xfrm>
            <a:off x="202097" y="139147"/>
            <a:ext cx="8335618" cy="98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 b="0" i="0" u="none" strike="noStrike" cap="none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pta Slab"/>
              <a:buNone/>
              <a:defRPr sz="1400" b="0" i="0" u="none" strike="noStrike" cap="none">
                <a:solidFill>
                  <a:srgbClr val="000000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pPr>
              <a:buClr>
                <a:schemeClr val="lt1"/>
              </a:buClr>
              <a:buSzPts val="1100"/>
            </a:pPr>
            <a:r>
              <a:rPr lang="en-IN" sz="3600" dirty="0">
                <a:latin typeface="Sitka Subheading Semibold" pitchFamily="2" charset="0"/>
              </a:rPr>
              <a:t>Data That Powers It All</a:t>
            </a:r>
          </a:p>
        </p:txBody>
      </p:sp>
      <p:sp>
        <p:nvSpPr>
          <p:cNvPr id="5" name="Google Shape;657;p87"/>
          <p:cNvSpPr txBox="1">
            <a:spLocks noGrp="1"/>
          </p:cNvSpPr>
          <p:nvPr>
            <p:ph type="subTitle" idx="2"/>
          </p:nvPr>
        </p:nvSpPr>
        <p:spPr>
          <a:xfrm>
            <a:off x="1395025" y="716038"/>
            <a:ext cx="5880418" cy="403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lt1"/>
              </a:buClr>
              <a:buSzPts val="1100"/>
            </a:pPr>
            <a:r>
              <a:rPr lang="en-IN" sz="1400" b="1" i="1" dirty="0">
                <a:latin typeface="Sitka Subheading Semibold" pitchFamily="2" charset="0"/>
              </a:rPr>
              <a:t>“</a:t>
            </a:r>
            <a:r>
              <a:rPr lang="en-IN" sz="1400" dirty="0">
                <a:latin typeface="Sitka Subheading Semibold" pitchFamily="2" charset="0"/>
              </a:rPr>
              <a:t>Multiple Data Streams - Designed with LLM Precision.”</a:t>
            </a:r>
            <a:endParaRPr lang="en-IN" sz="1400" b="1" i="1" dirty="0">
              <a:latin typeface="Sitka Subheading Semibol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49" y="1225826"/>
            <a:ext cx="898166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HyperFin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AI is fuelled by a rich, multi-dimensional dataset created and curated using LLMs to simulate real-world banking behaviour and diversity. We've designed this synthetic dataset to mirror realistic user profiles, transaction behaviour, feedback sentiment, and product logic — enabling powerful downstream AI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Data Layers 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Individual Customer Profiles </a:t>
            </a:r>
            <a:r>
              <a:rPr lang="en-IN" b="1" dirty="0">
                <a:solidFill>
                  <a:schemeClr val="tx1"/>
                </a:solidFill>
                <a:latin typeface="Sitka Subheading Semibold" pitchFamily="2" charset="0"/>
              </a:rPr>
              <a:t>: Generated using LLMs to reflect variations in: Age, gender, income level, Credit score ranges, Education backgrounds, Transaction history. These profiles were structured to match real-world segmentation logic used by retail banks.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 Organizational / Business Profiles</a:t>
            </a:r>
            <a:r>
              <a:rPr lang="en-IN" b="1" dirty="0">
                <a:solidFill>
                  <a:schemeClr val="tx1"/>
                </a:solidFill>
                <a:latin typeface="Sitka Subheading Semibold" pitchFamily="2" charset="0"/>
              </a:rPr>
              <a:t>: Created for commercial banking use cases. Each profile includes: Company revenue (LLM-generated in realistic bands), Industry sector (Finance, Healthcare, Tech, etc.), Number of employees, Transaction history, Company growth. These were modelled to reflect B2B use cases for product recommendation.</a:t>
            </a: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32522"/>
            <a:ext cx="90644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algn="ctr"/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Data Layers </a:t>
            </a:r>
          </a:p>
          <a:p>
            <a:pPr algn="ctr"/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Transaction Histories : 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Simulated based on inferred behaviour using GPT-generated rules: Categories: (Travel, Dining, Groceries, Utilities, etc.), Frequency &amp; </a:t>
            </a:r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recency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metrics, Max spend and monthly aggregates. These were key to identifying interests and deriving top 3 categories per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Social Sentiment Data : 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Customer comments were generated with varying tone, depth, and emotion using prompt-tuned LLM calls. We created both Retail and Commercial feedback threads covering: Complaints, Praise, Suggestions, Emotional intensity. This was used to train/test the sentiment-based offer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Sitka Subheading Semibol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  <a:latin typeface="Sitka Subheading Semibold" pitchFamily="2" charset="0"/>
              </a:rPr>
              <a:t> Product Eligibility &amp; Rules : </a:t>
            </a:r>
            <a:r>
              <a:rPr lang="en-IN" sz="1600" dirty="0">
                <a:solidFill>
                  <a:schemeClr val="tx1"/>
                </a:solidFill>
                <a:latin typeface="Sitka Subheading Semibold" pitchFamily="2" charset="0"/>
              </a:rPr>
              <a:t>Built a structured, tiered product catalogue (credit cards, debit cards, services) with Benefit mapping, Eligibility conditions (income, age, credit score).</a:t>
            </a:r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  <a:p>
            <a:endParaRPr lang="en-IN" dirty="0">
              <a:solidFill>
                <a:schemeClr val="tx1"/>
              </a:solidFill>
              <a:latin typeface="Sitka Sub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F5C"/>
        </a:solidFill>
        <a:effectLst/>
      </p:bgPr>
    </p:bg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6" y="659788"/>
            <a:ext cx="7531782" cy="42319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54178" y="112643"/>
            <a:ext cx="3763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>
                <a:solidFill>
                  <a:schemeClr val="tx1"/>
                </a:solidFill>
                <a:latin typeface="Sitka Subheading Semibold" pitchFamily="2" charset="0"/>
              </a:rPr>
              <a:t>HyperFin</a:t>
            </a:r>
            <a:r>
              <a:rPr lang="en-IN" sz="1600" b="1" dirty="0">
                <a:solidFill>
                  <a:schemeClr val="tx1"/>
                </a:solidFill>
                <a:latin typeface="Sitka Subheading Semibold" pitchFamily="2" charset="0"/>
              </a:rPr>
              <a:t> AI in Action</a:t>
            </a:r>
          </a:p>
        </p:txBody>
      </p:sp>
    </p:spTree>
    <p:extLst>
      <p:ext uri="{BB962C8B-B14F-4D97-AF65-F5344CB8AC3E}">
        <p14:creationId xmlns:p14="http://schemas.microsoft.com/office/powerpoint/2010/main" val="20325543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1749</TotalTime>
  <Words>1093</Words>
  <Application>Microsoft Office PowerPoint</Application>
  <PresentationFormat>On-screen Show (16:9)</PresentationFormat>
  <Paragraphs>107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Strategy Plan</vt:lpstr>
      <vt:lpstr>Organic</vt:lpstr>
      <vt:lpstr>HyperFin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HyperFin AI</dc:title>
  <cp:lastModifiedBy>Microsoft account</cp:lastModifiedBy>
  <cp:revision>36</cp:revision>
  <dcterms:modified xsi:type="dcterms:W3CDTF">2025-03-26T13:52:37Z</dcterms:modified>
</cp:coreProperties>
</file>