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notesMasterIdLst>
    <p:notesMasterId r:id="rId14"/>
  </p:notesMasterIdLst>
  <p:sldIdLst>
    <p:sldId id="263" r:id="rId2"/>
    <p:sldId id="272" r:id="rId3"/>
    <p:sldId id="271" r:id="rId4"/>
    <p:sldId id="264" r:id="rId5"/>
    <p:sldId id="257" r:id="rId6"/>
    <p:sldId id="258" r:id="rId7"/>
    <p:sldId id="265" r:id="rId8"/>
    <p:sldId id="260" r:id="rId9"/>
    <p:sldId id="259" r:id="rId10"/>
    <p:sldId id="267" r:id="rId11"/>
    <p:sldId id="262" r:id="rId12"/>
    <p:sldId id="270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ha Basavaraj" initials="HB" lastIdx="1" clrIdx="0">
    <p:extLst>
      <p:ext uri="{19B8F6BF-5375-455C-9EA6-DF929625EA0E}">
        <p15:presenceInfo xmlns:p15="http://schemas.microsoft.com/office/powerpoint/2012/main" userId="be4f2c4ca1a17b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4B1DE-7393-4E5F-8038-4361099211A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AC5369-C3BA-487C-AB22-B84783C40F90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dirty="0">
            <a:solidFill>
              <a:schemeClr val="bg1"/>
            </a:solidFill>
          </a:endParaRPr>
        </a:p>
      </dgm:t>
    </dgm:pt>
    <dgm:pt modelId="{D49BAEDA-9571-4A68-9411-5F1876D55618}" type="parTrans" cxnId="{FBD9AABA-64F2-462D-BCB5-E4CF954EFCA9}">
      <dgm:prSet/>
      <dgm:spPr/>
      <dgm:t>
        <a:bodyPr/>
        <a:lstStyle/>
        <a:p>
          <a:endParaRPr lang="en-IN"/>
        </a:p>
      </dgm:t>
    </dgm:pt>
    <dgm:pt modelId="{1F6ABF45-B65B-4549-80BE-599D35132F75}" type="sibTrans" cxnId="{FBD9AABA-64F2-462D-BCB5-E4CF954EFCA9}">
      <dgm:prSet/>
      <dgm:spPr/>
      <dgm:t>
        <a:bodyPr/>
        <a:lstStyle/>
        <a:p>
          <a:endParaRPr lang="en-IN"/>
        </a:p>
      </dgm:t>
    </dgm:pt>
    <dgm:pt modelId="{CB02E91B-4D81-4693-A1B3-DF5C189C3A5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enter customer , Review prompt </a:t>
          </a:r>
        </a:p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gm:t>
    </dgm:pt>
    <dgm:pt modelId="{DBA6F4A4-A71B-4BDA-A785-985F92650A5E}" type="parTrans" cxnId="{B7856F5C-0A6A-4C69-8E69-3ADF6C6255FE}">
      <dgm:prSet/>
      <dgm:spPr/>
      <dgm:t>
        <a:bodyPr/>
        <a:lstStyle/>
        <a:p>
          <a:endParaRPr lang="en-IN"/>
        </a:p>
      </dgm:t>
    </dgm:pt>
    <dgm:pt modelId="{CC892431-863A-4119-B1C8-3E46615FCEAC}" type="sibTrans" cxnId="{B7856F5C-0A6A-4C69-8E69-3ADF6C6255FE}">
      <dgm:prSet/>
      <dgm:spPr/>
      <dgm:t>
        <a:bodyPr/>
        <a:lstStyle/>
        <a:p>
          <a:endParaRPr lang="en-IN"/>
        </a:p>
      </dgm:t>
    </dgm:pt>
    <dgm:pt modelId="{AF1E3705-0080-4F4C-BAAE-8FFAFE2A6F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dirty="0">
            <a:solidFill>
              <a:schemeClr val="bg1"/>
            </a:solidFill>
          </a:endParaRPr>
        </a:p>
      </dgm:t>
    </dgm:pt>
    <dgm:pt modelId="{9A4C204F-2D7C-4EBB-AEFA-89C1FC613940}" type="parTrans" cxnId="{82E266F3-DA01-443D-9CF5-39A8935973C1}">
      <dgm:prSet/>
      <dgm:spPr/>
      <dgm:t>
        <a:bodyPr/>
        <a:lstStyle/>
        <a:p>
          <a:endParaRPr lang="en-IN"/>
        </a:p>
      </dgm:t>
    </dgm:pt>
    <dgm:pt modelId="{8920B9DB-9408-4013-B2C6-A4FA15006981}" type="sibTrans" cxnId="{82E266F3-DA01-443D-9CF5-39A8935973C1}">
      <dgm:prSet/>
      <dgm:spPr/>
      <dgm:t>
        <a:bodyPr/>
        <a:lstStyle/>
        <a:p>
          <a:endParaRPr lang="en-IN"/>
        </a:p>
      </dgm:t>
    </dgm:pt>
    <dgm:pt modelId="{DA2D9FEA-E5FD-43BE-84E8-0BC19EC1D476}" type="pres">
      <dgm:prSet presAssocID="{B5E4B1DE-7393-4E5F-8038-4361099211A3}" presName="Name0" presStyleCnt="0">
        <dgm:presLayoutVars>
          <dgm:dir/>
          <dgm:resizeHandles val="exact"/>
        </dgm:presLayoutVars>
      </dgm:prSet>
      <dgm:spPr/>
    </dgm:pt>
    <dgm:pt modelId="{3327F5C1-8D5E-4CE3-918E-8B3F669F1DD7}" type="pres">
      <dgm:prSet presAssocID="{A0AC5369-C3BA-487C-AB22-B84783C40F90}" presName="node" presStyleLbl="node1" presStyleIdx="0" presStyleCnt="3">
        <dgm:presLayoutVars>
          <dgm:bulletEnabled val="1"/>
        </dgm:presLayoutVars>
      </dgm:prSet>
      <dgm:spPr/>
    </dgm:pt>
    <dgm:pt modelId="{0914AC0D-6787-4EB7-B22E-CBBC1EC3B403}" type="pres">
      <dgm:prSet presAssocID="{1F6ABF45-B65B-4549-80BE-599D35132F75}" presName="sibTrans" presStyleCnt="0"/>
      <dgm:spPr/>
    </dgm:pt>
    <dgm:pt modelId="{CB3F7D14-EA08-4637-8244-F1F323A37443}" type="pres">
      <dgm:prSet presAssocID="{CB02E91B-4D81-4693-A1B3-DF5C189C3A5C}" presName="node" presStyleLbl="node1" presStyleIdx="1" presStyleCnt="3">
        <dgm:presLayoutVars>
          <dgm:bulletEnabled val="1"/>
        </dgm:presLayoutVars>
      </dgm:prSet>
      <dgm:spPr/>
    </dgm:pt>
    <dgm:pt modelId="{A3865E41-D334-4E83-B8F2-9EE4F20B2BF7}" type="pres">
      <dgm:prSet presAssocID="{CC892431-863A-4119-B1C8-3E46615FCEAC}" presName="sibTrans" presStyleCnt="0"/>
      <dgm:spPr/>
    </dgm:pt>
    <dgm:pt modelId="{55884F26-55C3-436D-8AE1-E21817038671}" type="pres">
      <dgm:prSet presAssocID="{AF1E3705-0080-4F4C-BAAE-8FFAFE2A6FA3}" presName="node" presStyleLbl="node1" presStyleIdx="2" presStyleCnt="3">
        <dgm:presLayoutVars>
          <dgm:bulletEnabled val="1"/>
        </dgm:presLayoutVars>
      </dgm:prSet>
      <dgm:spPr/>
    </dgm:pt>
  </dgm:ptLst>
  <dgm:cxnLst>
    <dgm:cxn modelId="{6DDC210E-071D-42E9-9AEB-9F28639BC16A}" type="presOf" srcId="{A0AC5369-C3BA-487C-AB22-B84783C40F90}" destId="{3327F5C1-8D5E-4CE3-918E-8B3F669F1DD7}" srcOrd="0" destOrd="0" presId="urn:microsoft.com/office/officeart/2005/8/layout/hList6"/>
    <dgm:cxn modelId="{9EEB502D-E2F5-461E-844A-205FBCDC1A57}" type="presOf" srcId="{AF1E3705-0080-4F4C-BAAE-8FFAFE2A6FA3}" destId="{55884F26-55C3-436D-8AE1-E21817038671}" srcOrd="0" destOrd="0" presId="urn:microsoft.com/office/officeart/2005/8/layout/hList6"/>
    <dgm:cxn modelId="{B7856F5C-0A6A-4C69-8E69-3ADF6C6255FE}" srcId="{B5E4B1DE-7393-4E5F-8038-4361099211A3}" destId="{CB02E91B-4D81-4693-A1B3-DF5C189C3A5C}" srcOrd="1" destOrd="0" parTransId="{DBA6F4A4-A71B-4BDA-A785-985F92650A5E}" sibTransId="{CC892431-863A-4119-B1C8-3E46615FCEAC}"/>
    <dgm:cxn modelId="{96464171-8921-4BBF-BDB3-4DBC3018549A}" type="presOf" srcId="{B5E4B1DE-7393-4E5F-8038-4361099211A3}" destId="{DA2D9FEA-E5FD-43BE-84E8-0BC19EC1D476}" srcOrd="0" destOrd="0" presId="urn:microsoft.com/office/officeart/2005/8/layout/hList6"/>
    <dgm:cxn modelId="{1A0BFAB6-1071-46E7-8D5A-C112829F7D4B}" type="presOf" srcId="{CB02E91B-4D81-4693-A1B3-DF5C189C3A5C}" destId="{CB3F7D14-EA08-4637-8244-F1F323A37443}" srcOrd="0" destOrd="0" presId="urn:microsoft.com/office/officeart/2005/8/layout/hList6"/>
    <dgm:cxn modelId="{FBD9AABA-64F2-462D-BCB5-E4CF954EFCA9}" srcId="{B5E4B1DE-7393-4E5F-8038-4361099211A3}" destId="{A0AC5369-C3BA-487C-AB22-B84783C40F90}" srcOrd="0" destOrd="0" parTransId="{D49BAEDA-9571-4A68-9411-5F1876D55618}" sibTransId="{1F6ABF45-B65B-4549-80BE-599D35132F75}"/>
    <dgm:cxn modelId="{82E266F3-DA01-443D-9CF5-39A8935973C1}" srcId="{B5E4B1DE-7393-4E5F-8038-4361099211A3}" destId="{AF1E3705-0080-4F4C-BAAE-8FFAFE2A6FA3}" srcOrd="2" destOrd="0" parTransId="{9A4C204F-2D7C-4EBB-AEFA-89C1FC613940}" sibTransId="{8920B9DB-9408-4013-B2C6-A4FA15006981}"/>
    <dgm:cxn modelId="{302C715E-1F03-433E-942D-9A0C3543FF1A}" type="presParOf" srcId="{DA2D9FEA-E5FD-43BE-84E8-0BC19EC1D476}" destId="{3327F5C1-8D5E-4CE3-918E-8B3F669F1DD7}" srcOrd="0" destOrd="0" presId="urn:microsoft.com/office/officeart/2005/8/layout/hList6"/>
    <dgm:cxn modelId="{0DBC1958-67DF-4496-8E81-18925871FEEF}" type="presParOf" srcId="{DA2D9FEA-E5FD-43BE-84E8-0BC19EC1D476}" destId="{0914AC0D-6787-4EB7-B22E-CBBC1EC3B403}" srcOrd="1" destOrd="0" presId="urn:microsoft.com/office/officeart/2005/8/layout/hList6"/>
    <dgm:cxn modelId="{B3363E92-5119-4960-B714-291F21549D61}" type="presParOf" srcId="{DA2D9FEA-E5FD-43BE-84E8-0BC19EC1D476}" destId="{CB3F7D14-EA08-4637-8244-F1F323A37443}" srcOrd="2" destOrd="0" presId="urn:microsoft.com/office/officeart/2005/8/layout/hList6"/>
    <dgm:cxn modelId="{DBED1BD5-299B-4E86-8C3A-7A1627263AFA}" type="presParOf" srcId="{DA2D9FEA-E5FD-43BE-84E8-0BC19EC1D476}" destId="{A3865E41-D334-4E83-B8F2-9EE4F20B2BF7}" srcOrd="3" destOrd="0" presId="urn:microsoft.com/office/officeart/2005/8/layout/hList6"/>
    <dgm:cxn modelId="{A3ABA2B6-E626-4F3B-9EB3-7B6BF620C3D6}" type="presParOf" srcId="{DA2D9FEA-E5FD-43BE-84E8-0BC19EC1D476}" destId="{55884F26-55C3-436D-8AE1-E21817038671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726C4-E0B3-42BD-87C6-6230CBA13C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65C6DE8-914B-49A4-BC68-B00657C85402}">
      <dgm:prSet phldrT="[Text]"/>
      <dgm:spPr/>
      <dgm:t>
        <a:bodyPr/>
        <a:lstStyle/>
        <a:p>
          <a:r>
            <a:rPr lang="en-IN" dirty="0"/>
            <a:t>Highly personalized</a:t>
          </a:r>
        </a:p>
      </dgm:t>
    </dgm:pt>
    <dgm:pt modelId="{9B46531A-6941-4E44-8640-293BF81186BA}" type="parTrans" cxnId="{24742278-9FEA-4036-9DE2-7D7FE82BB798}">
      <dgm:prSet/>
      <dgm:spPr/>
      <dgm:t>
        <a:bodyPr/>
        <a:lstStyle/>
        <a:p>
          <a:endParaRPr lang="en-IN"/>
        </a:p>
      </dgm:t>
    </dgm:pt>
    <dgm:pt modelId="{F97DC910-76C6-4567-B573-EF7149E66C44}" type="sibTrans" cxnId="{24742278-9FEA-4036-9DE2-7D7FE82BB798}">
      <dgm:prSet/>
      <dgm:spPr/>
      <dgm:t>
        <a:bodyPr/>
        <a:lstStyle/>
        <a:p>
          <a:endParaRPr lang="en-IN"/>
        </a:p>
      </dgm:t>
    </dgm:pt>
    <dgm:pt modelId="{F333FDFB-4DC3-4218-AAA2-DFAE9750D002}">
      <dgm:prSet phldrT="[Text]"/>
      <dgm:spPr/>
      <dgm:t>
        <a:bodyPr/>
        <a:lstStyle/>
        <a:p>
          <a:r>
            <a:rPr lang="en-IN" dirty="0"/>
            <a:t>Recommendations are generated based on real time customer data and sentiment</a:t>
          </a:r>
        </a:p>
      </dgm:t>
    </dgm:pt>
    <dgm:pt modelId="{2A8D669F-878D-480E-9CBC-4D95B4666B1E}" type="parTrans" cxnId="{5B91872F-AD96-4CC6-A5CC-CA7DE760E4A7}">
      <dgm:prSet/>
      <dgm:spPr/>
      <dgm:t>
        <a:bodyPr/>
        <a:lstStyle/>
        <a:p>
          <a:endParaRPr lang="en-IN"/>
        </a:p>
      </dgm:t>
    </dgm:pt>
    <dgm:pt modelId="{D6534DC1-CC92-4841-8828-C93FFBFD775C}" type="sibTrans" cxnId="{5B91872F-AD96-4CC6-A5CC-CA7DE760E4A7}">
      <dgm:prSet/>
      <dgm:spPr/>
      <dgm:t>
        <a:bodyPr/>
        <a:lstStyle/>
        <a:p>
          <a:endParaRPr lang="en-IN"/>
        </a:p>
      </dgm:t>
    </dgm:pt>
    <dgm:pt modelId="{0FEC3CEC-5F40-4DC8-972C-35A6529408CB}">
      <dgm:prSet phldrT="[Text]"/>
      <dgm:spPr/>
      <dgm:t>
        <a:bodyPr/>
        <a:lstStyle/>
        <a:p>
          <a:r>
            <a:rPr lang="en-IN" dirty="0"/>
            <a:t>Operational Cost Saving</a:t>
          </a:r>
        </a:p>
      </dgm:t>
    </dgm:pt>
    <dgm:pt modelId="{BD1FCFF9-F4BC-4C97-B744-FE271AD7FBEC}" type="parTrans" cxnId="{84F17EE1-B3C4-4333-A78C-8838FBCEC675}">
      <dgm:prSet/>
      <dgm:spPr/>
      <dgm:t>
        <a:bodyPr/>
        <a:lstStyle/>
        <a:p>
          <a:endParaRPr lang="en-IN"/>
        </a:p>
      </dgm:t>
    </dgm:pt>
    <dgm:pt modelId="{526D04DF-34E7-4B34-BBEB-7AFB52990415}" type="sibTrans" cxnId="{84F17EE1-B3C4-4333-A78C-8838FBCEC675}">
      <dgm:prSet/>
      <dgm:spPr/>
      <dgm:t>
        <a:bodyPr/>
        <a:lstStyle/>
        <a:p>
          <a:endParaRPr lang="en-IN"/>
        </a:p>
      </dgm:t>
    </dgm:pt>
    <dgm:pt modelId="{B4E9EB0F-F5B8-46B3-8FCE-981499D86FDF}">
      <dgm:prSet phldrT="[Text]"/>
      <dgm:spPr/>
      <dgm:t>
        <a:bodyPr/>
        <a:lstStyle/>
        <a:p>
          <a:r>
            <a:rPr lang="en-IN" dirty="0"/>
            <a:t>Suggestions which would take weeks earlier can be generated in seconds with less human involvement</a:t>
          </a:r>
        </a:p>
      </dgm:t>
    </dgm:pt>
    <dgm:pt modelId="{9E87E10D-C047-4980-B878-B7A77FC3633E}" type="parTrans" cxnId="{DA53BE02-67DE-473E-B082-B1575215818B}">
      <dgm:prSet/>
      <dgm:spPr/>
      <dgm:t>
        <a:bodyPr/>
        <a:lstStyle/>
        <a:p>
          <a:endParaRPr lang="en-IN"/>
        </a:p>
      </dgm:t>
    </dgm:pt>
    <dgm:pt modelId="{35497150-A372-4656-B770-EC21FE2494DC}" type="sibTrans" cxnId="{DA53BE02-67DE-473E-B082-B1575215818B}">
      <dgm:prSet/>
      <dgm:spPr/>
      <dgm:t>
        <a:bodyPr/>
        <a:lstStyle/>
        <a:p>
          <a:endParaRPr lang="en-IN"/>
        </a:p>
      </dgm:t>
    </dgm:pt>
    <dgm:pt modelId="{234C3179-DE5D-48F6-AB47-1F10F7816728}">
      <dgm:prSet phldrT="[Text]"/>
      <dgm:spPr/>
      <dgm:t>
        <a:bodyPr/>
        <a:lstStyle/>
        <a:p>
          <a:r>
            <a:rPr lang="en-IN" dirty="0"/>
            <a:t>Quick Response</a:t>
          </a:r>
        </a:p>
      </dgm:t>
    </dgm:pt>
    <dgm:pt modelId="{B33F281D-78CF-4A4D-BF22-71FE0223E0BE}" type="parTrans" cxnId="{CA77029B-E976-44FB-AC78-1A685DF24E23}">
      <dgm:prSet/>
      <dgm:spPr/>
      <dgm:t>
        <a:bodyPr/>
        <a:lstStyle/>
        <a:p>
          <a:endParaRPr lang="en-IN"/>
        </a:p>
      </dgm:t>
    </dgm:pt>
    <dgm:pt modelId="{98A3F90A-E71F-4189-BC11-5F0862975EB1}" type="sibTrans" cxnId="{CA77029B-E976-44FB-AC78-1A685DF24E23}">
      <dgm:prSet/>
      <dgm:spPr/>
      <dgm:t>
        <a:bodyPr/>
        <a:lstStyle/>
        <a:p>
          <a:endParaRPr lang="en-IN"/>
        </a:p>
      </dgm:t>
    </dgm:pt>
    <dgm:pt modelId="{A443F543-17DA-4414-9846-9857E70A0349}">
      <dgm:prSet phldrT="[Text]"/>
      <dgm:spPr/>
      <dgm:t>
        <a:bodyPr/>
        <a:lstStyle/>
        <a:p>
          <a:r>
            <a:rPr lang="en-IN" dirty="0"/>
            <a:t>In case of request by customer, this tool can immediately generate and suggest best suitable product or service</a:t>
          </a:r>
        </a:p>
      </dgm:t>
    </dgm:pt>
    <dgm:pt modelId="{CE315DA4-08F9-449B-AF39-931532272DC9}" type="parTrans" cxnId="{C9DCD367-5678-4807-AC50-5C4B33C8029D}">
      <dgm:prSet/>
      <dgm:spPr/>
      <dgm:t>
        <a:bodyPr/>
        <a:lstStyle/>
        <a:p>
          <a:endParaRPr lang="en-IN"/>
        </a:p>
      </dgm:t>
    </dgm:pt>
    <dgm:pt modelId="{6573F2AD-1FF3-4983-99BA-90B961ABC02E}" type="sibTrans" cxnId="{C9DCD367-5678-4807-AC50-5C4B33C8029D}">
      <dgm:prSet/>
      <dgm:spPr/>
      <dgm:t>
        <a:bodyPr/>
        <a:lstStyle/>
        <a:p>
          <a:endParaRPr lang="en-IN"/>
        </a:p>
      </dgm:t>
    </dgm:pt>
    <dgm:pt modelId="{A36272F0-55D2-41EE-B1EE-CDFE45229680}">
      <dgm:prSet phldrT="[Text]"/>
      <dgm:spPr/>
      <dgm:t>
        <a:bodyPr/>
        <a:lstStyle/>
        <a:p>
          <a:r>
            <a:rPr lang="en-IN" dirty="0"/>
            <a:t>Web based UI with fee clicks to derive recommendation</a:t>
          </a:r>
        </a:p>
      </dgm:t>
    </dgm:pt>
    <dgm:pt modelId="{370FE508-308C-4D50-98E0-1C81235D0CA5}" type="parTrans" cxnId="{3C030495-C44F-40FC-8AE5-B144CF79B8FF}">
      <dgm:prSet/>
      <dgm:spPr/>
      <dgm:t>
        <a:bodyPr/>
        <a:lstStyle/>
        <a:p>
          <a:endParaRPr lang="en-IN"/>
        </a:p>
      </dgm:t>
    </dgm:pt>
    <dgm:pt modelId="{BA9B3200-1812-4D58-807D-43200E3E6135}" type="sibTrans" cxnId="{3C030495-C44F-40FC-8AE5-B144CF79B8FF}">
      <dgm:prSet/>
      <dgm:spPr/>
      <dgm:t>
        <a:bodyPr/>
        <a:lstStyle/>
        <a:p>
          <a:endParaRPr lang="en-IN"/>
        </a:p>
      </dgm:t>
    </dgm:pt>
    <dgm:pt modelId="{C71B8AEB-1B30-4F4E-823C-458459727380}">
      <dgm:prSet phldrT="[Text]"/>
      <dgm:spPr/>
      <dgm:t>
        <a:bodyPr/>
        <a:lstStyle/>
        <a:p>
          <a:r>
            <a:rPr lang="en-IN" dirty="0"/>
            <a:t>Ease of use</a:t>
          </a:r>
        </a:p>
      </dgm:t>
    </dgm:pt>
    <dgm:pt modelId="{96F5CC28-6347-4A59-B128-F8531DE2AF18}" type="parTrans" cxnId="{0753F204-67FF-42FC-89D7-5972FEDCBA5C}">
      <dgm:prSet/>
      <dgm:spPr/>
      <dgm:t>
        <a:bodyPr/>
        <a:lstStyle/>
        <a:p>
          <a:endParaRPr lang="en-IN"/>
        </a:p>
      </dgm:t>
    </dgm:pt>
    <dgm:pt modelId="{CCD9600F-C34F-41BE-B087-9F795600FA7F}" type="sibTrans" cxnId="{0753F204-67FF-42FC-89D7-5972FEDCBA5C}">
      <dgm:prSet/>
      <dgm:spPr/>
      <dgm:t>
        <a:bodyPr/>
        <a:lstStyle/>
        <a:p>
          <a:endParaRPr lang="en-IN"/>
        </a:p>
      </dgm:t>
    </dgm:pt>
    <dgm:pt modelId="{CB8F61A3-1039-4C45-BFD5-BB1F03F8309E}" type="pres">
      <dgm:prSet presAssocID="{1C9726C4-E0B3-42BD-87C6-6230CBA13C25}" presName="Name0" presStyleCnt="0">
        <dgm:presLayoutVars>
          <dgm:dir/>
          <dgm:animLvl val="lvl"/>
          <dgm:resizeHandles val="exact"/>
        </dgm:presLayoutVars>
      </dgm:prSet>
      <dgm:spPr/>
    </dgm:pt>
    <dgm:pt modelId="{0BF8F571-69DD-4AF2-B1CA-2D4F83FDD81E}" type="pres">
      <dgm:prSet presAssocID="{F65C6DE8-914B-49A4-BC68-B00657C85402}" presName="linNode" presStyleCnt="0"/>
      <dgm:spPr/>
    </dgm:pt>
    <dgm:pt modelId="{02595C5F-6840-4F7C-BFE6-B3C529E030D0}" type="pres">
      <dgm:prSet presAssocID="{F65C6DE8-914B-49A4-BC68-B00657C8540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337A4B2-D566-4435-9900-5FC215764BA0}" type="pres">
      <dgm:prSet presAssocID="{F65C6DE8-914B-49A4-BC68-B00657C85402}" presName="descendantText" presStyleLbl="alignAccFollowNode1" presStyleIdx="0" presStyleCnt="4">
        <dgm:presLayoutVars>
          <dgm:bulletEnabled val="1"/>
        </dgm:presLayoutVars>
      </dgm:prSet>
      <dgm:spPr/>
    </dgm:pt>
    <dgm:pt modelId="{5F408CB8-E1C4-4911-8C6B-D4874D41532E}" type="pres">
      <dgm:prSet presAssocID="{F97DC910-76C6-4567-B573-EF7149E66C44}" presName="sp" presStyleCnt="0"/>
      <dgm:spPr/>
    </dgm:pt>
    <dgm:pt modelId="{59C242D1-7001-4051-9256-77BE3EEA34D8}" type="pres">
      <dgm:prSet presAssocID="{0FEC3CEC-5F40-4DC8-972C-35A6529408CB}" presName="linNode" presStyleCnt="0"/>
      <dgm:spPr/>
    </dgm:pt>
    <dgm:pt modelId="{8E6C2076-1EDE-45E4-AF69-4355B25986D8}" type="pres">
      <dgm:prSet presAssocID="{0FEC3CEC-5F40-4DC8-972C-35A6529408C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765B771-B74C-45F3-ACC0-3193523C2A8D}" type="pres">
      <dgm:prSet presAssocID="{0FEC3CEC-5F40-4DC8-972C-35A6529408CB}" presName="descendantText" presStyleLbl="alignAccFollowNode1" presStyleIdx="1" presStyleCnt="4">
        <dgm:presLayoutVars>
          <dgm:bulletEnabled val="1"/>
        </dgm:presLayoutVars>
      </dgm:prSet>
      <dgm:spPr/>
    </dgm:pt>
    <dgm:pt modelId="{6ADD119C-D349-4136-B5AC-B49E8F84A899}" type="pres">
      <dgm:prSet presAssocID="{526D04DF-34E7-4B34-BBEB-7AFB52990415}" presName="sp" presStyleCnt="0"/>
      <dgm:spPr/>
    </dgm:pt>
    <dgm:pt modelId="{9BC40EC6-6C3A-430D-8DF1-6D6E88D1EF89}" type="pres">
      <dgm:prSet presAssocID="{234C3179-DE5D-48F6-AB47-1F10F7816728}" presName="linNode" presStyleCnt="0"/>
      <dgm:spPr/>
    </dgm:pt>
    <dgm:pt modelId="{DD129805-8888-4B3B-B9BD-C2162B32A403}" type="pres">
      <dgm:prSet presAssocID="{234C3179-DE5D-48F6-AB47-1F10F781672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9B1C228-7678-492C-9DC6-98904E1908A9}" type="pres">
      <dgm:prSet presAssocID="{234C3179-DE5D-48F6-AB47-1F10F7816728}" presName="descendantText" presStyleLbl="alignAccFollowNode1" presStyleIdx="2" presStyleCnt="4">
        <dgm:presLayoutVars>
          <dgm:bulletEnabled val="1"/>
        </dgm:presLayoutVars>
      </dgm:prSet>
      <dgm:spPr/>
    </dgm:pt>
    <dgm:pt modelId="{C6D38D88-F550-4EBA-AA1E-0B195E8F198F}" type="pres">
      <dgm:prSet presAssocID="{98A3F90A-E71F-4189-BC11-5F0862975EB1}" presName="sp" presStyleCnt="0"/>
      <dgm:spPr/>
    </dgm:pt>
    <dgm:pt modelId="{864E40E4-90FC-4BF8-A74F-90BF78FF3CC5}" type="pres">
      <dgm:prSet presAssocID="{C71B8AEB-1B30-4F4E-823C-458459727380}" presName="linNode" presStyleCnt="0"/>
      <dgm:spPr/>
    </dgm:pt>
    <dgm:pt modelId="{42A81D5A-4D1D-4660-9E5D-BB35732FBF11}" type="pres">
      <dgm:prSet presAssocID="{C71B8AEB-1B30-4F4E-823C-458459727380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1BECBB3-AD81-41BE-B30B-967CEAE5451D}" type="pres">
      <dgm:prSet presAssocID="{C71B8AEB-1B30-4F4E-823C-458459727380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A53BE02-67DE-473E-B082-B1575215818B}" srcId="{0FEC3CEC-5F40-4DC8-972C-35A6529408CB}" destId="{B4E9EB0F-F5B8-46B3-8FCE-981499D86FDF}" srcOrd="0" destOrd="0" parTransId="{9E87E10D-C047-4980-B878-B7A77FC3633E}" sibTransId="{35497150-A372-4656-B770-EC21FE2494DC}"/>
    <dgm:cxn modelId="{0753F204-67FF-42FC-89D7-5972FEDCBA5C}" srcId="{1C9726C4-E0B3-42BD-87C6-6230CBA13C25}" destId="{C71B8AEB-1B30-4F4E-823C-458459727380}" srcOrd="3" destOrd="0" parTransId="{96F5CC28-6347-4A59-B128-F8531DE2AF18}" sibTransId="{CCD9600F-C34F-41BE-B087-9F795600FA7F}"/>
    <dgm:cxn modelId="{8E59070A-6CBF-4107-A11D-ABBE754E1AA7}" type="presOf" srcId="{1C9726C4-E0B3-42BD-87C6-6230CBA13C25}" destId="{CB8F61A3-1039-4C45-BFD5-BB1F03F8309E}" srcOrd="0" destOrd="0" presId="urn:microsoft.com/office/officeart/2005/8/layout/vList5"/>
    <dgm:cxn modelId="{5B91872F-AD96-4CC6-A5CC-CA7DE760E4A7}" srcId="{F65C6DE8-914B-49A4-BC68-B00657C85402}" destId="{F333FDFB-4DC3-4218-AAA2-DFAE9750D002}" srcOrd="0" destOrd="0" parTransId="{2A8D669F-878D-480E-9CBC-4D95B4666B1E}" sibTransId="{D6534DC1-CC92-4841-8828-C93FFBFD775C}"/>
    <dgm:cxn modelId="{C9DCD367-5678-4807-AC50-5C4B33C8029D}" srcId="{234C3179-DE5D-48F6-AB47-1F10F7816728}" destId="{A443F543-17DA-4414-9846-9857E70A0349}" srcOrd="0" destOrd="0" parTransId="{CE315DA4-08F9-449B-AF39-931532272DC9}" sibTransId="{6573F2AD-1FF3-4983-99BA-90B961ABC02E}"/>
    <dgm:cxn modelId="{24742278-9FEA-4036-9DE2-7D7FE82BB798}" srcId="{1C9726C4-E0B3-42BD-87C6-6230CBA13C25}" destId="{F65C6DE8-914B-49A4-BC68-B00657C85402}" srcOrd="0" destOrd="0" parTransId="{9B46531A-6941-4E44-8640-293BF81186BA}" sibTransId="{F97DC910-76C6-4567-B573-EF7149E66C44}"/>
    <dgm:cxn modelId="{79685991-29B0-40F7-AC5E-5733E014DCD4}" type="presOf" srcId="{234C3179-DE5D-48F6-AB47-1F10F7816728}" destId="{DD129805-8888-4B3B-B9BD-C2162B32A403}" srcOrd="0" destOrd="0" presId="urn:microsoft.com/office/officeart/2005/8/layout/vList5"/>
    <dgm:cxn modelId="{3C030495-C44F-40FC-8AE5-B144CF79B8FF}" srcId="{C71B8AEB-1B30-4F4E-823C-458459727380}" destId="{A36272F0-55D2-41EE-B1EE-CDFE45229680}" srcOrd="0" destOrd="0" parTransId="{370FE508-308C-4D50-98E0-1C81235D0CA5}" sibTransId="{BA9B3200-1812-4D58-807D-43200E3E6135}"/>
    <dgm:cxn modelId="{CA77029B-E976-44FB-AC78-1A685DF24E23}" srcId="{1C9726C4-E0B3-42BD-87C6-6230CBA13C25}" destId="{234C3179-DE5D-48F6-AB47-1F10F7816728}" srcOrd="2" destOrd="0" parTransId="{B33F281D-78CF-4A4D-BF22-71FE0223E0BE}" sibTransId="{98A3F90A-E71F-4189-BC11-5F0862975EB1}"/>
    <dgm:cxn modelId="{BFD8049E-8C2D-4C4B-9A09-555EB6B4D2D4}" type="presOf" srcId="{0FEC3CEC-5F40-4DC8-972C-35A6529408CB}" destId="{8E6C2076-1EDE-45E4-AF69-4355B25986D8}" srcOrd="0" destOrd="0" presId="urn:microsoft.com/office/officeart/2005/8/layout/vList5"/>
    <dgm:cxn modelId="{23493BAB-27CE-4E5A-8BFF-E99C233682F6}" type="presOf" srcId="{C71B8AEB-1B30-4F4E-823C-458459727380}" destId="{42A81D5A-4D1D-4660-9E5D-BB35732FBF11}" srcOrd="0" destOrd="0" presId="urn:microsoft.com/office/officeart/2005/8/layout/vList5"/>
    <dgm:cxn modelId="{9D4819B2-AA69-4A67-BED1-EC9F8754B848}" type="presOf" srcId="{B4E9EB0F-F5B8-46B3-8FCE-981499D86FDF}" destId="{E765B771-B74C-45F3-ACC0-3193523C2A8D}" srcOrd="0" destOrd="0" presId="urn:microsoft.com/office/officeart/2005/8/layout/vList5"/>
    <dgm:cxn modelId="{B138FEC9-D7C1-41B3-862B-12CFC6EAB955}" type="presOf" srcId="{F65C6DE8-914B-49A4-BC68-B00657C85402}" destId="{02595C5F-6840-4F7C-BFE6-B3C529E030D0}" srcOrd="0" destOrd="0" presId="urn:microsoft.com/office/officeart/2005/8/layout/vList5"/>
    <dgm:cxn modelId="{6EC93BCB-D02F-4066-8EC3-054A94292571}" type="presOf" srcId="{F333FDFB-4DC3-4218-AAA2-DFAE9750D002}" destId="{3337A4B2-D566-4435-9900-5FC215764BA0}" srcOrd="0" destOrd="0" presId="urn:microsoft.com/office/officeart/2005/8/layout/vList5"/>
    <dgm:cxn modelId="{0DC0DDD2-67CF-4678-A2F3-E657611949F8}" type="presOf" srcId="{A443F543-17DA-4414-9846-9857E70A0349}" destId="{E9B1C228-7678-492C-9DC6-98904E1908A9}" srcOrd="0" destOrd="0" presId="urn:microsoft.com/office/officeart/2005/8/layout/vList5"/>
    <dgm:cxn modelId="{51C577DD-2A6A-44B1-8BE1-5B7D06EFE395}" type="presOf" srcId="{A36272F0-55D2-41EE-B1EE-CDFE45229680}" destId="{D1BECBB3-AD81-41BE-B30B-967CEAE5451D}" srcOrd="0" destOrd="0" presId="urn:microsoft.com/office/officeart/2005/8/layout/vList5"/>
    <dgm:cxn modelId="{84F17EE1-B3C4-4333-A78C-8838FBCEC675}" srcId="{1C9726C4-E0B3-42BD-87C6-6230CBA13C25}" destId="{0FEC3CEC-5F40-4DC8-972C-35A6529408CB}" srcOrd="1" destOrd="0" parTransId="{BD1FCFF9-F4BC-4C97-B744-FE271AD7FBEC}" sibTransId="{526D04DF-34E7-4B34-BBEB-7AFB52990415}"/>
    <dgm:cxn modelId="{86EEAFD3-622B-4E17-8BE4-2C522A2A2256}" type="presParOf" srcId="{CB8F61A3-1039-4C45-BFD5-BB1F03F8309E}" destId="{0BF8F571-69DD-4AF2-B1CA-2D4F83FDD81E}" srcOrd="0" destOrd="0" presId="urn:microsoft.com/office/officeart/2005/8/layout/vList5"/>
    <dgm:cxn modelId="{19F026DE-AE78-4A10-A1B7-FB61E094C811}" type="presParOf" srcId="{0BF8F571-69DD-4AF2-B1CA-2D4F83FDD81E}" destId="{02595C5F-6840-4F7C-BFE6-B3C529E030D0}" srcOrd="0" destOrd="0" presId="urn:microsoft.com/office/officeart/2005/8/layout/vList5"/>
    <dgm:cxn modelId="{D4540EA5-C28A-4FE5-BA5B-A806454C99B5}" type="presParOf" srcId="{0BF8F571-69DD-4AF2-B1CA-2D4F83FDD81E}" destId="{3337A4B2-D566-4435-9900-5FC215764BA0}" srcOrd="1" destOrd="0" presId="urn:microsoft.com/office/officeart/2005/8/layout/vList5"/>
    <dgm:cxn modelId="{E0E5CE7B-6C35-4A0F-B3EF-F6BE5C1B43D8}" type="presParOf" srcId="{CB8F61A3-1039-4C45-BFD5-BB1F03F8309E}" destId="{5F408CB8-E1C4-4911-8C6B-D4874D41532E}" srcOrd="1" destOrd="0" presId="urn:microsoft.com/office/officeart/2005/8/layout/vList5"/>
    <dgm:cxn modelId="{31944A94-5E4A-455D-8E63-0651CCD6A57D}" type="presParOf" srcId="{CB8F61A3-1039-4C45-BFD5-BB1F03F8309E}" destId="{59C242D1-7001-4051-9256-77BE3EEA34D8}" srcOrd="2" destOrd="0" presId="urn:microsoft.com/office/officeart/2005/8/layout/vList5"/>
    <dgm:cxn modelId="{48A2973C-7C8D-47CC-A17C-ECDAC000DE09}" type="presParOf" srcId="{59C242D1-7001-4051-9256-77BE3EEA34D8}" destId="{8E6C2076-1EDE-45E4-AF69-4355B25986D8}" srcOrd="0" destOrd="0" presId="urn:microsoft.com/office/officeart/2005/8/layout/vList5"/>
    <dgm:cxn modelId="{BA667DE6-406B-44CB-A843-6C06FDB3B844}" type="presParOf" srcId="{59C242D1-7001-4051-9256-77BE3EEA34D8}" destId="{E765B771-B74C-45F3-ACC0-3193523C2A8D}" srcOrd="1" destOrd="0" presId="urn:microsoft.com/office/officeart/2005/8/layout/vList5"/>
    <dgm:cxn modelId="{EF6F39B1-EDB7-4541-80AE-E1A83FB1E68A}" type="presParOf" srcId="{CB8F61A3-1039-4C45-BFD5-BB1F03F8309E}" destId="{6ADD119C-D349-4136-B5AC-B49E8F84A899}" srcOrd="3" destOrd="0" presId="urn:microsoft.com/office/officeart/2005/8/layout/vList5"/>
    <dgm:cxn modelId="{B8E56913-9CE7-49D5-9D29-B1BB2CC96F9A}" type="presParOf" srcId="{CB8F61A3-1039-4C45-BFD5-BB1F03F8309E}" destId="{9BC40EC6-6C3A-430D-8DF1-6D6E88D1EF89}" srcOrd="4" destOrd="0" presId="urn:microsoft.com/office/officeart/2005/8/layout/vList5"/>
    <dgm:cxn modelId="{7F46E1DF-36DC-465C-A981-24B65F667EE4}" type="presParOf" srcId="{9BC40EC6-6C3A-430D-8DF1-6D6E88D1EF89}" destId="{DD129805-8888-4B3B-B9BD-C2162B32A403}" srcOrd="0" destOrd="0" presId="urn:microsoft.com/office/officeart/2005/8/layout/vList5"/>
    <dgm:cxn modelId="{1EFFEF80-99C8-4339-9CB1-B3B392CDAB35}" type="presParOf" srcId="{9BC40EC6-6C3A-430D-8DF1-6D6E88D1EF89}" destId="{E9B1C228-7678-492C-9DC6-98904E1908A9}" srcOrd="1" destOrd="0" presId="urn:microsoft.com/office/officeart/2005/8/layout/vList5"/>
    <dgm:cxn modelId="{B5BAE2E7-4751-49B2-B438-F7B1069B50B5}" type="presParOf" srcId="{CB8F61A3-1039-4C45-BFD5-BB1F03F8309E}" destId="{C6D38D88-F550-4EBA-AA1E-0B195E8F198F}" srcOrd="5" destOrd="0" presId="urn:microsoft.com/office/officeart/2005/8/layout/vList5"/>
    <dgm:cxn modelId="{8EF76D4A-4EBD-4554-A44B-74ADBD53C5B2}" type="presParOf" srcId="{CB8F61A3-1039-4C45-BFD5-BB1F03F8309E}" destId="{864E40E4-90FC-4BF8-A74F-90BF78FF3CC5}" srcOrd="6" destOrd="0" presId="urn:microsoft.com/office/officeart/2005/8/layout/vList5"/>
    <dgm:cxn modelId="{DCBF2C83-8275-45FE-90EE-F1DEB2A4E1E1}" type="presParOf" srcId="{864E40E4-90FC-4BF8-A74F-90BF78FF3CC5}" destId="{42A81D5A-4D1D-4660-9E5D-BB35732FBF11}" srcOrd="0" destOrd="0" presId="urn:microsoft.com/office/officeart/2005/8/layout/vList5"/>
    <dgm:cxn modelId="{433321A1-4B82-43BB-B66F-965080D5456A}" type="presParOf" srcId="{864E40E4-90FC-4BF8-A74F-90BF78FF3CC5}" destId="{D1BECBB3-AD81-41BE-B30B-967CEAE545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7F5C1-8D5E-4CE3-918E-8B3F669F1DD7}">
      <dsp:nvSpPr>
        <dsp:cNvPr id="0" name=""/>
        <dsp:cNvSpPr/>
      </dsp:nvSpPr>
      <dsp:spPr>
        <a:xfrm rot="16200000">
          <a:off x="-425198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Analyze customer data like transaction history, sentiment data, social media data, demographic data after obtaining consent from customer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1598" y="1000952"/>
        <a:ext cx="4151174" cy="3002859"/>
      </dsp:txXfrm>
    </dsp:sp>
    <dsp:sp modelId="{CB3F7D14-EA08-4637-8244-F1F323A37443}">
      <dsp:nvSpPr>
        <dsp:cNvPr id="0" name=""/>
        <dsp:cNvSpPr/>
      </dsp:nvSpPr>
      <dsp:spPr>
        <a:xfrm rot="16200000">
          <a:off x="4037314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A webpage for Financial advisor to enter customer , Review prompt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Select from multiple </a:t>
          </a:r>
          <a:r>
            <a:rPr lang="en-US" sz="2900" kern="1200" dirty="0" err="1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Wellsfargo</a:t>
          </a: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  <a:cs typeface="思源黑体-思源黑体-Regular" pitchFamily="34" charset="-120"/>
            </a:rPr>
            <a:t> </a:t>
          </a:r>
          <a:r>
            <a:rPr lang="en-IN" sz="2900" kern="1200" dirty="0">
              <a:solidFill>
                <a:schemeClr val="bg1"/>
              </a:solidFill>
              <a:ea typeface="思源黑体-思源黑体-Regular" pitchFamily="34" charset="-122"/>
            </a:rPr>
            <a:t>lines of businesses</a:t>
          </a:r>
          <a:endParaRPr lang="en-US" sz="2900" kern="1200" dirty="0">
            <a:solidFill>
              <a:schemeClr val="bg1"/>
            </a:solidFill>
            <a:ea typeface="思源黑体-思源黑体-Regular" pitchFamily="34" charset="-122"/>
            <a:cs typeface="思源黑体-思源黑体-Regular" pitchFamily="34" charset="-120"/>
          </a:endParaRPr>
        </a:p>
      </dsp:txBody>
      <dsp:txXfrm rot="5400000">
        <a:off x="4464110" y="1000952"/>
        <a:ext cx="4151174" cy="3002859"/>
      </dsp:txXfrm>
    </dsp:sp>
    <dsp:sp modelId="{55884F26-55C3-436D-8AE1-E21817038671}">
      <dsp:nvSpPr>
        <dsp:cNvPr id="0" name=""/>
        <dsp:cNvSpPr/>
      </dsp:nvSpPr>
      <dsp:spPr>
        <a:xfrm rot="16200000">
          <a:off x="8499826" y="426795"/>
          <a:ext cx="5004765" cy="415117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3448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chemeClr val="bg1"/>
              </a:solidFill>
              <a:ea typeface="思源黑体-思源黑体-Regular" pitchFamily="34" charset="-122"/>
            </a:rPr>
            <a:t>Generate Text and Audio Visual Recommendation</a:t>
          </a:r>
          <a:endParaRPr lang="en-IN" sz="2900" kern="1200" dirty="0">
            <a:solidFill>
              <a:schemeClr val="bg1"/>
            </a:solidFill>
          </a:endParaRPr>
        </a:p>
      </dsp:txBody>
      <dsp:txXfrm rot="5400000">
        <a:off x="8926622" y="1000952"/>
        <a:ext cx="4151174" cy="3002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7A4B2-D566-4435-9900-5FC215764BA0}">
      <dsp:nvSpPr>
        <dsp:cNvPr id="0" name=""/>
        <dsp:cNvSpPr/>
      </dsp:nvSpPr>
      <dsp:spPr>
        <a:xfrm rot="5400000">
          <a:off x="7800616" y="-3313224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Recommendations are generated based on real time customer data and sentiment</a:t>
          </a:r>
        </a:p>
      </dsp:txBody>
      <dsp:txXfrm rot="-5400000">
        <a:off x="4371063" y="160833"/>
        <a:ext cx="7726275" cy="822665"/>
      </dsp:txXfrm>
    </dsp:sp>
    <dsp:sp modelId="{02595C5F-6840-4F7C-BFE6-B3C529E030D0}">
      <dsp:nvSpPr>
        <dsp:cNvPr id="0" name=""/>
        <dsp:cNvSpPr/>
      </dsp:nvSpPr>
      <dsp:spPr>
        <a:xfrm>
          <a:off x="0" y="2369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Highly personalized</a:t>
          </a:r>
        </a:p>
      </dsp:txBody>
      <dsp:txXfrm>
        <a:off x="55630" y="57999"/>
        <a:ext cx="4259803" cy="1028332"/>
      </dsp:txXfrm>
    </dsp:sp>
    <dsp:sp modelId="{E765B771-B74C-45F3-ACC0-3193523C2A8D}">
      <dsp:nvSpPr>
        <dsp:cNvPr id="0" name=""/>
        <dsp:cNvSpPr/>
      </dsp:nvSpPr>
      <dsp:spPr>
        <a:xfrm rot="5400000">
          <a:off x="7800616" y="-2116652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Suggestions which would take weeks earlier can be generated in seconds with less human involvement</a:t>
          </a:r>
        </a:p>
      </dsp:txBody>
      <dsp:txXfrm rot="-5400000">
        <a:off x="4371063" y="1357405"/>
        <a:ext cx="7726275" cy="822665"/>
      </dsp:txXfrm>
    </dsp:sp>
    <dsp:sp modelId="{8E6C2076-1EDE-45E4-AF69-4355B25986D8}">
      <dsp:nvSpPr>
        <dsp:cNvPr id="0" name=""/>
        <dsp:cNvSpPr/>
      </dsp:nvSpPr>
      <dsp:spPr>
        <a:xfrm>
          <a:off x="0" y="1198941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Operational Cost Saving</a:t>
          </a:r>
        </a:p>
      </dsp:txBody>
      <dsp:txXfrm>
        <a:off x="55630" y="1254571"/>
        <a:ext cx="4259803" cy="1028332"/>
      </dsp:txXfrm>
    </dsp:sp>
    <dsp:sp modelId="{E9B1C228-7678-492C-9DC6-98904E1908A9}">
      <dsp:nvSpPr>
        <dsp:cNvPr id="0" name=""/>
        <dsp:cNvSpPr/>
      </dsp:nvSpPr>
      <dsp:spPr>
        <a:xfrm rot="5400000">
          <a:off x="7800616" y="-920080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 case of request by customer, this tool can immediately generate and suggest best suitable product or service</a:t>
          </a:r>
        </a:p>
      </dsp:txBody>
      <dsp:txXfrm rot="-5400000">
        <a:off x="4371063" y="2553977"/>
        <a:ext cx="7726275" cy="822665"/>
      </dsp:txXfrm>
    </dsp:sp>
    <dsp:sp modelId="{DD129805-8888-4B3B-B9BD-C2162B32A403}">
      <dsp:nvSpPr>
        <dsp:cNvPr id="0" name=""/>
        <dsp:cNvSpPr/>
      </dsp:nvSpPr>
      <dsp:spPr>
        <a:xfrm>
          <a:off x="0" y="2395513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Quick Response</a:t>
          </a:r>
        </a:p>
      </dsp:txBody>
      <dsp:txXfrm>
        <a:off x="55630" y="2451143"/>
        <a:ext cx="4259803" cy="1028332"/>
      </dsp:txXfrm>
    </dsp:sp>
    <dsp:sp modelId="{D1BECBB3-AD81-41BE-B30B-967CEAE5451D}">
      <dsp:nvSpPr>
        <dsp:cNvPr id="0" name=""/>
        <dsp:cNvSpPr/>
      </dsp:nvSpPr>
      <dsp:spPr>
        <a:xfrm rot="5400000">
          <a:off x="7800616" y="276491"/>
          <a:ext cx="911673" cy="77707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Web based UI with fee clicks to derive recommendation</a:t>
          </a:r>
        </a:p>
      </dsp:txBody>
      <dsp:txXfrm rot="-5400000">
        <a:off x="4371063" y="3750548"/>
        <a:ext cx="7726275" cy="822665"/>
      </dsp:txXfrm>
    </dsp:sp>
    <dsp:sp modelId="{42A81D5A-4D1D-4660-9E5D-BB35732FBF11}">
      <dsp:nvSpPr>
        <dsp:cNvPr id="0" name=""/>
        <dsp:cNvSpPr/>
      </dsp:nvSpPr>
      <dsp:spPr>
        <a:xfrm>
          <a:off x="0" y="3592085"/>
          <a:ext cx="4371063" cy="1139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Ease of use</a:t>
          </a:r>
        </a:p>
      </dsp:txBody>
      <dsp:txXfrm>
        <a:off x="55630" y="3647715"/>
        <a:ext cx="4259803" cy="1028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7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2551-CAFB-11F8-5468-BCDA91ED1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FD537-A17D-CADA-BBE5-3642011C4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3AA57-7C06-3A7D-F306-B9E0E700F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FD25-9582-5DBC-F4F8-18BE47019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3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BBAE-C784-F5E9-E35C-DCBB3268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0181E-B320-E56D-6CC4-29CE9FC63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F0C2-DB3E-131E-1199-0FE178B0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4DE05-47EF-9999-30F8-B75F7D9EB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43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8977-836F-C24F-0132-C9433B71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63EEF-22BF-941D-08DD-C5B8D1E5C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780D9-F622-8D90-062B-9E07EFA4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C7E16-4E49-F072-FA92-E4A848DBE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9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5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451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047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4762"/>
            <a:ext cx="3154680" cy="6911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4762"/>
            <a:ext cx="9281160" cy="691187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152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1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974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344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4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530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904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730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126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165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7" y="6089904"/>
            <a:ext cx="12136374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9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834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7601179"/>
            <a:ext cx="14630382" cy="79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E80B4646-722E-4A8D-9B2E-16E0BB992B49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109B02B8-F4E3-4B1D-82F2-CFAF0E87E6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1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2523" y="2302879"/>
            <a:ext cx="12553950" cy="1632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Technology Hackathon -2025</a:t>
            </a:r>
          </a:p>
          <a:p>
            <a:pPr algn="ctr"/>
            <a:r>
              <a:rPr lang="en-US" sz="3600" dirty="0">
                <a:solidFill>
                  <a:srgbClr val="595755"/>
                </a:solidFill>
                <a:latin typeface="+mj-lt"/>
                <a:ea typeface="思源黑体-思源黑体-Regular" pitchFamily="34" charset="-122"/>
                <a:cs typeface="思源黑体-思源黑体-Regular" pitchFamily="34" charset="-120"/>
              </a:rPr>
              <a:t>AI-Driven Hyper-Personalization &amp; Recommendations</a:t>
            </a:r>
            <a:endParaRPr lang="en-IN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AC6EF-B8B9-6353-B47F-A6A39BBA093B}"/>
              </a:ext>
            </a:extLst>
          </p:cNvPr>
          <p:cNvSpPr txBox="1"/>
          <p:nvPr/>
        </p:nvSpPr>
        <p:spPr>
          <a:xfrm>
            <a:off x="11852477" y="5752614"/>
            <a:ext cx="2777923" cy="1846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Team Name: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Himalayas</a:t>
            </a:r>
          </a:p>
          <a:p>
            <a:pPr algn="r"/>
            <a:endParaRPr lang="en-IN" sz="1600" dirty="0">
              <a:latin typeface="+mj-lt"/>
            </a:endParaRP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Ashish Agarwal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Priyanshu Mittal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Rakesh Gurushanthappa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Hema Venkataramana</a:t>
            </a:r>
          </a:p>
          <a:p>
            <a:pPr algn="r"/>
            <a:r>
              <a:rPr lang="en-IN" sz="16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Vishwas Basavaraj</a:t>
            </a:r>
          </a:p>
        </p:txBody>
      </p:sp>
    </p:spTree>
    <p:extLst>
      <p:ext uri="{BB962C8B-B14F-4D97-AF65-F5344CB8AC3E}">
        <p14:creationId xmlns:p14="http://schemas.microsoft.com/office/powerpoint/2010/main" val="297081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06C435-DA90-0CC0-88E4-D39D9A6D1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4EC035-36AB-8918-143A-B2A7EE7CE96E}"/>
              </a:ext>
            </a:extLst>
          </p:cNvPr>
          <p:cNvSpPr/>
          <p:nvPr/>
        </p:nvSpPr>
        <p:spPr>
          <a:xfrm>
            <a:off x="822960" y="31055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Output Screen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DE1392C-58FF-C45D-CD23-DC69848BE385}"/>
              </a:ext>
            </a:extLst>
          </p:cNvPr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42EA04-5E25-93A7-C44B-F0DBC16BB634}"/>
              </a:ext>
            </a:extLst>
          </p:cNvPr>
          <p:cNvSpPr/>
          <p:nvPr/>
        </p:nvSpPr>
        <p:spPr>
          <a:xfrm>
            <a:off x="832104" y="2274571"/>
            <a:ext cx="7505072" cy="4653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954C6D4-C7F0-592C-CE13-E403198760D2}"/>
              </a:ext>
            </a:extLst>
          </p:cNvPr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66E58A3-366C-5B2C-DB99-B631A210C266}"/>
              </a:ext>
            </a:extLst>
          </p:cNvPr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81A968D-FE04-4EEC-9F8E-D56314AA39D7}"/>
              </a:ext>
            </a:extLst>
          </p:cNvPr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DF3C4210-8CEE-5B8F-96B8-B3F1AADCAB04}"/>
              </a:ext>
            </a:extLst>
          </p:cNvPr>
          <p:cNvSpPr/>
          <p:nvPr/>
        </p:nvSpPr>
        <p:spPr>
          <a:xfrm>
            <a:off x="832104" y="4956047"/>
            <a:ext cx="8437626" cy="2308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54B80754-46A6-672C-FC05-E1D9D280A55D}"/>
              </a:ext>
            </a:extLst>
          </p:cNvPr>
          <p:cNvSpPr/>
          <p:nvPr/>
        </p:nvSpPr>
        <p:spPr>
          <a:xfrm>
            <a:off x="3553066" y="5854376"/>
            <a:ext cx="3162715" cy="1212268"/>
          </a:xfrm>
          <a:prstGeom prst="accentBorderCallout1">
            <a:avLst>
              <a:gd name="adj1" fmla="val 18750"/>
              <a:gd name="adj2" fmla="val -8333"/>
              <a:gd name="adj3" fmla="val -94527"/>
              <a:gd name="adj4" fmla="val -336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of Product for Customer that is generated and displayed on web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AB301-D74F-8AFC-69CB-3B3B8224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" y="2135852"/>
            <a:ext cx="5739765" cy="2817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EA6C67-23F6-5CAA-F1C6-D7DCBE621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548" y="2203473"/>
            <a:ext cx="5722110" cy="3218687"/>
          </a:xfrm>
          <a:prstGeom prst="rect">
            <a:avLst/>
          </a:prstGeom>
        </p:spPr>
      </p:pic>
      <p:sp>
        <p:nvSpPr>
          <p:cNvPr id="19" name="Callout: Line with Border and Accent Bar 18">
            <a:extLst>
              <a:ext uri="{FF2B5EF4-FFF2-40B4-BE49-F238E27FC236}">
                <a16:creationId xmlns:a16="http://schemas.microsoft.com/office/drawing/2014/main" id="{FE6D2450-BC4C-746F-AE6C-FF4D38A5652A}"/>
              </a:ext>
            </a:extLst>
          </p:cNvPr>
          <p:cNvSpPr/>
          <p:nvPr/>
        </p:nvSpPr>
        <p:spPr>
          <a:xfrm>
            <a:off x="9591916" y="6282160"/>
            <a:ext cx="3162715" cy="784484"/>
          </a:xfrm>
          <a:prstGeom prst="accentBorderCallout1">
            <a:avLst>
              <a:gd name="adj1" fmla="val 18750"/>
              <a:gd name="adj2" fmla="val -8333"/>
              <a:gd name="adj3" fmla="val -125124"/>
              <a:gd name="adj4" fmla="val -314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Recommendation video from the link that is generated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EC1879-115D-8D75-6A5E-0CFF95A38D2B}"/>
              </a:ext>
            </a:extLst>
          </p:cNvPr>
          <p:cNvCxnSpPr>
            <a:endCxn id="18" idx="1"/>
          </p:cNvCxnSpPr>
          <p:nvPr/>
        </p:nvCxnSpPr>
        <p:spPr>
          <a:xfrm flipV="1">
            <a:off x="3749040" y="3812817"/>
            <a:ext cx="4000508" cy="8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294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4"/>
          <p:cNvSpPr/>
          <p:nvPr/>
        </p:nvSpPr>
        <p:spPr>
          <a:xfrm>
            <a:off x="930402" y="39054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Conclusion: Embracing the AI Revolution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92F1C15-3A71-F798-4BE2-441FC609D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3075" y="2294288"/>
            <a:ext cx="14187325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script delivers hyper-personalized banking recommendations by integrating customer data,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AI, and multimedia output, enhancing customer engagement for Wells Fargo.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Strengths: 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Secure data handling with encryption and consent checks.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web interface via Flask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text and video generation using OpenAI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Combines advanced analytics, natural language processing, and visual storytelling to drive product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Potential: 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 with async processing for multiple customers.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Enhance with configurable settings and robust error handling.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local AI models for cost efficiency.</a:t>
            </a:r>
          </a:p>
          <a:p>
            <a:pPr marL="694030" lvl="1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lang="en-US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Takeaway: A powerful proof-of-concept showcasing Python’s versatility in financial services innovation.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47C8-CFD4-ED71-7FC9-31F013AC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0106C3-9508-181B-7542-A8ED0604C0D8}"/>
              </a:ext>
            </a:extLst>
          </p:cNvPr>
          <p:cNvSpPr txBox="1"/>
          <p:nvPr/>
        </p:nvSpPr>
        <p:spPr>
          <a:xfrm>
            <a:off x="652523" y="2302879"/>
            <a:ext cx="12553950" cy="107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901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E974-8F7E-C706-74B0-E2CBADA19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D0CED71-173D-0458-FFE3-16336DB3B1EE}"/>
              </a:ext>
            </a:extLst>
          </p:cNvPr>
          <p:cNvSpPr/>
          <p:nvPr/>
        </p:nvSpPr>
        <p:spPr>
          <a:xfrm>
            <a:off x="832104" y="152400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How it works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F6C75E9-75B5-D656-66E6-6C064D89F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195449"/>
              </p:ext>
            </p:extLst>
          </p:nvPr>
        </p:nvGraphicFramePr>
        <p:xfrm>
          <a:off x="578733" y="2361235"/>
          <a:ext cx="13079393" cy="5004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82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FB5F-22D9-B60A-5B10-AFF91436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D8419B3-AEA5-333D-2B42-79733B3B54F0}"/>
              </a:ext>
            </a:extLst>
          </p:cNvPr>
          <p:cNvSpPr/>
          <p:nvPr/>
        </p:nvSpPr>
        <p:spPr>
          <a:xfrm>
            <a:off x="1140714" y="209550"/>
            <a:ext cx="12984480" cy="959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Key Benefits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6C60314-27E8-F5A1-9F87-54C86AD10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9517922"/>
              </p:ext>
            </p:extLst>
          </p:nvPr>
        </p:nvGraphicFramePr>
        <p:xfrm>
          <a:off x="1273215" y="2326510"/>
          <a:ext cx="12141843" cy="4734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006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0838" y="211317"/>
            <a:ext cx="522412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Flow Diagram</a:t>
            </a:r>
            <a:endParaRPr lang="en-IN" sz="5000" b="1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  <a:cs typeface="思源黑体-思源黑体-Regular" pitchFamily="34" charset="-120"/>
            </a:endParaRP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455FB270-EF64-5A3B-325A-FA4708EA8E2E}"/>
              </a:ext>
            </a:extLst>
          </p:cNvPr>
          <p:cNvSpPr/>
          <p:nvPr/>
        </p:nvSpPr>
        <p:spPr>
          <a:xfrm>
            <a:off x="792866" y="2658325"/>
            <a:ext cx="1423686" cy="1122743"/>
          </a:xfrm>
          <a:prstGeom prst="flowChartPunchedCard">
            <a:avLst/>
          </a:prstGeom>
          <a:solidFill>
            <a:schemeClr val="accent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Transaction data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711660B-E704-A141-3E6A-8A4B97A75D61}"/>
              </a:ext>
            </a:extLst>
          </p:cNvPr>
          <p:cNvSpPr/>
          <p:nvPr/>
        </p:nvSpPr>
        <p:spPr>
          <a:xfrm>
            <a:off x="2670859" y="2529827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A8D98C5-4B25-5D9A-D500-3B3C8D169EA9}"/>
              </a:ext>
            </a:extLst>
          </p:cNvPr>
          <p:cNvSpPr/>
          <p:nvPr/>
        </p:nvSpPr>
        <p:spPr>
          <a:xfrm>
            <a:off x="5335930" y="4168061"/>
            <a:ext cx="2210764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Analyze data using open AI</a:t>
            </a:r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74BFAA57-45FE-5A31-6F0F-0AFB66318C64}"/>
              </a:ext>
            </a:extLst>
          </p:cNvPr>
          <p:cNvSpPr/>
          <p:nvPr/>
        </p:nvSpPr>
        <p:spPr>
          <a:xfrm>
            <a:off x="792866" y="4243298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Demographic data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87549F1B-F655-62BA-5E40-3FE1E23BCDDB}"/>
              </a:ext>
            </a:extLst>
          </p:cNvPr>
          <p:cNvSpPr/>
          <p:nvPr/>
        </p:nvSpPr>
        <p:spPr>
          <a:xfrm>
            <a:off x="2670859" y="4114800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6" name="Flowchart: Card 15">
            <a:extLst>
              <a:ext uri="{FF2B5EF4-FFF2-40B4-BE49-F238E27FC236}">
                <a16:creationId xmlns:a16="http://schemas.microsoft.com/office/drawing/2014/main" id="{31376921-31AE-477C-96DE-FDDBAF5429FB}"/>
              </a:ext>
            </a:extLst>
          </p:cNvPr>
          <p:cNvSpPr/>
          <p:nvPr/>
        </p:nvSpPr>
        <p:spPr>
          <a:xfrm>
            <a:off x="792866" y="5878764"/>
            <a:ext cx="1423686" cy="1122743"/>
          </a:xfrm>
          <a:prstGeom prst="flowChartPunchedCard">
            <a:avLst/>
          </a:prstGeom>
          <a:solidFill>
            <a:schemeClr val="accent1"/>
          </a:solidFill>
          <a:effectLst>
            <a:outerShdw blurRad="50800" dist="50800" dir="5400000" sx="101000" sy="10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Social media data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3408CBA-040D-93ED-DC59-1080AEE35D0E}"/>
              </a:ext>
            </a:extLst>
          </p:cNvPr>
          <p:cNvSpPr/>
          <p:nvPr/>
        </p:nvSpPr>
        <p:spPr>
          <a:xfrm>
            <a:off x="2670859" y="5750266"/>
            <a:ext cx="2210764" cy="1379740"/>
          </a:xfrm>
          <a:prstGeom prst="flowChartDecision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Customer consent received?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24424854-B57F-CEB0-EE4A-E466783EC28B}"/>
              </a:ext>
            </a:extLst>
          </p:cNvPr>
          <p:cNvSpPr/>
          <p:nvPr/>
        </p:nvSpPr>
        <p:spPr>
          <a:xfrm>
            <a:off x="8003889" y="2263478"/>
            <a:ext cx="2013995" cy="2311715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Render a web page for advisor with prompt , input customer id , product categories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883C7A7-C48C-D8A8-59D6-704960BB9531}"/>
              </a:ext>
            </a:extLst>
          </p:cNvPr>
          <p:cNvSpPr/>
          <p:nvPr/>
        </p:nvSpPr>
        <p:spPr>
          <a:xfrm>
            <a:off x="11126155" y="2176346"/>
            <a:ext cx="3504245" cy="2485978"/>
          </a:xfrm>
          <a:prstGeom prst="flowChartProcess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Product Categories:</a:t>
            </a:r>
          </a:p>
          <a:p>
            <a:r>
              <a:rPr lang="en-US" b="1" dirty="0"/>
              <a:t>1. Consumer and Small Business Banking </a:t>
            </a:r>
          </a:p>
          <a:p>
            <a:r>
              <a:rPr lang="en-US" b="1" dirty="0"/>
              <a:t>2.  Consumer Lending </a:t>
            </a:r>
          </a:p>
          <a:p>
            <a:r>
              <a:rPr lang="en-US" b="1" dirty="0"/>
              <a:t>3.  Corporate and Investment Banking </a:t>
            </a:r>
          </a:p>
          <a:p>
            <a:r>
              <a:rPr lang="en-US" b="1" dirty="0"/>
              <a:t>4.  Wealth and Investment Management </a:t>
            </a:r>
          </a:p>
          <a:p>
            <a:r>
              <a:rPr lang="en-US" b="1" dirty="0"/>
              <a:t>5.  Commercial Banking </a:t>
            </a:r>
            <a:endParaRPr lang="en-IN" b="1" dirty="0"/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BB52ACC4-1DB2-E8AE-794C-7529CDD02EBD}"/>
              </a:ext>
            </a:extLst>
          </p:cNvPr>
          <p:cNvSpPr/>
          <p:nvPr/>
        </p:nvSpPr>
        <p:spPr>
          <a:xfrm>
            <a:off x="9239100" y="4911843"/>
            <a:ext cx="3223552" cy="1273215"/>
          </a:xfrm>
          <a:prstGeom prst="flowChartInputOutpu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Generate recommendations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420EA28-3860-301B-8AD7-EAB5D0C9A594}"/>
              </a:ext>
            </a:extLst>
          </p:cNvPr>
          <p:cNvSpPr/>
          <p:nvPr/>
        </p:nvSpPr>
        <p:spPr>
          <a:xfrm>
            <a:off x="7465627" y="6389640"/>
            <a:ext cx="6514911" cy="902957"/>
          </a:xfrm>
          <a:prstGeom prst="roundRect">
            <a:avLst/>
          </a:prstGeom>
          <a:solidFill>
            <a:schemeClr val="accent1"/>
          </a:solidFill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Display the tailored products and services in webpage along with link to the Audio Video file with recommendations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54298A-C1D5-6184-A4B1-D2CD63585DB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16552" y="3219697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3B3AC6-29F1-8727-EC91-CF4B4AB085F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216552" y="4804670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88051-F3AE-E4CA-E588-C33B7F34E3C0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216552" y="6440136"/>
            <a:ext cx="4543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967FF32-DE01-AD18-AE45-046EB3367E9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881623" y="3219697"/>
            <a:ext cx="1559689" cy="9483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A0B404-7DCF-A559-439A-FA9244CD95B9}"/>
              </a:ext>
            </a:extLst>
          </p:cNvPr>
          <p:cNvCxnSpPr>
            <a:stCxn id="17" idx="3"/>
            <a:endCxn id="8" idx="3"/>
          </p:cNvCxnSpPr>
          <p:nvPr/>
        </p:nvCxnSpPr>
        <p:spPr>
          <a:xfrm flipV="1">
            <a:off x="4881623" y="5441276"/>
            <a:ext cx="1338613" cy="998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1024C45-65CD-74CF-472A-B023CC7A0461}"/>
              </a:ext>
            </a:extLst>
          </p:cNvPr>
          <p:cNvCxnSpPr>
            <a:stCxn id="15" idx="3"/>
            <a:endCxn id="8" idx="2"/>
          </p:cNvCxnSpPr>
          <p:nvPr/>
        </p:nvCxnSpPr>
        <p:spPr>
          <a:xfrm flipV="1">
            <a:off x="4881623" y="4804669"/>
            <a:ext cx="67538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7836C31-138F-C7F2-9BBE-46CFEEE39880}"/>
              </a:ext>
            </a:extLst>
          </p:cNvPr>
          <p:cNvCxnSpPr>
            <a:cxnSpLocks/>
            <a:stCxn id="8" idx="5"/>
            <a:endCxn id="18" idx="1"/>
          </p:cNvCxnSpPr>
          <p:nvPr/>
        </p:nvCxnSpPr>
        <p:spPr>
          <a:xfrm flipV="1">
            <a:off x="7325618" y="3419336"/>
            <a:ext cx="678271" cy="13853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3497671-4574-74E3-CA36-E5CAED7204AD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10017884" y="3419336"/>
            <a:ext cx="832992" cy="1492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B277E47-BF7D-8569-7894-7F0B3389F4BA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rot="16200000" flipH="1">
            <a:off x="10523511" y="6190068"/>
            <a:ext cx="204582" cy="194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0D4CE8-0064-CF74-26C8-EF2F71C1A1C2}"/>
              </a:ext>
            </a:extLst>
          </p:cNvPr>
          <p:cNvSpPr txBox="1"/>
          <p:nvPr/>
        </p:nvSpPr>
        <p:spPr>
          <a:xfrm>
            <a:off x="5289923" y="2973476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73CDD-A0CD-FDEB-CB5A-3C58CC3D9A37}"/>
              </a:ext>
            </a:extLst>
          </p:cNvPr>
          <p:cNvSpPr txBox="1"/>
          <p:nvPr/>
        </p:nvSpPr>
        <p:spPr>
          <a:xfrm>
            <a:off x="5013961" y="4575193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C4E3010-18AE-51F6-2BF3-C7FA99DBCDFF}"/>
              </a:ext>
            </a:extLst>
          </p:cNvPr>
          <p:cNvSpPr txBox="1"/>
          <p:nvPr/>
        </p:nvSpPr>
        <p:spPr>
          <a:xfrm>
            <a:off x="5213816" y="6205014"/>
            <a:ext cx="949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16499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6"/>
          <p:cNvSpPr/>
          <p:nvPr/>
        </p:nvSpPr>
        <p:spPr>
          <a:xfrm>
            <a:off x="1004682" y="4061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Approach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490AAAA-FC6E-D363-CABF-7E8E9DB64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736" y="2605268"/>
            <a:ext cx="11774231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Modular Structure: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Independent functions (data loading, recommendation, video) for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Dual Interface: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CLI for simplicity, web app for interactive use with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Data-Driven: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Merges customer data (pandas) into OpenAI prompts for personalized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Multimedia Output: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Combines narration (pyttsx3), YouTube video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pytubefix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 and text overlays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MoviePy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Secure &amp; Robust: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Encrypted files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msoffcrypto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), consent checks, logging, and cleanup.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Iterative Build: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Python-based prototype with flexibility for future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Focus: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Simple core, user-friendly experience, scalable foundation.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14"/>
          <p:cNvSpPr/>
          <p:nvPr/>
        </p:nvSpPr>
        <p:spPr>
          <a:xfrm>
            <a:off x="668253" y="9897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The AI Powerhouse: Key Technical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DF92-16D2-67CD-439F-5C42F218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Data Security: </a:t>
            </a:r>
            <a:r>
              <a:rPr lang="en-IN" dirty="0"/>
              <a:t>Encrypted Excel files (</a:t>
            </a:r>
            <a:r>
              <a:rPr lang="en-IN" dirty="0" err="1"/>
              <a:t>msoffcrypto</a:t>
            </a:r>
            <a:r>
              <a:rPr lang="en-IN" dirty="0"/>
              <a:t>), consent checks for privacy compliance.</a:t>
            </a:r>
          </a:p>
          <a:p>
            <a:endParaRPr lang="en-IN" dirty="0"/>
          </a:p>
          <a:p>
            <a:r>
              <a:rPr lang="en-IN" b="1" dirty="0"/>
              <a:t>AI Integration: </a:t>
            </a:r>
            <a:r>
              <a:rPr lang="en-IN" dirty="0"/>
              <a:t>OpenAI gpt-4o-mini for personalized recommendations (220-word limit).</a:t>
            </a:r>
          </a:p>
          <a:p>
            <a:endParaRPr lang="en-IN" dirty="0"/>
          </a:p>
          <a:p>
            <a:r>
              <a:rPr lang="en-IN" b="1" dirty="0"/>
              <a:t>Web App: </a:t>
            </a:r>
            <a:r>
              <a:rPr lang="en-IN" dirty="0"/>
              <a:t>Flask + </a:t>
            </a:r>
            <a:r>
              <a:rPr lang="en-IN" dirty="0" err="1"/>
              <a:t>SocketIO</a:t>
            </a:r>
            <a:r>
              <a:rPr lang="en-IN" dirty="0"/>
              <a:t> for real-time UI updates (logs, results, video).</a:t>
            </a:r>
          </a:p>
          <a:p>
            <a:endParaRPr lang="en-IN" dirty="0"/>
          </a:p>
          <a:p>
            <a:r>
              <a:rPr lang="en-IN" b="1" dirty="0"/>
              <a:t>Video Generation: </a:t>
            </a:r>
            <a:r>
              <a:rPr lang="en-IN" dirty="0" err="1"/>
              <a:t>MoviePy</a:t>
            </a:r>
            <a:r>
              <a:rPr lang="en-IN" dirty="0"/>
              <a:t> for text overlays, pyttsx3 for narration, YouTube background via </a:t>
            </a:r>
            <a:r>
              <a:rPr lang="en-IN" dirty="0" err="1"/>
              <a:t>pytubefix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Logging: </a:t>
            </a:r>
            <a:r>
              <a:rPr lang="en-IN" dirty="0"/>
              <a:t>Real-time feedback via custom </a:t>
            </a:r>
            <a:r>
              <a:rPr lang="en-IN" dirty="0" err="1"/>
              <a:t>SocketIO</a:t>
            </a:r>
            <a:r>
              <a:rPr lang="en-IN" dirty="0"/>
              <a:t> handler.</a:t>
            </a:r>
          </a:p>
          <a:p>
            <a:endParaRPr lang="en-IN" dirty="0"/>
          </a:p>
          <a:p>
            <a:r>
              <a:rPr lang="en-IN" b="1" dirty="0"/>
              <a:t>File Management: </a:t>
            </a:r>
            <a:r>
              <a:rPr lang="en-IN" dirty="0" err="1"/>
              <a:t>Pathlib</a:t>
            </a:r>
            <a:r>
              <a:rPr lang="en-IN" dirty="0"/>
              <a:t> for cross-platform paths, static video serving.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6C8613-0969-7B6E-DF93-9197EA87E5C7}"/>
              </a:ext>
            </a:extLst>
          </p:cNvPr>
          <p:cNvSpPr txBox="1"/>
          <p:nvPr/>
        </p:nvSpPr>
        <p:spPr>
          <a:xfrm>
            <a:off x="1331089" y="2554332"/>
            <a:ext cx="55095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Backend: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Flask, Flask-Socket IO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Frontend: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HTML, CSS, JavaScript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OpenAI GPT, Twitter 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APIData Processing: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Pandas, OpenPyXL, msoffcrypto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Logging: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Logging Module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3DC69-E6E4-6130-FFEB-6E7AEF21B87D}"/>
              </a:ext>
            </a:extLst>
          </p:cNvPr>
          <p:cNvSpPr txBox="1"/>
          <p:nvPr/>
        </p:nvSpPr>
        <p:spPr>
          <a:xfrm>
            <a:off x="7685590" y="255065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Video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MoviePy, ImageMagick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Audio Generation: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pyttsx3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Sentiment Analysis: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TextBlob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YouTube Integration: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pytubefix</a:t>
            </a:r>
          </a:p>
          <a:p>
            <a:endParaRPr lang="en-IN" sz="2400" dirty="0">
              <a:solidFill>
                <a:srgbClr val="585654"/>
              </a:solidFill>
              <a:ea typeface="思源黑体-思源黑体-Regular" pitchFamily="34" charset="-122"/>
            </a:endParaRPr>
          </a:p>
          <a:p>
            <a:r>
              <a:rPr lang="en-IN" sz="2400" b="1" dirty="0">
                <a:solidFill>
                  <a:srgbClr val="585654"/>
                </a:solidFill>
                <a:ea typeface="思源黑体-思源黑体-Regular" pitchFamily="34" charset="-122"/>
              </a:rPr>
              <a:t>Environment Management: </a:t>
            </a:r>
            <a:r>
              <a:rPr lang="en-IN" sz="2400" dirty="0">
                <a:solidFill>
                  <a:srgbClr val="585654"/>
                </a:solidFill>
                <a:ea typeface="思源黑体-思源黑体-Regular" pitchFamily="34" charset="-122"/>
              </a:rPr>
              <a:t>Python Dotenv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91EDF-9945-36FE-963C-DC9A8F21B1F2}"/>
              </a:ext>
            </a:extLst>
          </p:cNvPr>
          <p:cNvSpPr txBox="1"/>
          <p:nvPr/>
        </p:nvSpPr>
        <p:spPr>
          <a:xfrm>
            <a:off x="1145894" y="0"/>
            <a:ext cx="7500394" cy="1078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Technologies</a:t>
            </a:r>
            <a:r>
              <a:rPr lang="en-US" sz="641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</a:rPr>
              <a:t>used</a:t>
            </a:r>
            <a:endParaRPr lang="en-IN" sz="5000" dirty="0">
              <a:solidFill>
                <a:schemeClr val="accent2">
                  <a:lumMod val="75000"/>
                </a:schemeClr>
              </a:solidFill>
              <a:ea typeface="思源黑体-思源黑体-Regular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1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0866" y="2400300"/>
            <a:ext cx="512064" cy="81381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942" y="2354580"/>
            <a:ext cx="713232" cy="81381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1072" y="2400300"/>
            <a:ext cx="1024128" cy="81381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650102" y="3345576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Customer Personas</a:t>
            </a:r>
          </a:p>
        </p:txBody>
      </p:sp>
      <p:sp>
        <p:nvSpPr>
          <p:cNvPr id="8" name="Text 1"/>
          <p:cNvSpPr/>
          <p:nvPr/>
        </p:nvSpPr>
        <p:spPr>
          <a:xfrm>
            <a:off x="5094713" y="3707892"/>
            <a:ext cx="3593592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Recommendations generated by using data passed in real time to avoid historical bias</a:t>
            </a:r>
          </a:p>
        </p:txBody>
      </p:sp>
      <p:sp>
        <p:nvSpPr>
          <p:cNvPr id="9" name="Text 2"/>
          <p:cNvSpPr/>
          <p:nvPr/>
        </p:nvSpPr>
        <p:spPr>
          <a:xfrm>
            <a:off x="477109" y="296226"/>
            <a:ext cx="1298448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Implementation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Strategies Key considerations</a:t>
            </a:r>
          </a:p>
        </p:txBody>
      </p:sp>
      <p:sp>
        <p:nvSpPr>
          <p:cNvPr id="10" name="Text 3"/>
          <p:cNvSpPr/>
          <p:nvPr/>
        </p:nvSpPr>
        <p:spPr>
          <a:xfrm>
            <a:off x="477109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Data Privacy and Security</a:t>
            </a:r>
            <a:endParaRPr lang="en-US" sz="2320" b="1" dirty="0"/>
          </a:p>
        </p:txBody>
      </p:sp>
      <p:sp>
        <p:nvSpPr>
          <p:cNvPr id="11" name="Text 4"/>
          <p:cNvSpPr/>
          <p:nvPr/>
        </p:nvSpPr>
        <p:spPr>
          <a:xfrm>
            <a:off x="477109" y="3788161"/>
            <a:ext cx="3593592" cy="1190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Used only consented data, and password protect input data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9738475" y="3735323"/>
            <a:ext cx="3593592" cy="11954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Integrated with twitter data to generate sentiment-based recommendations</a:t>
            </a:r>
          </a:p>
        </p:txBody>
      </p:sp>
      <p:sp>
        <p:nvSpPr>
          <p:cNvPr id="13" name="Text 6"/>
          <p:cNvSpPr/>
          <p:nvPr/>
        </p:nvSpPr>
        <p:spPr>
          <a:xfrm>
            <a:off x="832104" y="336499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14" name="Text 7"/>
          <p:cNvSpPr/>
          <p:nvPr/>
        </p:nvSpPr>
        <p:spPr>
          <a:xfrm>
            <a:off x="5006340" y="3348730"/>
            <a:ext cx="359359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Ethical AI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F4A33E-83DB-9185-B6DC-A0926FC69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783" y="5083893"/>
            <a:ext cx="800561" cy="800561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4F4F8A5B-26AF-6BFE-4A51-D3135B0664E6}"/>
              </a:ext>
            </a:extLst>
          </p:cNvPr>
          <p:cNvSpPr/>
          <p:nvPr/>
        </p:nvSpPr>
        <p:spPr>
          <a:xfrm>
            <a:off x="4016271" y="5915647"/>
            <a:ext cx="58155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00"/>
              </a:lnSpc>
            </a:pPr>
            <a:r>
              <a:rPr lang="en-US" sz="2320" b="1" dirty="0">
                <a:solidFill>
                  <a:srgbClr val="595755"/>
                </a:solidFill>
                <a:ea typeface="思源黑体-思源黑体-Regular" pitchFamily="34" charset="-122"/>
                <a:cs typeface="思源黑体-思源黑体-Regular" pitchFamily="34" charset="-120"/>
              </a:rPr>
              <a:t>Prompt Engineering</a:t>
            </a:r>
          </a:p>
        </p:txBody>
      </p:sp>
      <p:sp>
        <p:nvSpPr>
          <p:cNvPr id="20" name="Text 3"/>
          <p:cNvSpPr/>
          <p:nvPr/>
        </p:nvSpPr>
        <p:spPr>
          <a:xfrm>
            <a:off x="4151545" y="6321744"/>
            <a:ext cx="5815584" cy="953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Combination of best in class prompt engineering </a:t>
            </a:r>
          </a:p>
          <a:p>
            <a:pPr algn="ctr">
              <a:lnSpc>
                <a:spcPts val="2600"/>
              </a:lnSpc>
            </a:pPr>
            <a:r>
              <a:rPr lang="en-US" sz="2400" dirty="0">
                <a:solidFill>
                  <a:srgbClr val="585654"/>
                </a:solidFill>
                <a:ea typeface="思源黑体-思源黑体-Regular" pitchFamily="34" charset="-122"/>
                <a:cs typeface="思源黑体-思源黑体-Regular" pitchFamily="34" charset="-120"/>
              </a:rPr>
              <a:t>And user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45554" y="26625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5000" dirty="0">
                <a:solidFill>
                  <a:schemeClr val="accent2">
                    <a:lumMod val="75000"/>
                  </a:schemeClr>
                </a:solidFill>
                <a:ea typeface="思源黑体-思源黑体-Regular" pitchFamily="34" charset="-122"/>
                <a:cs typeface="思源黑体-思源黑体-Regular" pitchFamily="34" charset="-120"/>
              </a:rPr>
              <a:t>Input Screen</a:t>
            </a:r>
          </a:p>
        </p:txBody>
      </p:sp>
      <p:sp>
        <p:nvSpPr>
          <p:cNvPr id="4" name="Text 1"/>
          <p:cNvSpPr/>
          <p:nvPr/>
        </p:nvSpPr>
        <p:spPr>
          <a:xfrm>
            <a:off x="832104" y="436168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2104" y="2761487"/>
            <a:ext cx="7505072" cy="4166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6" name="Text 3"/>
          <p:cNvSpPr/>
          <p:nvPr/>
        </p:nvSpPr>
        <p:spPr>
          <a:xfrm>
            <a:off x="832104" y="376732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2104" y="555040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2104" y="6153912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2104" y="4956048"/>
            <a:ext cx="12984480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E43C5-365A-65F3-7B94-2EEDE683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4" y="2177348"/>
            <a:ext cx="8890461" cy="5045336"/>
          </a:xfrm>
          <a:prstGeom prst="rect">
            <a:avLst/>
          </a:prstGeom>
        </p:spPr>
      </p:pic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9606E73B-28DF-6D8E-FFE2-0DA80DFCE29D}"/>
              </a:ext>
            </a:extLst>
          </p:cNvPr>
          <p:cNvSpPr/>
          <p:nvPr/>
        </p:nvSpPr>
        <p:spPr>
          <a:xfrm>
            <a:off x="10370405" y="2724172"/>
            <a:ext cx="3162715" cy="540236"/>
          </a:xfrm>
          <a:prstGeom prst="accentBorderCallout1">
            <a:avLst>
              <a:gd name="adj1" fmla="val 18750"/>
              <a:gd name="adj2" fmla="val -8333"/>
              <a:gd name="adj3" fmla="val 80764"/>
              <a:gd name="adj4" fmla="val -386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Webpage for input and output</a:t>
            </a:r>
          </a:p>
        </p:txBody>
      </p:sp>
      <p:sp>
        <p:nvSpPr>
          <p:cNvPr id="13" name="Callout: Line with Border and Accent Bar 12">
            <a:extLst>
              <a:ext uri="{FF2B5EF4-FFF2-40B4-BE49-F238E27FC236}">
                <a16:creationId xmlns:a16="http://schemas.microsoft.com/office/drawing/2014/main" id="{19D98D42-6C4B-CAB1-081E-0056B208C13D}"/>
              </a:ext>
            </a:extLst>
          </p:cNvPr>
          <p:cNvSpPr/>
          <p:nvPr/>
        </p:nvSpPr>
        <p:spPr>
          <a:xfrm>
            <a:off x="10370405" y="3474832"/>
            <a:ext cx="3162715" cy="718702"/>
          </a:xfrm>
          <a:prstGeom prst="accentBorderCallout1">
            <a:avLst>
              <a:gd name="adj1" fmla="val 18750"/>
              <a:gd name="adj2" fmla="val -8333"/>
              <a:gd name="adj3" fmla="val 135432"/>
              <a:gd name="adj4" fmla="val -66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Field to enter the customer id for whom the recommendation is required</a:t>
            </a:r>
          </a:p>
        </p:txBody>
      </p: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A04C777-FDFD-E8C0-296F-7BE4A7D023DE}"/>
              </a:ext>
            </a:extLst>
          </p:cNvPr>
          <p:cNvSpPr/>
          <p:nvPr/>
        </p:nvSpPr>
        <p:spPr>
          <a:xfrm>
            <a:off x="10370405" y="4416518"/>
            <a:ext cx="3162715" cy="566996"/>
          </a:xfrm>
          <a:prstGeom prst="accentBorderCallout1">
            <a:avLst>
              <a:gd name="adj1" fmla="val 18750"/>
              <a:gd name="adj2" fmla="val -8333"/>
              <a:gd name="adj3" fmla="val 157186"/>
              <a:gd name="adj4" fmla="val -135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for the advisor</a:t>
            </a:r>
          </a:p>
        </p:txBody>
      </p:sp>
      <p:sp>
        <p:nvSpPr>
          <p:cNvPr id="15" name="Callout: Line with Border and Accent Bar 14">
            <a:extLst>
              <a:ext uri="{FF2B5EF4-FFF2-40B4-BE49-F238E27FC236}">
                <a16:creationId xmlns:a16="http://schemas.microsoft.com/office/drawing/2014/main" id="{1B9AA1AF-ECD1-266B-C715-113FF420CA39}"/>
              </a:ext>
            </a:extLst>
          </p:cNvPr>
          <p:cNvSpPr/>
          <p:nvPr/>
        </p:nvSpPr>
        <p:spPr>
          <a:xfrm>
            <a:off x="10370405" y="5191496"/>
            <a:ext cx="3162715" cy="1184036"/>
          </a:xfrm>
          <a:prstGeom prst="accentBorderCallout1">
            <a:avLst>
              <a:gd name="adj1" fmla="val 18750"/>
              <a:gd name="adj2" fmla="val -8333"/>
              <a:gd name="adj3" fmla="val 80582"/>
              <a:gd name="adj4" fmla="val -202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product domains to be chosen by advisor for customer for tailored recommendation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62EB6E25-0336-4BBD-A4BD-6A809F3F3C5B}"/>
              </a:ext>
            </a:extLst>
          </p:cNvPr>
          <p:cNvSpPr/>
          <p:nvPr/>
        </p:nvSpPr>
        <p:spPr>
          <a:xfrm>
            <a:off x="10370404" y="6640708"/>
            <a:ext cx="3162715" cy="581976"/>
          </a:xfrm>
          <a:prstGeom prst="accentBorderCallout1">
            <a:avLst>
              <a:gd name="adj1" fmla="val 18750"/>
              <a:gd name="adj2" fmla="val -8333"/>
              <a:gd name="adj3" fmla="val 72726"/>
              <a:gd name="adj4" fmla="val -149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on this to see recommendations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737</Words>
  <Application>Microsoft Office PowerPoint</Application>
  <PresentationFormat>Custom</PresentationFormat>
  <Paragraphs>133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思源黑体-思源黑体-Regular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Ashish Agarwal</cp:lastModifiedBy>
  <cp:revision>37</cp:revision>
  <dcterms:created xsi:type="dcterms:W3CDTF">2025-03-25T22:03:10Z</dcterms:created>
  <dcterms:modified xsi:type="dcterms:W3CDTF">2025-03-27T03:37:16Z</dcterms:modified>
</cp:coreProperties>
</file>