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22" r:id="rId5"/>
    <p:sldId id="318" r:id="rId6"/>
    <p:sldId id="324" r:id="rId7"/>
    <p:sldId id="333" r:id="rId8"/>
    <p:sldId id="331" r:id="rId9"/>
    <p:sldId id="332" r:id="rId10"/>
    <p:sldId id="323" r:id="rId11"/>
    <p:sldId id="325" r:id="rId12"/>
    <p:sldId id="326" r:id="rId13"/>
    <p:sldId id="327" r:id="rId14"/>
    <p:sldId id="328" r:id="rId15"/>
    <p:sldId id="329" r:id="rId16"/>
    <p:sldId id="330" r:id="rId17"/>
    <p:sldId id="334" r:id="rId18"/>
    <p:sldId id="3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FFFFF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5388" autoAdjust="0"/>
  </p:normalViewPr>
  <p:slideViewPr>
    <p:cSldViewPr snapToGrid="0">
      <p:cViewPr varScale="1">
        <p:scale>
          <a:sx n="59" d="100"/>
          <a:sy n="59" d="100"/>
        </p:scale>
        <p:origin x="1068" y="5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3/26/2025</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3/26/2025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676843" y="887186"/>
            <a:ext cx="10351871" cy="2928257"/>
          </a:xfrm>
        </p:spPr>
        <p:txBody>
          <a:bodyPr/>
          <a:lstStyle/>
          <a:p>
            <a:br>
              <a:rPr lang="en-US" dirty="0"/>
            </a:br>
            <a:r>
              <a:rPr lang="en-US" dirty="0"/>
              <a:t>AI-Powered Hyper- Personalization Engine</a:t>
            </a:r>
          </a:p>
        </p:txBody>
      </p:sp>
      <p:sp>
        <p:nvSpPr>
          <p:cNvPr id="3" name="Subtitle 2">
            <a:extLst>
              <a:ext uri="{FF2B5EF4-FFF2-40B4-BE49-F238E27FC236}">
                <a16:creationId xmlns:a16="http://schemas.microsoft.com/office/drawing/2014/main" id="{B38DE96C-39F6-A4B8-99C2-334727871F30}"/>
              </a:ext>
            </a:extLst>
          </p:cNvPr>
          <p:cNvSpPr txBox="1">
            <a:spLocks/>
          </p:cNvSpPr>
          <p:nvPr/>
        </p:nvSpPr>
        <p:spPr>
          <a:xfrm>
            <a:off x="1676843" y="4071256"/>
            <a:ext cx="9144000" cy="165576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7F8C8D"/>
                </a:solidFill>
                <a:latin typeface="Arial"/>
                <a:cs typeface="Arial"/>
              </a:rPr>
              <a:t>A Comprehensive Financial Personalization Platform</a:t>
            </a:r>
          </a:p>
          <a:p>
            <a:endParaRPr lang="en-US" dirty="0">
              <a:solidFill>
                <a:srgbClr val="7F8C8D"/>
              </a:solidFill>
              <a:latin typeface="Arial"/>
              <a:cs typeface="Arial"/>
            </a:endParaRPr>
          </a:p>
          <a:p>
            <a:endParaRPr lang="en-US" dirty="0">
              <a:solidFill>
                <a:srgbClr val="7F8C8D"/>
              </a:solidFill>
              <a:latin typeface="Arial"/>
              <a:cs typeface="Arial"/>
            </a:endParaRPr>
          </a:p>
          <a:p>
            <a:endParaRPr lang="en-US" dirty="0">
              <a:solidFill>
                <a:srgbClr val="7F8C8D"/>
              </a:solidFill>
              <a:latin typeface="Arial"/>
              <a:cs typeface="Arial"/>
            </a:endParaRPr>
          </a:p>
          <a:p>
            <a:endParaRPr lang="en-US" dirty="0">
              <a:solidFill>
                <a:srgbClr val="7F8C8D"/>
              </a:solidFill>
              <a:latin typeface="Arial"/>
              <a:cs typeface="Arial"/>
            </a:endParaRPr>
          </a:p>
          <a:p>
            <a:endParaRPr lang="en-US" dirty="0">
              <a:solidFill>
                <a:srgbClr val="7F8C8D"/>
              </a:solidFill>
              <a:latin typeface="Arial"/>
              <a:cs typeface="Arial"/>
            </a:endParaRPr>
          </a:p>
          <a:p>
            <a:endParaRPr lang="en-US" dirty="0">
              <a:solidFill>
                <a:srgbClr val="7F8C8D"/>
              </a:solidFill>
              <a:latin typeface="Arial"/>
              <a:cs typeface="Arial"/>
            </a:endParaRPr>
          </a:p>
        </p:txBody>
      </p:sp>
      <p:sp>
        <p:nvSpPr>
          <p:cNvPr id="4" name="TextBox 3">
            <a:extLst>
              <a:ext uri="{FF2B5EF4-FFF2-40B4-BE49-F238E27FC236}">
                <a16:creationId xmlns:a16="http://schemas.microsoft.com/office/drawing/2014/main" id="{01C2C898-33C6-34A6-7A69-200DF7701582}"/>
              </a:ext>
            </a:extLst>
          </p:cNvPr>
          <p:cNvSpPr txBox="1"/>
          <p:nvPr/>
        </p:nvSpPr>
        <p:spPr>
          <a:xfrm>
            <a:off x="1676843" y="5061857"/>
            <a:ext cx="6139543" cy="369332"/>
          </a:xfrm>
          <a:prstGeom prst="rect">
            <a:avLst/>
          </a:prstGeom>
          <a:noFill/>
        </p:spPr>
        <p:txBody>
          <a:bodyPr wrap="square" rtlCol="0">
            <a:spAutoFit/>
          </a:bodyPr>
          <a:lstStyle/>
          <a:p>
            <a:r>
              <a:rPr lang="en-US" dirty="0"/>
              <a:t>By Team - Neon Ninja (Mragya Rao, Puspanjali Dash)</a:t>
            </a:r>
            <a:endParaRPr lang="en-IN" dirty="0"/>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62513-C425-BA2C-79FF-56EDBDEC6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500AB-4EED-E5C6-740F-76449721DA54}"/>
              </a:ext>
            </a:extLst>
          </p:cNvPr>
          <p:cNvSpPr>
            <a:spLocks noGrp="1"/>
          </p:cNvSpPr>
          <p:nvPr>
            <p:ph type="title"/>
          </p:nvPr>
        </p:nvSpPr>
        <p:spPr>
          <a:xfrm>
            <a:off x="1145352" y="47882"/>
            <a:ext cx="9150675" cy="1427585"/>
          </a:xfrm>
        </p:spPr>
        <p:txBody>
          <a:bodyPr/>
          <a:lstStyle/>
          <a:p>
            <a:r>
              <a:rPr lang="en-ZA" dirty="0"/>
              <a:t>2.</a:t>
            </a:r>
            <a:r>
              <a:rPr lang="en-IN" sz="3600" b="1" dirty="0"/>
              <a:t> </a:t>
            </a:r>
            <a:r>
              <a:rPr lang="en-IN" sz="3600" dirty="0"/>
              <a:t>Product/Service Suggestions </a:t>
            </a:r>
            <a:endParaRPr lang="en-ZA" dirty="0"/>
          </a:p>
        </p:txBody>
      </p:sp>
      <p:sp>
        <p:nvSpPr>
          <p:cNvPr id="3" name="Content Placeholder 2">
            <a:extLst>
              <a:ext uri="{FF2B5EF4-FFF2-40B4-BE49-F238E27FC236}">
                <a16:creationId xmlns:a16="http://schemas.microsoft.com/office/drawing/2014/main" id="{CCE8811D-99B7-3B3D-8B89-EF00576AAE4F}"/>
              </a:ext>
            </a:extLst>
          </p:cNvPr>
          <p:cNvSpPr>
            <a:spLocks noGrp="1"/>
          </p:cNvSpPr>
          <p:nvPr>
            <p:ph sz="quarter" idx="12"/>
          </p:nvPr>
        </p:nvSpPr>
        <p:spPr>
          <a:xfrm>
            <a:off x="1145352" y="1260248"/>
            <a:ext cx="10329711" cy="4898572"/>
          </a:xfrm>
        </p:spPr>
        <p:txBody>
          <a:bodyPr>
            <a:noAutofit/>
          </a:bodyPr>
          <a:lstStyle/>
          <a:p>
            <a:pPr marL="0" indent="0">
              <a:buNone/>
            </a:pPr>
            <a:r>
              <a:rPr lang="en-US" sz="1800" dirty="0"/>
              <a:t>Analyzes customer sentiment from social media text using Hugging Face’s pipeline("sentiment-analysis"), then modifies prompt tone accordingly.</a:t>
            </a:r>
          </a:p>
          <a:p>
            <a:pPr marL="0" indent="0">
              <a:buNone/>
            </a:pPr>
            <a:r>
              <a:rPr lang="en-US" sz="1800" dirty="0"/>
              <a:t>The function </a:t>
            </a:r>
            <a:r>
              <a:rPr lang="en-US" sz="1800" dirty="0" err="1"/>
              <a:t>generate_product_suggestions</a:t>
            </a:r>
            <a:r>
              <a:rPr lang="en-US" sz="1800" dirty="0"/>
              <a:t>() formats the prompt, and </a:t>
            </a:r>
            <a:r>
              <a:rPr lang="en-US" sz="1800" dirty="0" err="1"/>
              <a:t>Groq</a:t>
            </a:r>
            <a:r>
              <a:rPr lang="en-US" sz="1800" dirty="0"/>
              <a:t> LLM returns 3 user-facing suggestions based on both profile and sentiment.</a:t>
            </a:r>
          </a:p>
        </p:txBody>
      </p:sp>
      <p:sp>
        <p:nvSpPr>
          <p:cNvPr id="4" name="Slide Number Placeholder 3">
            <a:extLst>
              <a:ext uri="{FF2B5EF4-FFF2-40B4-BE49-F238E27FC236}">
                <a16:creationId xmlns:a16="http://schemas.microsoft.com/office/drawing/2014/main" id="{609AE8FD-8F85-7CA7-8429-D6180295BFD4}"/>
              </a:ext>
            </a:extLst>
          </p:cNvPr>
          <p:cNvSpPr>
            <a:spLocks noGrp="1"/>
          </p:cNvSpPr>
          <p:nvPr>
            <p:ph type="sldNum" sz="quarter" idx="15"/>
          </p:nvPr>
        </p:nvSpPr>
        <p:spPr/>
        <p:txBody>
          <a:bodyPr/>
          <a:lstStyle/>
          <a:p>
            <a:fld id="{18D65601-5AE2-46FC-B138-694DDD2B510D}" type="slidenum">
              <a:rPr lang="en-US" smtClean="0"/>
              <a:pPr/>
              <a:t>10</a:t>
            </a:fld>
            <a:endParaRPr lang="en-US" dirty="0"/>
          </a:p>
        </p:txBody>
      </p:sp>
      <p:pic>
        <p:nvPicPr>
          <p:cNvPr id="6" name="Picture 5">
            <a:extLst>
              <a:ext uri="{FF2B5EF4-FFF2-40B4-BE49-F238E27FC236}">
                <a16:creationId xmlns:a16="http://schemas.microsoft.com/office/drawing/2014/main" id="{F7C2627F-1581-89B3-4DF0-9B1651B86F85}"/>
              </a:ext>
            </a:extLst>
          </p:cNvPr>
          <p:cNvPicPr>
            <a:picLocks noChangeAspect="1"/>
          </p:cNvPicPr>
          <p:nvPr/>
        </p:nvPicPr>
        <p:blipFill>
          <a:blip r:embed="rId2"/>
          <a:stretch>
            <a:fillRect/>
          </a:stretch>
        </p:blipFill>
        <p:spPr>
          <a:xfrm>
            <a:off x="2285384" y="2796551"/>
            <a:ext cx="7838330" cy="3440963"/>
          </a:xfrm>
          <a:prstGeom prst="rect">
            <a:avLst/>
          </a:prstGeom>
        </p:spPr>
      </p:pic>
    </p:spTree>
    <p:extLst>
      <p:ext uri="{BB962C8B-B14F-4D97-AF65-F5344CB8AC3E}">
        <p14:creationId xmlns:p14="http://schemas.microsoft.com/office/powerpoint/2010/main" val="16614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DE0C1-36B6-7520-A4DA-7B4F3625D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A9BA50-1BA8-87EC-D97A-0F0C1FB0C29E}"/>
              </a:ext>
            </a:extLst>
          </p:cNvPr>
          <p:cNvSpPr>
            <a:spLocks noGrp="1"/>
          </p:cNvSpPr>
          <p:nvPr>
            <p:ph type="title"/>
          </p:nvPr>
        </p:nvSpPr>
        <p:spPr>
          <a:xfrm>
            <a:off x="1145352" y="47882"/>
            <a:ext cx="9150675" cy="1427585"/>
          </a:xfrm>
        </p:spPr>
        <p:txBody>
          <a:bodyPr/>
          <a:lstStyle/>
          <a:p>
            <a:r>
              <a:rPr lang="en-ZA" dirty="0"/>
              <a:t>3.</a:t>
            </a:r>
            <a:r>
              <a:rPr lang="en-IN" sz="3600" b="1" dirty="0"/>
              <a:t> </a:t>
            </a:r>
            <a:r>
              <a:rPr lang="en-IN" sz="3600" dirty="0"/>
              <a:t>Promotion Offers</a:t>
            </a:r>
            <a:endParaRPr lang="en-ZA" dirty="0"/>
          </a:p>
        </p:txBody>
      </p:sp>
      <p:sp>
        <p:nvSpPr>
          <p:cNvPr id="3" name="Content Placeholder 2">
            <a:extLst>
              <a:ext uri="{FF2B5EF4-FFF2-40B4-BE49-F238E27FC236}">
                <a16:creationId xmlns:a16="http://schemas.microsoft.com/office/drawing/2014/main" id="{1E58B3EC-9F28-E615-E857-FC9A4E02875F}"/>
              </a:ext>
            </a:extLst>
          </p:cNvPr>
          <p:cNvSpPr>
            <a:spLocks noGrp="1"/>
          </p:cNvSpPr>
          <p:nvPr>
            <p:ph sz="quarter" idx="12"/>
          </p:nvPr>
        </p:nvSpPr>
        <p:spPr>
          <a:xfrm>
            <a:off x="1145352" y="1260248"/>
            <a:ext cx="10329711" cy="4898572"/>
          </a:xfrm>
        </p:spPr>
        <p:txBody>
          <a:bodyPr>
            <a:noAutofit/>
          </a:bodyPr>
          <a:lstStyle/>
          <a:p>
            <a:pPr marL="0" indent="0">
              <a:buNone/>
            </a:pPr>
            <a:r>
              <a:rPr lang="en-US" sz="1800" dirty="0"/>
              <a:t>Runs </a:t>
            </a:r>
            <a:r>
              <a:rPr lang="en-US" sz="1800" dirty="0" err="1"/>
              <a:t>predict_customer_behavior_text</a:t>
            </a:r>
            <a:r>
              <a:rPr lang="en-US" sz="1800" dirty="0"/>
              <a:t>() which sends a structured prompt with specific formatting instructions (for JSON output) to the </a:t>
            </a:r>
            <a:r>
              <a:rPr lang="en-US" sz="1800" dirty="0" err="1"/>
              <a:t>LLaMA</a:t>
            </a:r>
            <a:r>
              <a:rPr lang="en-US" sz="1800" dirty="0"/>
              <a:t> model.</a:t>
            </a:r>
          </a:p>
          <a:p>
            <a:pPr marL="0" indent="0">
              <a:buNone/>
            </a:pPr>
            <a:r>
              <a:rPr lang="en-US" sz="1800" dirty="0"/>
              <a:t>Extracts keys like preferences, </a:t>
            </a:r>
            <a:r>
              <a:rPr lang="en-US" sz="1800" dirty="0" err="1"/>
              <a:t>purchasing_potential</a:t>
            </a:r>
            <a:r>
              <a:rPr lang="en-US" sz="1800" dirty="0"/>
              <a:t>, and </a:t>
            </a:r>
            <a:r>
              <a:rPr lang="en-US" sz="1800" dirty="0" err="1"/>
              <a:t>retention_offers</a:t>
            </a:r>
            <a:r>
              <a:rPr lang="en-US" sz="1800" dirty="0"/>
              <a:t> using regex from the model’s triple-backtick-wrapped JSON response.</a:t>
            </a:r>
          </a:p>
        </p:txBody>
      </p:sp>
      <p:sp>
        <p:nvSpPr>
          <p:cNvPr id="4" name="Slide Number Placeholder 3">
            <a:extLst>
              <a:ext uri="{FF2B5EF4-FFF2-40B4-BE49-F238E27FC236}">
                <a16:creationId xmlns:a16="http://schemas.microsoft.com/office/drawing/2014/main" id="{40C9AE36-F353-F306-F993-9387D7A1411C}"/>
              </a:ext>
            </a:extLst>
          </p:cNvPr>
          <p:cNvSpPr>
            <a:spLocks noGrp="1"/>
          </p:cNvSpPr>
          <p:nvPr>
            <p:ph type="sldNum" sz="quarter" idx="15"/>
          </p:nvPr>
        </p:nvSpPr>
        <p:spPr/>
        <p:txBody>
          <a:bodyPr/>
          <a:lstStyle/>
          <a:p>
            <a:fld id="{18D65601-5AE2-46FC-B138-694DDD2B510D}" type="slidenum">
              <a:rPr lang="en-US" smtClean="0"/>
              <a:pPr/>
              <a:t>11</a:t>
            </a:fld>
            <a:endParaRPr lang="en-US" dirty="0"/>
          </a:p>
        </p:txBody>
      </p:sp>
      <p:pic>
        <p:nvPicPr>
          <p:cNvPr id="8" name="Picture 7">
            <a:extLst>
              <a:ext uri="{FF2B5EF4-FFF2-40B4-BE49-F238E27FC236}">
                <a16:creationId xmlns:a16="http://schemas.microsoft.com/office/drawing/2014/main" id="{B336816E-E322-610E-5982-99C37E3F1C3D}"/>
              </a:ext>
            </a:extLst>
          </p:cNvPr>
          <p:cNvPicPr>
            <a:picLocks noChangeAspect="1"/>
          </p:cNvPicPr>
          <p:nvPr/>
        </p:nvPicPr>
        <p:blipFill>
          <a:blip r:embed="rId2"/>
          <a:stretch>
            <a:fillRect/>
          </a:stretch>
        </p:blipFill>
        <p:spPr>
          <a:xfrm>
            <a:off x="2114336" y="2786205"/>
            <a:ext cx="7040550" cy="3372615"/>
          </a:xfrm>
          <a:prstGeom prst="rect">
            <a:avLst/>
          </a:prstGeom>
        </p:spPr>
      </p:pic>
    </p:spTree>
    <p:extLst>
      <p:ext uri="{BB962C8B-B14F-4D97-AF65-F5344CB8AC3E}">
        <p14:creationId xmlns:p14="http://schemas.microsoft.com/office/powerpoint/2010/main" val="89936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069E0-1571-FB2F-A338-EDE12786CF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0A70DE-3EE6-9470-6506-F01BCC344288}"/>
              </a:ext>
            </a:extLst>
          </p:cNvPr>
          <p:cNvSpPr>
            <a:spLocks noGrp="1"/>
          </p:cNvSpPr>
          <p:nvPr>
            <p:ph type="title"/>
          </p:nvPr>
        </p:nvSpPr>
        <p:spPr>
          <a:xfrm>
            <a:off x="1145352" y="47882"/>
            <a:ext cx="9150675" cy="1427585"/>
          </a:xfrm>
        </p:spPr>
        <p:txBody>
          <a:bodyPr/>
          <a:lstStyle/>
          <a:p>
            <a:r>
              <a:rPr lang="en-ZA" dirty="0"/>
              <a:t>4.</a:t>
            </a:r>
            <a:r>
              <a:rPr lang="en-IN" sz="3600" dirty="0"/>
              <a:t> Show Financial Health Score</a:t>
            </a:r>
            <a:endParaRPr lang="en-ZA" dirty="0"/>
          </a:p>
        </p:txBody>
      </p:sp>
      <p:sp>
        <p:nvSpPr>
          <p:cNvPr id="3" name="Content Placeholder 2">
            <a:extLst>
              <a:ext uri="{FF2B5EF4-FFF2-40B4-BE49-F238E27FC236}">
                <a16:creationId xmlns:a16="http://schemas.microsoft.com/office/drawing/2014/main" id="{8D9AC7B5-5FEE-99B7-9569-D78D88808CD6}"/>
              </a:ext>
            </a:extLst>
          </p:cNvPr>
          <p:cNvSpPr>
            <a:spLocks noGrp="1"/>
          </p:cNvSpPr>
          <p:nvPr>
            <p:ph sz="quarter" idx="12"/>
          </p:nvPr>
        </p:nvSpPr>
        <p:spPr>
          <a:xfrm>
            <a:off x="1145352" y="1162277"/>
            <a:ext cx="10329711" cy="4898572"/>
          </a:xfrm>
        </p:spPr>
        <p:txBody>
          <a:bodyPr>
            <a:noAutofit/>
          </a:bodyPr>
          <a:lstStyle/>
          <a:p>
            <a:pPr marL="0" indent="0">
              <a:buNone/>
            </a:pPr>
            <a:r>
              <a:rPr lang="en-US" sz="1800" dirty="0"/>
              <a:t>Calculates a numeric score from using the formula below: </a:t>
            </a:r>
          </a:p>
          <a:p>
            <a:pPr marL="0" indent="0">
              <a:buNone/>
            </a:pPr>
            <a:r>
              <a:rPr lang="en-US" sz="1800" dirty="0"/>
              <a:t> </a:t>
            </a:r>
            <a:r>
              <a:rPr lang="en-US" sz="1800" b="1" dirty="0"/>
              <a:t>Financial Health Score=(num_txn×4)+(unique_categories×6)+(avg_sentiment×50)</a:t>
            </a:r>
          </a:p>
          <a:p>
            <a:pPr marL="0" indent="0">
              <a:buNone/>
            </a:pPr>
            <a:r>
              <a:rPr lang="en-US" sz="1800" dirty="0"/>
              <a:t>Displays score using </a:t>
            </a:r>
            <a:r>
              <a:rPr lang="en-US" sz="1800" dirty="0" err="1"/>
              <a:t>Plotly’s</a:t>
            </a:r>
            <a:r>
              <a:rPr lang="en-US" sz="1800" dirty="0"/>
              <a:t> Gauge Chart, then uses the LLM in </a:t>
            </a:r>
            <a:r>
              <a:rPr lang="en-US" sz="1800" dirty="0" err="1"/>
              <a:t>extract_additional_insights</a:t>
            </a:r>
            <a:r>
              <a:rPr lang="en-US" sz="1800" dirty="0"/>
              <a:t>() to explain what the score means and highlight risks</a:t>
            </a:r>
          </a:p>
        </p:txBody>
      </p:sp>
      <p:sp>
        <p:nvSpPr>
          <p:cNvPr id="4" name="Slide Number Placeholder 3">
            <a:extLst>
              <a:ext uri="{FF2B5EF4-FFF2-40B4-BE49-F238E27FC236}">
                <a16:creationId xmlns:a16="http://schemas.microsoft.com/office/drawing/2014/main" id="{EA40D338-F459-A873-3365-877167872C63}"/>
              </a:ext>
            </a:extLst>
          </p:cNvPr>
          <p:cNvSpPr>
            <a:spLocks noGrp="1"/>
          </p:cNvSpPr>
          <p:nvPr>
            <p:ph type="sldNum" sz="quarter" idx="15"/>
          </p:nvPr>
        </p:nvSpPr>
        <p:spPr/>
        <p:txBody>
          <a:bodyPr/>
          <a:lstStyle/>
          <a:p>
            <a:fld id="{18D65601-5AE2-46FC-B138-694DDD2B510D}" type="slidenum">
              <a:rPr lang="en-US" smtClean="0"/>
              <a:pPr/>
              <a:t>12</a:t>
            </a:fld>
            <a:endParaRPr lang="en-US" dirty="0"/>
          </a:p>
        </p:txBody>
      </p:sp>
      <p:pic>
        <p:nvPicPr>
          <p:cNvPr id="6" name="Picture 5">
            <a:extLst>
              <a:ext uri="{FF2B5EF4-FFF2-40B4-BE49-F238E27FC236}">
                <a16:creationId xmlns:a16="http://schemas.microsoft.com/office/drawing/2014/main" id="{721A988E-8D12-8D44-5A31-0F84881C6044}"/>
              </a:ext>
            </a:extLst>
          </p:cNvPr>
          <p:cNvPicPr>
            <a:picLocks noChangeAspect="1"/>
          </p:cNvPicPr>
          <p:nvPr/>
        </p:nvPicPr>
        <p:blipFill>
          <a:blip r:embed="rId2"/>
          <a:stretch>
            <a:fillRect/>
          </a:stretch>
        </p:blipFill>
        <p:spPr>
          <a:xfrm>
            <a:off x="2687405" y="2832896"/>
            <a:ext cx="4782165" cy="3762617"/>
          </a:xfrm>
          <a:prstGeom prst="rect">
            <a:avLst/>
          </a:prstGeom>
        </p:spPr>
      </p:pic>
    </p:spTree>
    <p:extLst>
      <p:ext uri="{BB962C8B-B14F-4D97-AF65-F5344CB8AC3E}">
        <p14:creationId xmlns:p14="http://schemas.microsoft.com/office/powerpoint/2010/main" val="3667081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B921F-5960-43CB-04D1-7E073B0B58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7FF3E-8515-568C-E2A6-DDA79E8A6C4F}"/>
              </a:ext>
            </a:extLst>
          </p:cNvPr>
          <p:cNvSpPr>
            <a:spLocks noGrp="1"/>
          </p:cNvSpPr>
          <p:nvPr>
            <p:ph type="title"/>
          </p:nvPr>
        </p:nvSpPr>
        <p:spPr>
          <a:xfrm>
            <a:off x="1145352" y="47882"/>
            <a:ext cx="9150675" cy="1427585"/>
          </a:xfrm>
        </p:spPr>
        <p:txBody>
          <a:bodyPr/>
          <a:lstStyle/>
          <a:p>
            <a:r>
              <a:rPr lang="en-ZA" dirty="0"/>
              <a:t>5.</a:t>
            </a:r>
            <a:r>
              <a:rPr lang="en-IN" sz="3600" b="1" dirty="0"/>
              <a:t> </a:t>
            </a:r>
            <a:r>
              <a:rPr lang="en-IN" sz="3600" dirty="0"/>
              <a:t>Personalized Product Suggestions</a:t>
            </a:r>
            <a:endParaRPr lang="en-ZA" dirty="0"/>
          </a:p>
        </p:txBody>
      </p:sp>
      <p:sp>
        <p:nvSpPr>
          <p:cNvPr id="3" name="Content Placeholder 2">
            <a:extLst>
              <a:ext uri="{FF2B5EF4-FFF2-40B4-BE49-F238E27FC236}">
                <a16:creationId xmlns:a16="http://schemas.microsoft.com/office/drawing/2014/main" id="{03C900A1-14E5-1CC2-9BD8-5605324E36AE}"/>
              </a:ext>
            </a:extLst>
          </p:cNvPr>
          <p:cNvSpPr>
            <a:spLocks noGrp="1"/>
          </p:cNvSpPr>
          <p:nvPr>
            <p:ph sz="quarter" idx="12"/>
          </p:nvPr>
        </p:nvSpPr>
        <p:spPr>
          <a:xfrm>
            <a:off x="1145352" y="1162277"/>
            <a:ext cx="10329711" cy="4898572"/>
          </a:xfrm>
        </p:spPr>
        <p:txBody>
          <a:bodyPr>
            <a:noAutofit/>
          </a:bodyPr>
          <a:lstStyle/>
          <a:p>
            <a:pPr marL="0" indent="0">
              <a:buNone/>
            </a:pPr>
            <a:r>
              <a:rPr lang="en-US" sz="1800" dirty="0"/>
              <a:t>Uses </a:t>
            </a:r>
            <a:r>
              <a:rPr lang="en-US" sz="1800" dirty="0" err="1"/>
              <a:t>SentenceTransformer</a:t>
            </a:r>
            <a:r>
              <a:rPr lang="en-US" sz="1800" dirty="0"/>
              <a:t> to embed the customer profile and compare it to a list of predefined financial products using cosine similarity.</a:t>
            </a:r>
          </a:p>
          <a:p>
            <a:pPr marL="0" indent="0">
              <a:buNone/>
            </a:pPr>
            <a:r>
              <a:rPr lang="en-US" sz="1800" dirty="0"/>
              <a:t>Top 3 matched products are sent to the LLM with a prompt asking for customer-friendly suggestions; output is rendered as interactive flip cards with bullet points.</a:t>
            </a:r>
          </a:p>
        </p:txBody>
      </p:sp>
      <p:sp>
        <p:nvSpPr>
          <p:cNvPr id="4" name="Slide Number Placeholder 3">
            <a:extLst>
              <a:ext uri="{FF2B5EF4-FFF2-40B4-BE49-F238E27FC236}">
                <a16:creationId xmlns:a16="http://schemas.microsoft.com/office/drawing/2014/main" id="{1D0B3810-A7F1-1A5F-459E-932FFC5131FA}"/>
              </a:ext>
            </a:extLst>
          </p:cNvPr>
          <p:cNvSpPr>
            <a:spLocks noGrp="1"/>
          </p:cNvSpPr>
          <p:nvPr>
            <p:ph type="sldNum" sz="quarter" idx="15"/>
          </p:nvPr>
        </p:nvSpPr>
        <p:spPr/>
        <p:txBody>
          <a:bodyPr/>
          <a:lstStyle/>
          <a:p>
            <a:fld id="{18D65601-5AE2-46FC-B138-694DDD2B510D}" type="slidenum">
              <a:rPr lang="en-US" smtClean="0"/>
              <a:pPr/>
              <a:t>13</a:t>
            </a:fld>
            <a:endParaRPr lang="en-US" dirty="0"/>
          </a:p>
        </p:txBody>
      </p:sp>
      <p:pic>
        <p:nvPicPr>
          <p:cNvPr id="7" name="Picture 6">
            <a:extLst>
              <a:ext uri="{FF2B5EF4-FFF2-40B4-BE49-F238E27FC236}">
                <a16:creationId xmlns:a16="http://schemas.microsoft.com/office/drawing/2014/main" id="{F30A8E58-5B4F-0D91-2C45-996472AABC39}"/>
              </a:ext>
            </a:extLst>
          </p:cNvPr>
          <p:cNvPicPr>
            <a:picLocks noChangeAspect="1"/>
          </p:cNvPicPr>
          <p:nvPr/>
        </p:nvPicPr>
        <p:blipFill>
          <a:blip r:embed="rId2"/>
          <a:stretch>
            <a:fillRect/>
          </a:stretch>
        </p:blipFill>
        <p:spPr>
          <a:xfrm>
            <a:off x="3244684" y="2699657"/>
            <a:ext cx="6106145" cy="3895856"/>
          </a:xfrm>
          <a:prstGeom prst="rect">
            <a:avLst/>
          </a:prstGeom>
        </p:spPr>
      </p:pic>
    </p:spTree>
    <p:extLst>
      <p:ext uri="{BB962C8B-B14F-4D97-AF65-F5344CB8AC3E}">
        <p14:creationId xmlns:p14="http://schemas.microsoft.com/office/powerpoint/2010/main" val="2830365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EC14-0EC4-C18F-8BE2-E0B7C3D63E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4C1119-6B90-3CF1-2489-CCBF6E507A58}"/>
              </a:ext>
            </a:extLst>
          </p:cNvPr>
          <p:cNvSpPr>
            <a:spLocks noGrp="1"/>
          </p:cNvSpPr>
          <p:nvPr>
            <p:ph type="title"/>
          </p:nvPr>
        </p:nvSpPr>
        <p:spPr>
          <a:xfrm>
            <a:off x="1232439" y="267479"/>
            <a:ext cx="9150675" cy="1427585"/>
          </a:xfrm>
        </p:spPr>
        <p:txBody>
          <a:bodyPr/>
          <a:lstStyle/>
          <a:p>
            <a:r>
              <a:rPr lang="en-ZA" dirty="0"/>
              <a:t>Conclusion</a:t>
            </a:r>
          </a:p>
        </p:txBody>
      </p:sp>
      <p:sp>
        <p:nvSpPr>
          <p:cNvPr id="4" name="Slide Number Placeholder 3">
            <a:extLst>
              <a:ext uri="{FF2B5EF4-FFF2-40B4-BE49-F238E27FC236}">
                <a16:creationId xmlns:a16="http://schemas.microsoft.com/office/drawing/2014/main" id="{D836073A-9950-72BB-15FB-841743FEEEBF}"/>
              </a:ext>
            </a:extLst>
          </p:cNvPr>
          <p:cNvSpPr>
            <a:spLocks noGrp="1"/>
          </p:cNvSpPr>
          <p:nvPr>
            <p:ph type="sldNum" sz="quarter" idx="15"/>
          </p:nvPr>
        </p:nvSpPr>
        <p:spPr/>
        <p:txBody>
          <a:bodyPr/>
          <a:lstStyle/>
          <a:p>
            <a:fld id="{18D65601-5AE2-46FC-B138-694DDD2B510D}" type="slidenum">
              <a:rPr lang="en-US" smtClean="0"/>
              <a:pPr/>
              <a:t>14</a:t>
            </a:fld>
            <a:endParaRPr lang="en-US" dirty="0"/>
          </a:p>
        </p:txBody>
      </p:sp>
      <p:sp>
        <p:nvSpPr>
          <p:cNvPr id="8" name="Content Placeholder 7">
            <a:extLst>
              <a:ext uri="{FF2B5EF4-FFF2-40B4-BE49-F238E27FC236}">
                <a16:creationId xmlns:a16="http://schemas.microsoft.com/office/drawing/2014/main" id="{BADC7127-6DDD-5A89-4BCF-6FA345DAFDAF}"/>
              </a:ext>
            </a:extLst>
          </p:cNvPr>
          <p:cNvSpPr>
            <a:spLocks noGrp="1"/>
          </p:cNvSpPr>
          <p:nvPr>
            <p:ph sz="quarter" idx="12"/>
          </p:nvPr>
        </p:nvSpPr>
        <p:spPr>
          <a:xfrm>
            <a:off x="1232438" y="1695064"/>
            <a:ext cx="10883361" cy="4119463"/>
          </a:xfrm>
        </p:spPr>
        <p:txBody>
          <a:bodyPr/>
          <a:lstStyle/>
          <a:p>
            <a:pPr marL="0" indent="0">
              <a:buNone/>
            </a:pPr>
            <a:r>
              <a:rPr lang="en-US" dirty="0"/>
              <a:t>By intelligently combining structured data with voice, image, and behavioral insights, it sets the foundation for real-time, adaptive customer engagement. </a:t>
            </a:r>
          </a:p>
          <a:p>
            <a:pPr marL="0" indent="0">
              <a:buNone/>
            </a:pPr>
            <a:r>
              <a:rPr lang="en-US" dirty="0"/>
              <a:t>The integration of </a:t>
            </a:r>
            <a:r>
              <a:rPr lang="en-US" dirty="0" err="1"/>
              <a:t>Groq’s</a:t>
            </a:r>
            <a:r>
              <a:rPr lang="en-US" dirty="0"/>
              <a:t> LLaMA-3.3, Whisper, BLIP, and Sentence Transformers ensures contextual accuracy and adaptability. With sentiment-aware responses, vector-based product matching, and a simulated feedback loop, the system demonstrates real-time, customer-centric engagement.</a:t>
            </a:r>
          </a:p>
          <a:p>
            <a:pPr marL="0" indent="0">
              <a:buNone/>
            </a:pPr>
            <a:r>
              <a:rPr lang="en-US" dirty="0"/>
              <a:t>As AI models evolve and integration deepens, such systems will become central to delivering truly human-like financial guidance at scale. This solution not only reimagines personalization today but paves the way for emotionally intelligent, proactive banking of tomorrow.</a:t>
            </a:r>
            <a:endParaRPr lang="en-IN" dirty="0"/>
          </a:p>
        </p:txBody>
      </p:sp>
    </p:spTree>
    <p:extLst>
      <p:ext uri="{BB962C8B-B14F-4D97-AF65-F5344CB8AC3E}">
        <p14:creationId xmlns:p14="http://schemas.microsoft.com/office/powerpoint/2010/main" val="364620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230528" y="2340428"/>
            <a:ext cx="9034700" cy="1709057"/>
          </a:xfrm>
        </p:spPr>
        <p:txBody>
          <a:bodyPr/>
          <a:lstStyle/>
          <a:p>
            <a:r>
              <a:rPr lang="en-US" dirty="0"/>
              <a:t>Thank you</a:t>
            </a:r>
          </a:p>
        </p:txBody>
      </p:sp>
    </p:spTree>
    <p:extLst>
      <p:ext uri="{BB962C8B-B14F-4D97-AF65-F5344CB8AC3E}">
        <p14:creationId xmlns:p14="http://schemas.microsoft.com/office/powerpoint/2010/main" val="7043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68815" y="503852"/>
            <a:ext cx="9150675" cy="1427585"/>
          </a:xfrm>
        </p:spPr>
        <p:txBody>
          <a:bodyPr/>
          <a:lstStyle/>
          <a:p>
            <a:r>
              <a:rPr lang="en-ZA" dirty="0"/>
              <a:t>Problem Statement</a:t>
            </a:r>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1450152" y="2108722"/>
            <a:ext cx="10329711" cy="4119463"/>
          </a:xfrm>
        </p:spPr>
        <p:txBody>
          <a:bodyPr/>
          <a:lstStyle/>
          <a:p>
            <a:pPr marL="0" indent="0">
              <a:buNone/>
            </a:pPr>
            <a:r>
              <a:rPr lang="en-US" dirty="0"/>
              <a:t>The problem lies in the growing expectation for deeply personalized experiences—modern customers want products, services, and content tailored exactly to their unique preferences, behavior, and emotions. </a:t>
            </a:r>
          </a:p>
          <a:p>
            <a:pPr marL="0" indent="0">
              <a:buNone/>
            </a:pPr>
            <a:r>
              <a:rPr lang="en-US" dirty="0"/>
              <a:t>Traditional rule-based systems struggle to keep up with this demand, especially across multiple channels and data types like text, voice, and images. Businesses also face challenges in interpreting vast, unstructured data and acting on it in real time. </a:t>
            </a:r>
          </a:p>
          <a:p>
            <a:pPr marL="0" indent="0">
              <a:buNone/>
            </a:pPr>
            <a:r>
              <a:rPr lang="en-US" dirty="0"/>
              <a:t>This gap has led to the need for Generative AI-powered systems that can intelligently analyze complex customer data and generate dynamic, personalized recommendations and insights at scale.</a:t>
            </a:r>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290615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92FA4-1DDA-61E0-8E0E-A9F10DE62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D48D9C-E44F-A81D-6140-4D12DB8947DF}"/>
              </a:ext>
            </a:extLst>
          </p:cNvPr>
          <p:cNvSpPr>
            <a:spLocks noGrp="1"/>
          </p:cNvSpPr>
          <p:nvPr>
            <p:ph type="title"/>
          </p:nvPr>
        </p:nvSpPr>
        <p:spPr>
          <a:xfrm>
            <a:off x="1232439" y="267479"/>
            <a:ext cx="9150675" cy="1427585"/>
          </a:xfrm>
        </p:spPr>
        <p:txBody>
          <a:bodyPr/>
          <a:lstStyle/>
          <a:p>
            <a:r>
              <a:rPr lang="en-ZA" dirty="0"/>
              <a:t>Solution Approach</a:t>
            </a:r>
          </a:p>
        </p:txBody>
      </p:sp>
      <p:sp>
        <p:nvSpPr>
          <p:cNvPr id="4" name="Slide Number Placeholder 3">
            <a:extLst>
              <a:ext uri="{FF2B5EF4-FFF2-40B4-BE49-F238E27FC236}">
                <a16:creationId xmlns:a16="http://schemas.microsoft.com/office/drawing/2014/main" id="{B9E2A967-6B66-DACD-257A-E3407276BFD6}"/>
              </a:ext>
            </a:extLst>
          </p:cNvPr>
          <p:cNvSpPr>
            <a:spLocks noGrp="1"/>
          </p:cNvSpPr>
          <p:nvPr>
            <p:ph type="sldNum" sz="quarter" idx="15"/>
          </p:nvPr>
        </p:nvSpPr>
        <p:spPr/>
        <p:txBody>
          <a:bodyPr/>
          <a:lstStyle/>
          <a:p>
            <a:fld id="{18D65601-5AE2-46FC-B138-694DDD2B510D}" type="slidenum">
              <a:rPr lang="en-US" smtClean="0"/>
              <a:pPr/>
              <a:t>3</a:t>
            </a:fld>
            <a:endParaRPr lang="en-US" dirty="0"/>
          </a:p>
        </p:txBody>
      </p:sp>
      <p:sp>
        <p:nvSpPr>
          <p:cNvPr id="8" name="Content Placeholder 7">
            <a:extLst>
              <a:ext uri="{FF2B5EF4-FFF2-40B4-BE49-F238E27FC236}">
                <a16:creationId xmlns:a16="http://schemas.microsoft.com/office/drawing/2014/main" id="{BC2FBEB7-FDAC-A5A3-C536-1A3006DF2A4C}"/>
              </a:ext>
            </a:extLst>
          </p:cNvPr>
          <p:cNvSpPr>
            <a:spLocks noGrp="1"/>
          </p:cNvSpPr>
          <p:nvPr>
            <p:ph sz="quarter" idx="12"/>
          </p:nvPr>
        </p:nvSpPr>
        <p:spPr>
          <a:xfrm>
            <a:off x="1232438" y="1695064"/>
            <a:ext cx="10883361" cy="4119463"/>
          </a:xfrm>
        </p:spPr>
        <p:txBody>
          <a:bodyPr/>
          <a:lstStyle/>
          <a:p>
            <a:pPr marL="0" indent="0">
              <a:buNone/>
            </a:pPr>
            <a:r>
              <a:rPr lang="en-IN" dirty="0"/>
              <a:t>The solution is a Stream lit-based AI engine that delivers hyper-personalized financial insights using multimodal inputs.</a:t>
            </a:r>
          </a:p>
          <a:p>
            <a:pPr marL="0" indent="0">
              <a:buNone/>
            </a:pPr>
            <a:r>
              <a:rPr lang="en-IN" dirty="0"/>
              <a:t>It processes structured data (Excel), voice (via Whisper), and images (via EasyOCR &amp; BLIP) to build enriched customer profiles. Sentiment analysis guides tone, while </a:t>
            </a:r>
            <a:r>
              <a:rPr lang="en-IN" dirty="0" err="1"/>
              <a:t>Groq’s</a:t>
            </a:r>
            <a:r>
              <a:rPr lang="en-IN" dirty="0"/>
              <a:t> LLaMA-3.3-70B generates personalized recommendations, offers, and behavioural insights. </a:t>
            </a:r>
          </a:p>
          <a:p>
            <a:pPr marL="0" indent="0">
              <a:buNone/>
            </a:pPr>
            <a:r>
              <a:rPr lang="en-IN" dirty="0"/>
              <a:t>A financial health engine scores users based on transactions and sentiment. Sentence embeddings enable product matching via cosine similarity. A feedback loop (simulated RLHF) refines recommendations based on user ratings</a:t>
            </a:r>
          </a:p>
        </p:txBody>
      </p:sp>
    </p:spTree>
    <p:extLst>
      <p:ext uri="{BB962C8B-B14F-4D97-AF65-F5344CB8AC3E}">
        <p14:creationId xmlns:p14="http://schemas.microsoft.com/office/powerpoint/2010/main" val="410506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5B8BF">
            <a:alpha val="42000"/>
          </a:srgbClr>
        </a:solidFill>
        <a:effectLst/>
      </p:bgPr>
    </p:bg>
    <p:spTree>
      <p:nvGrpSpPr>
        <p:cNvPr id="1" name="">
          <a:extLst>
            <a:ext uri="{FF2B5EF4-FFF2-40B4-BE49-F238E27FC236}">
              <a16:creationId xmlns:a16="http://schemas.microsoft.com/office/drawing/2014/main" id="{C94CFD84-92AE-B205-D560-4E10CE22A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81396-7303-75EB-BEA8-72F42E6A1A90}"/>
              </a:ext>
            </a:extLst>
          </p:cNvPr>
          <p:cNvSpPr>
            <a:spLocks noGrp="1"/>
          </p:cNvSpPr>
          <p:nvPr>
            <p:ph type="title"/>
          </p:nvPr>
        </p:nvSpPr>
        <p:spPr>
          <a:xfrm>
            <a:off x="1232439" y="267479"/>
            <a:ext cx="9150675" cy="1427585"/>
          </a:xfrm>
        </p:spPr>
        <p:txBody>
          <a:bodyPr/>
          <a:lstStyle/>
          <a:p>
            <a:r>
              <a:rPr lang="en-ZA" dirty="0"/>
              <a:t>Architecture</a:t>
            </a:r>
          </a:p>
        </p:txBody>
      </p:sp>
      <p:sp>
        <p:nvSpPr>
          <p:cNvPr id="4" name="Slide Number Placeholder 3">
            <a:extLst>
              <a:ext uri="{FF2B5EF4-FFF2-40B4-BE49-F238E27FC236}">
                <a16:creationId xmlns:a16="http://schemas.microsoft.com/office/drawing/2014/main" id="{3B6C65FD-63A8-CE4D-2806-C9FD7A4C20AE}"/>
              </a:ext>
            </a:extLst>
          </p:cNvPr>
          <p:cNvSpPr>
            <a:spLocks noGrp="1"/>
          </p:cNvSpPr>
          <p:nvPr>
            <p:ph type="sldNum" sz="quarter" idx="15"/>
          </p:nvPr>
        </p:nvSpPr>
        <p:spPr/>
        <p:txBody>
          <a:bodyPr/>
          <a:lstStyle/>
          <a:p>
            <a:fld id="{18D65601-5AE2-46FC-B138-694DDD2B510D}" type="slidenum">
              <a:rPr lang="en-US" smtClean="0"/>
              <a:pPr/>
              <a:t>4</a:t>
            </a:fld>
            <a:endParaRPr lang="en-US" dirty="0"/>
          </a:p>
        </p:txBody>
      </p:sp>
      <p:pic>
        <p:nvPicPr>
          <p:cNvPr id="5" name="Picture 4">
            <a:extLst>
              <a:ext uri="{FF2B5EF4-FFF2-40B4-BE49-F238E27FC236}">
                <a16:creationId xmlns:a16="http://schemas.microsoft.com/office/drawing/2014/main" id="{3E6268F5-8288-AB74-BE65-75C104B3104B}"/>
              </a:ext>
            </a:extLst>
          </p:cNvPr>
          <p:cNvPicPr>
            <a:picLocks noChangeAspect="1"/>
          </p:cNvPicPr>
          <p:nvPr/>
        </p:nvPicPr>
        <p:blipFill>
          <a:blip r:embed="rId2">
            <a:alphaModFix/>
            <a:grayscl/>
            <a:extLst>
              <a:ext uri="{BEBA8EAE-BF5A-486C-A8C5-ECC9F3942E4B}">
                <a14:imgProps xmlns:a14="http://schemas.microsoft.com/office/drawing/2010/main">
                  <a14:imgLayer r:embed="rId3">
                    <a14:imgEffect>
                      <a14:colorTemperature colorTemp="6562"/>
                    </a14:imgEffect>
                    <a14:imgEffect>
                      <a14:saturation sat="350000"/>
                    </a14:imgEffect>
                  </a14:imgLayer>
                </a14:imgProps>
              </a:ext>
            </a:extLst>
          </a:blip>
          <a:stretch>
            <a:fillRect/>
          </a:stretch>
        </p:blipFill>
        <p:spPr>
          <a:xfrm>
            <a:off x="5061858" y="473529"/>
            <a:ext cx="4256314" cy="6384471"/>
          </a:xfrm>
          <a:prstGeom prst="rect">
            <a:avLst/>
          </a:prstGeom>
        </p:spPr>
      </p:pic>
    </p:spTree>
    <p:extLst>
      <p:ext uri="{BB962C8B-B14F-4D97-AF65-F5344CB8AC3E}">
        <p14:creationId xmlns:p14="http://schemas.microsoft.com/office/powerpoint/2010/main" val="2257426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2B637-E74D-34A2-96E5-AF44D155B6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1CB2CB-7EC6-5565-FCB2-A88F4552D9CE}"/>
              </a:ext>
            </a:extLst>
          </p:cNvPr>
          <p:cNvSpPr>
            <a:spLocks noGrp="1"/>
          </p:cNvSpPr>
          <p:nvPr>
            <p:ph type="title"/>
          </p:nvPr>
        </p:nvSpPr>
        <p:spPr>
          <a:xfrm>
            <a:off x="1145352" y="47882"/>
            <a:ext cx="9150675" cy="1427585"/>
          </a:xfrm>
        </p:spPr>
        <p:txBody>
          <a:bodyPr/>
          <a:lstStyle/>
          <a:p>
            <a:r>
              <a:rPr lang="en-ZA" dirty="0"/>
              <a:t>Multi-Modal Input</a:t>
            </a:r>
          </a:p>
        </p:txBody>
      </p:sp>
      <p:sp>
        <p:nvSpPr>
          <p:cNvPr id="3" name="Content Placeholder 2">
            <a:extLst>
              <a:ext uri="{FF2B5EF4-FFF2-40B4-BE49-F238E27FC236}">
                <a16:creationId xmlns:a16="http://schemas.microsoft.com/office/drawing/2014/main" id="{118B7E5A-0464-BBA0-425E-5B0D5A80EA76}"/>
              </a:ext>
            </a:extLst>
          </p:cNvPr>
          <p:cNvSpPr>
            <a:spLocks noGrp="1"/>
          </p:cNvSpPr>
          <p:nvPr>
            <p:ph sz="quarter" idx="12"/>
          </p:nvPr>
        </p:nvSpPr>
        <p:spPr>
          <a:xfrm>
            <a:off x="1145352" y="1179432"/>
            <a:ext cx="10329711" cy="4530014"/>
          </a:xfrm>
        </p:spPr>
        <p:txBody>
          <a:bodyPr>
            <a:noAutofit/>
          </a:bodyPr>
          <a:lstStyle/>
          <a:p>
            <a:pPr marL="0" indent="0">
              <a:lnSpc>
                <a:spcPct val="90000"/>
              </a:lnSpc>
              <a:spcBef>
                <a:spcPct val="0"/>
              </a:spcBef>
              <a:buNone/>
            </a:pPr>
            <a:r>
              <a:rPr lang="en-US" sz="1900" dirty="0"/>
              <a:t>The solution uses multimodal inputs—structured Excel data, voice, and images—to enrich customer profiles. Voice inputs are transcribed using OpenAI Whisper, while image insights are extracted using EasyOCR and BLIP. These inputs are combined with demographic and behavioral data to create a unified profile that drives more personalized and context-aware recommendations. It takes </a:t>
            </a:r>
            <a:r>
              <a:rPr lang="en-US" sz="1900" dirty="0" err="1"/>
              <a:t>customer_id</a:t>
            </a:r>
            <a:r>
              <a:rPr lang="en-US" sz="1900" dirty="0"/>
              <a:t> to keep track about each customer. </a:t>
            </a:r>
          </a:p>
        </p:txBody>
      </p:sp>
      <p:sp>
        <p:nvSpPr>
          <p:cNvPr id="4" name="Slide Number Placeholder 3">
            <a:extLst>
              <a:ext uri="{FF2B5EF4-FFF2-40B4-BE49-F238E27FC236}">
                <a16:creationId xmlns:a16="http://schemas.microsoft.com/office/drawing/2014/main" id="{D2AF5180-037E-C94E-3175-28B77FD4C299}"/>
              </a:ext>
            </a:extLst>
          </p:cNvPr>
          <p:cNvSpPr>
            <a:spLocks noGrp="1"/>
          </p:cNvSpPr>
          <p:nvPr>
            <p:ph type="sldNum" sz="quarter" idx="15"/>
          </p:nvPr>
        </p:nvSpPr>
        <p:spPr/>
        <p:txBody>
          <a:bodyPr/>
          <a:lstStyle/>
          <a:p>
            <a:fld id="{18D65601-5AE2-46FC-B138-694DDD2B510D}" type="slidenum">
              <a:rPr lang="en-US" smtClean="0"/>
              <a:pPr/>
              <a:t>5</a:t>
            </a:fld>
            <a:endParaRPr lang="en-US" dirty="0"/>
          </a:p>
        </p:txBody>
      </p:sp>
      <p:pic>
        <p:nvPicPr>
          <p:cNvPr id="6" name="Picture 5">
            <a:extLst>
              <a:ext uri="{FF2B5EF4-FFF2-40B4-BE49-F238E27FC236}">
                <a16:creationId xmlns:a16="http://schemas.microsoft.com/office/drawing/2014/main" id="{86E031A1-C110-F46A-ACA1-7770EFE7A84F}"/>
              </a:ext>
            </a:extLst>
          </p:cNvPr>
          <p:cNvPicPr>
            <a:picLocks noChangeAspect="1"/>
          </p:cNvPicPr>
          <p:nvPr/>
        </p:nvPicPr>
        <p:blipFill>
          <a:blip r:embed="rId2"/>
          <a:stretch>
            <a:fillRect/>
          </a:stretch>
        </p:blipFill>
        <p:spPr>
          <a:xfrm>
            <a:off x="1145352" y="2917350"/>
            <a:ext cx="5886819" cy="1054179"/>
          </a:xfrm>
          <a:prstGeom prst="rect">
            <a:avLst/>
          </a:prstGeom>
        </p:spPr>
      </p:pic>
      <p:pic>
        <p:nvPicPr>
          <p:cNvPr id="8" name="Picture 7">
            <a:extLst>
              <a:ext uri="{FF2B5EF4-FFF2-40B4-BE49-F238E27FC236}">
                <a16:creationId xmlns:a16="http://schemas.microsoft.com/office/drawing/2014/main" id="{62EBBDC7-DC3A-7272-3034-F3B01D80C4DD}"/>
              </a:ext>
            </a:extLst>
          </p:cNvPr>
          <p:cNvPicPr>
            <a:picLocks noChangeAspect="1"/>
          </p:cNvPicPr>
          <p:nvPr/>
        </p:nvPicPr>
        <p:blipFill>
          <a:blip r:embed="rId3"/>
          <a:stretch>
            <a:fillRect/>
          </a:stretch>
        </p:blipFill>
        <p:spPr>
          <a:xfrm>
            <a:off x="1145352" y="4021519"/>
            <a:ext cx="5886819" cy="2573994"/>
          </a:xfrm>
          <a:prstGeom prst="rect">
            <a:avLst/>
          </a:prstGeom>
        </p:spPr>
      </p:pic>
    </p:spTree>
    <p:extLst>
      <p:ext uri="{BB962C8B-B14F-4D97-AF65-F5344CB8AC3E}">
        <p14:creationId xmlns:p14="http://schemas.microsoft.com/office/powerpoint/2010/main" val="151427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033B3-557C-0A51-2A07-DDADCFBE70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4E3F93-2D72-DB7D-F45E-15B85207AFD3}"/>
              </a:ext>
            </a:extLst>
          </p:cNvPr>
          <p:cNvSpPr>
            <a:spLocks noGrp="1"/>
          </p:cNvSpPr>
          <p:nvPr>
            <p:ph type="title"/>
          </p:nvPr>
        </p:nvSpPr>
        <p:spPr>
          <a:xfrm>
            <a:off x="1145352" y="47882"/>
            <a:ext cx="9150675" cy="1427585"/>
          </a:xfrm>
        </p:spPr>
        <p:txBody>
          <a:bodyPr/>
          <a:lstStyle/>
          <a:p>
            <a:r>
              <a:rPr lang="en-ZA" dirty="0"/>
              <a:t>Image Input &amp; Output</a:t>
            </a:r>
          </a:p>
        </p:txBody>
      </p:sp>
      <p:pic>
        <p:nvPicPr>
          <p:cNvPr id="5" name="car_loan_question">
            <a:hlinkClick r:id="" action="ppaction://media"/>
            <a:extLst>
              <a:ext uri="{FF2B5EF4-FFF2-40B4-BE49-F238E27FC236}">
                <a16:creationId xmlns:a16="http://schemas.microsoft.com/office/drawing/2014/main" id="{69D22AB8-1CB4-047A-6AF8-B5CBED7669A0}"/>
              </a:ext>
            </a:extLst>
          </p:cNvPr>
          <p:cNvPicPr>
            <a:picLocks noGrp="1" noChangeAspect="1"/>
          </p:cNvPicPr>
          <p:nvPr>
            <p:ph sz="quarter" idx="12"/>
            <a:audioFile r:link="rId2"/>
            <p:extLst>
              <p:ext uri="{DAA4B4D4-6D71-4841-9C94-3DE7FCFB9230}">
                <p14:media xmlns:p14="http://schemas.microsoft.com/office/powerpoint/2010/main" r:embed="rId1"/>
              </p:ext>
            </p:extLst>
          </p:nvPr>
        </p:nvPicPr>
        <p:blipFill>
          <a:blip r:embed="rId4"/>
          <a:stretch>
            <a:fillRect/>
          </a:stretch>
        </p:blipFill>
        <p:spPr>
          <a:xfrm>
            <a:off x="9186181" y="1547626"/>
            <a:ext cx="406400" cy="406400"/>
          </a:xfrm>
        </p:spPr>
      </p:pic>
      <p:sp>
        <p:nvSpPr>
          <p:cNvPr id="4" name="Slide Number Placeholder 3">
            <a:extLst>
              <a:ext uri="{FF2B5EF4-FFF2-40B4-BE49-F238E27FC236}">
                <a16:creationId xmlns:a16="http://schemas.microsoft.com/office/drawing/2014/main" id="{E8127F6D-0FCF-5D25-14AC-449C7CB84782}"/>
              </a:ext>
            </a:extLst>
          </p:cNvPr>
          <p:cNvSpPr>
            <a:spLocks noGrp="1"/>
          </p:cNvSpPr>
          <p:nvPr>
            <p:ph type="sldNum" sz="quarter" idx="15"/>
          </p:nvPr>
        </p:nvSpPr>
        <p:spPr/>
        <p:txBody>
          <a:bodyPr/>
          <a:lstStyle/>
          <a:p>
            <a:fld id="{18D65601-5AE2-46FC-B138-694DDD2B510D}" type="slidenum">
              <a:rPr lang="en-US" smtClean="0"/>
              <a:pPr/>
              <a:t>6</a:t>
            </a:fld>
            <a:endParaRPr lang="en-US" dirty="0"/>
          </a:p>
        </p:txBody>
      </p:sp>
      <p:pic>
        <p:nvPicPr>
          <p:cNvPr id="9" name="Picture 8">
            <a:extLst>
              <a:ext uri="{FF2B5EF4-FFF2-40B4-BE49-F238E27FC236}">
                <a16:creationId xmlns:a16="http://schemas.microsoft.com/office/drawing/2014/main" id="{6361C99A-98B0-0BB4-7027-6F23D9837AE1}"/>
              </a:ext>
            </a:extLst>
          </p:cNvPr>
          <p:cNvPicPr>
            <a:picLocks noChangeAspect="1"/>
          </p:cNvPicPr>
          <p:nvPr/>
        </p:nvPicPr>
        <p:blipFill>
          <a:blip r:embed="rId5"/>
          <a:stretch>
            <a:fillRect/>
          </a:stretch>
        </p:blipFill>
        <p:spPr>
          <a:xfrm>
            <a:off x="1145352" y="1105846"/>
            <a:ext cx="3837376" cy="1000077"/>
          </a:xfrm>
          <a:prstGeom prst="rect">
            <a:avLst/>
          </a:prstGeom>
        </p:spPr>
      </p:pic>
      <p:sp>
        <p:nvSpPr>
          <p:cNvPr id="12" name="TextBox 11">
            <a:extLst>
              <a:ext uri="{FF2B5EF4-FFF2-40B4-BE49-F238E27FC236}">
                <a16:creationId xmlns:a16="http://schemas.microsoft.com/office/drawing/2014/main" id="{CEAC0383-A9D5-CE95-0B15-4FB9EE3CEE19}"/>
              </a:ext>
            </a:extLst>
          </p:cNvPr>
          <p:cNvSpPr txBox="1"/>
          <p:nvPr/>
        </p:nvSpPr>
        <p:spPr>
          <a:xfrm>
            <a:off x="8529802" y="1105846"/>
            <a:ext cx="2125559" cy="369332"/>
          </a:xfrm>
          <a:prstGeom prst="rect">
            <a:avLst/>
          </a:prstGeom>
          <a:noFill/>
        </p:spPr>
        <p:txBody>
          <a:bodyPr wrap="square" rtlCol="0">
            <a:spAutoFit/>
          </a:bodyPr>
          <a:lstStyle/>
          <a:p>
            <a:r>
              <a:rPr lang="en-IN" dirty="0"/>
              <a:t>Play Voice Input</a:t>
            </a:r>
          </a:p>
        </p:txBody>
      </p:sp>
      <p:sp>
        <p:nvSpPr>
          <p:cNvPr id="14" name="Title 1">
            <a:extLst>
              <a:ext uri="{FF2B5EF4-FFF2-40B4-BE49-F238E27FC236}">
                <a16:creationId xmlns:a16="http://schemas.microsoft.com/office/drawing/2014/main" id="{48229602-2B05-45B7-A63E-8C75C4E98FF8}"/>
              </a:ext>
            </a:extLst>
          </p:cNvPr>
          <p:cNvSpPr txBox="1">
            <a:spLocks/>
          </p:cNvSpPr>
          <p:nvPr/>
        </p:nvSpPr>
        <p:spPr>
          <a:xfrm>
            <a:off x="6882124" y="47882"/>
            <a:ext cx="9150675" cy="1427585"/>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ZA" dirty="0"/>
              <a:t>Voice Input &amp; Output</a:t>
            </a:r>
          </a:p>
        </p:txBody>
      </p:sp>
      <p:pic>
        <p:nvPicPr>
          <p:cNvPr id="6" name="Picture 5">
            <a:extLst>
              <a:ext uri="{FF2B5EF4-FFF2-40B4-BE49-F238E27FC236}">
                <a16:creationId xmlns:a16="http://schemas.microsoft.com/office/drawing/2014/main" id="{58D0B85D-44E8-8C46-DD0A-39C6571CD112}"/>
              </a:ext>
            </a:extLst>
          </p:cNvPr>
          <p:cNvPicPr>
            <a:picLocks noChangeAspect="1"/>
          </p:cNvPicPr>
          <p:nvPr/>
        </p:nvPicPr>
        <p:blipFill>
          <a:blip r:embed="rId6"/>
          <a:stretch>
            <a:fillRect/>
          </a:stretch>
        </p:blipFill>
        <p:spPr>
          <a:xfrm>
            <a:off x="2993571" y="2293382"/>
            <a:ext cx="6192609" cy="4302131"/>
          </a:xfrm>
          <a:prstGeom prst="rect">
            <a:avLst/>
          </a:prstGeom>
        </p:spPr>
      </p:pic>
    </p:spTree>
    <p:extLst>
      <p:ext uri="{BB962C8B-B14F-4D97-AF65-F5344CB8AC3E}">
        <p14:creationId xmlns:p14="http://schemas.microsoft.com/office/powerpoint/2010/main" val="3829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65"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312AA-1B6B-2725-9F31-662B39C55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CAE89C-AAB1-2BD0-525D-6C89A258E634}"/>
              </a:ext>
            </a:extLst>
          </p:cNvPr>
          <p:cNvSpPr>
            <a:spLocks noGrp="1"/>
          </p:cNvSpPr>
          <p:nvPr>
            <p:ph type="title"/>
          </p:nvPr>
        </p:nvSpPr>
        <p:spPr>
          <a:xfrm>
            <a:off x="1145352" y="47882"/>
            <a:ext cx="9150675" cy="1427585"/>
          </a:xfrm>
        </p:spPr>
        <p:txBody>
          <a:bodyPr/>
          <a:lstStyle/>
          <a:p>
            <a:r>
              <a:rPr lang="en-ZA" dirty="0"/>
              <a:t>Recommendation Engine Features</a:t>
            </a:r>
          </a:p>
        </p:txBody>
      </p:sp>
      <p:sp>
        <p:nvSpPr>
          <p:cNvPr id="3" name="Content Placeholder 2">
            <a:extLst>
              <a:ext uri="{FF2B5EF4-FFF2-40B4-BE49-F238E27FC236}">
                <a16:creationId xmlns:a16="http://schemas.microsoft.com/office/drawing/2014/main" id="{C010E338-68B7-97D4-B3D4-1026EA13D2AD}"/>
              </a:ext>
            </a:extLst>
          </p:cNvPr>
          <p:cNvSpPr>
            <a:spLocks noGrp="1"/>
          </p:cNvSpPr>
          <p:nvPr>
            <p:ph sz="quarter" idx="12"/>
          </p:nvPr>
        </p:nvSpPr>
        <p:spPr>
          <a:xfrm>
            <a:off x="1286866" y="1230539"/>
            <a:ext cx="10329711" cy="4957991"/>
          </a:xfrm>
        </p:spPr>
        <p:txBody>
          <a:bodyPr>
            <a:noAutofit/>
          </a:bodyPr>
          <a:lstStyle/>
          <a:p>
            <a:pPr marL="0" indent="0">
              <a:buNone/>
            </a:pPr>
            <a:r>
              <a:rPr lang="en-IN" sz="1900" b="1" dirty="0"/>
              <a:t>Choose the </a:t>
            </a:r>
            <a:r>
              <a:rPr lang="en-IN" sz="1900" b="1" dirty="0" err="1"/>
              <a:t>customer_id</a:t>
            </a:r>
            <a:r>
              <a:rPr lang="en-IN" sz="1900" b="1" dirty="0"/>
              <a:t> to view the personalized features tailored for each of them.</a:t>
            </a:r>
          </a:p>
          <a:p>
            <a:pPr marL="0" indent="0">
              <a:buNone/>
            </a:pPr>
            <a:endParaRPr lang="en-IN" sz="1900" b="1" dirty="0"/>
          </a:p>
          <a:p>
            <a:pPr marL="0" indent="0">
              <a:buNone/>
            </a:pPr>
            <a:r>
              <a:rPr lang="en-IN" sz="1900" b="1" dirty="0"/>
              <a:t>📊 Generate Recommendations - </a:t>
            </a:r>
            <a:r>
              <a:rPr lang="en-US" sz="1900" dirty="0"/>
              <a:t>Generates 3 short, actionable financial recommendations tailored to the customer's profile.</a:t>
            </a:r>
            <a:br>
              <a:rPr lang="en-US" sz="1900" dirty="0"/>
            </a:br>
            <a:br>
              <a:rPr lang="en-US" sz="1900" dirty="0"/>
            </a:br>
            <a:r>
              <a:rPr lang="en-IN" sz="1900" dirty="0"/>
              <a:t>🎯 </a:t>
            </a:r>
            <a:r>
              <a:rPr lang="en-IN" sz="1900" b="1" dirty="0"/>
              <a:t>Product/Service Suggestions </a:t>
            </a:r>
            <a:r>
              <a:rPr lang="en-IN" sz="1900" dirty="0"/>
              <a:t>- </a:t>
            </a:r>
            <a:r>
              <a:rPr lang="en-US" sz="1900" dirty="0"/>
              <a:t>Suggests 3 financial products or services based on the customer's sentiment and profile</a:t>
            </a:r>
            <a:br>
              <a:rPr lang="en-US" sz="1900" dirty="0"/>
            </a:br>
            <a:br>
              <a:rPr lang="en-US" sz="1900" dirty="0"/>
            </a:br>
            <a:r>
              <a:rPr lang="en-US" sz="1900" dirty="0"/>
              <a:t>🎁 </a:t>
            </a:r>
            <a:r>
              <a:rPr lang="en-US" sz="1900" b="1" dirty="0"/>
              <a:t>Promotion Offers for you! - </a:t>
            </a:r>
            <a:r>
              <a:rPr lang="en-US" sz="1900" dirty="0"/>
              <a:t>Predicts customer preferences, churn risk, and purchasing potential, and provides 3 personalized retention offers.</a:t>
            </a:r>
          </a:p>
          <a:p>
            <a:pPr marL="0" indent="0">
              <a:buNone/>
            </a:pPr>
            <a:endParaRPr lang="en-US" sz="1900" dirty="0"/>
          </a:p>
          <a:p>
            <a:pPr marL="0" indent="0">
              <a:buNone/>
            </a:pPr>
            <a:r>
              <a:rPr lang="en-US" sz="1900" dirty="0"/>
              <a:t>🧾 </a:t>
            </a:r>
            <a:r>
              <a:rPr lang="en-US" sz="1900" b="1" dirty="0"/>
              <a:t>Show Financial Health Score - </a:t>
            </a:r>
            <a:r>
              <a:rPr lang="en-US" sz="1900" dirty="0"/>
              <a:t>Calculates a financial health score (out of 100) based on transaction behavior, spending diversity, and sentiment.</a:t>
            </a:r>
          </a:p>
          <a:p>
            <a:pPr marL="0" indent="0">
              <a:buNone/>
            </a:pPr>
            <a:r>
              <a:rPr lang="en-IN" sz="1900" dirty="0"/>
              <a:t>💡 </a:t>
            </a:r>
            <a:r>
              <a:rPr lang="en-IN" sz="1900" b="1" dirty="0"/>
              <a:t>Personalized Product Suggestions</a:t>
            </a:r>
            <a:r>
              <a:rPr lang="en-US" sz="1900" b="1" dirty="0"/>
              <a:t> </a:t>
            </a:r>
            <a:r>
              <a:rPr lang="en-US" sz="1900" dirty="0"/>
              <a:t>-  Displays top 3 matched products with benefits in an interactive flip-card UI</a:t>
            </a:r>
            <a:endParaRPr lang="en-US" sz="1900" b="1" dirty="0"/>
          </a:p>
        </p:txBody>
      </p:sp>
      <p:sp>
        <p:nvSpPr>
          <p:cNvPr id="4" name="Slide Number Placeholder 3">
            <a:extLst>
              <a:ext uri="{FF2B5EF4-FFF2-40B4-BE49-F238E27FC236}">
                <a16:creationId xmlns:a16="http://schemas.microsoft.com/office/drawing/2014/main" id="{162D4171-3751-E720-D296-E2E7856F9D6A}"/>
              </a:ext>
            </a:extLst>
          </p:cNvPr>
          <p:cNvSpPr>
            <a:spLocks noGrp="1"/>
          </p:cNvSpPr>
          <p:nvPr>
            <p:ph type="sldNum" sz="quarter" idx="15"/>
          </p:nvPr>
        </p:nvSpPr>
        <p:spPr/>
        <p:txBody>
          <a:bodyPr/>
          <a:lstStyle/>
          <a:p>
            <a:fld id="{18D65601-5AE2-46FC-B138-694DDD2B510D}" type="slidenum">
              <a:rPr lang="en-US" smtClean="0"/>
              <a:pPr/>
              <a:t>7</a:t>
            </a:fld>
            <a:endParaRPr lang="en-US" dirty="0"/>
          </a:p>
        </p:txBody>
      </p:sp>
    </p:spTree>
    <p:extLst>
      <p:ext uri="{BB962C8B-B14F-4D97-AF65-F5344CB8AC3E}">
        <p14:creationId xmlns:p14="http://schemas.microsoft.com/office/powerpoint/2010/main" val="141849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97D96-741A-399A-3B6B-D490CDD7C8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07664-268C-BCBF-9B72-A0650048CDD4}"/>
              </a:ext>
            </a:extLst>
          </p:cNvPr>
          <p:cNvSpPr>
            <a:spLocks noGrp="1"/>
          </p:cNvSpPr>
          <p:nvPr>
            <p:ph type="title"/>
          </p:nvPr>
        </p:nvSpPr>
        <p:spPr>
          <a:xfrm>
            <a:off x="1145352" y="47882"/>
            <a:ext cx="9150675" cy="1427585"/>
          </a:xfrm>
        </p:spPr>
        <p:txBody>
          <a:bodyPr/>
          <a:lstStyle/>
          <a:p>
            <a:r>
              <a:rPr lang="en-ZA" dirty="0"/>
              <a:t>1. </a:t>
            </a:r>
            <a:r>
              <a:rPr lang="en-IN" sz="3600" dirty="0"/>
              <a:t>Generate Recommendations </a:t>
            </a:r>
            <a:endParaRPr lang="en-ZA" dirty="0"/>
          </a:p>
        </p:txBody>
      </p:sp>
      <p:sp>
        <p:nvSpPr>
          <p:cNvPr id="3" name="Content Placeholder 2">
            <a:extLst>
              <a:ext uri="{FF2B5EF4-FFF2-40B4-BE49-F238E27FC236}">
                <a16:creationId xmlns:a16="http://schemas.microsoft.com/office/drawing/2014/main" id="{7FE6FA36-E6FD-BCD1-CC34-E112D90F2161}"/>
              </a:ext>
            </a:extLst>
          </p:cNvPr>
          <p:cNvSpPr>
            <a:spLocks noGrp="1"/>
          </p:cNvSpPr>
          <p:nvPr>
            <p:ph sz="quarter" idx="12"/>
          </p:nvPr>
        </p:nvSpPr>
        <p:spPr>
          <a:xfrm>
            <a:off x="1145352" y="1413587"/>
            <a:ext cx="10329711" cy="4530014"/>
          </a:xfrm>
        </p:spPr>
        <p:txBody>
          <a:bodyPr>
            <a:noAutofit/>
          </a:bodyPr>
          <a:lstStyle/>
          <a:p>
            <a:pPr marL="0" indent="0">
              <a:buNone/>
            </a:pPr>
            <a:r>
              <a:rPr lang="en-US" sz="1800" dirty="0"/>
              <a:t>Uses </a:t>
            </a:r>
            <a:r>
              <a:rPr lang="en-US" sz="1800" dirty="0" err="1"/>
              <a:t>generate_recommendations</a:t>
            </a:r>
            <a:r>
              <a:rPr lang="en-US" sz="1800" dirty="0"/>
              <a:t>() which builds a custom prompt from the enriched customer profile and sends it to </a:t>
            </a:r>
            <a:r>
              <a:rPr lang="en-US" sz="1800" dirty="0" err="1"/>
              <a:t>Groq’s</a:t>
            </a:r>
            <a:r>
              <a:rPr lang="en-US" sz="1800" dirty="0"/>
              <a:t> LLaMA-3.3-70B via </a:t>
            </a:r>
            <a:r>
              <a:rPr lang="en-US" sz="1800" dirty="0" err="1"/>
              <a:t>llama_model.complete</a:t>
            </a:r>
            <a:r>
              <a:rPr lang="en-US" sz="1800" dirty="0"/>
              <a:t>(), which generate 3 financial recommendation.</a:t>
            </a:r>
          </a:p>
        </p:txBody>
      </p:sp>
      <p:sp>
        <p:nvSpPr>
          <p:cNvPr id="4" name="Slide Number Placeholder 3">
            <a:extLst>
              <a:ext uri="{FF2B5EF4-FFF2-40B4-BE49-F238E27FC236}">
                <a16:creationId xmlns:a16="http://schemas.microsoft.com/office/drawing/2014/main" id="{B5E3D38B-C661-D770-4C25-43D05A86C219}"/>
              </a:ext>
            </a:extLst>
          </p:cNvPr>
          <p:cNvSpPr>
            <a:spLocks noGrp="1"/>
          </p:cNvSpPr>
          <p:nvPr>
            <p:ph type="sldNum" sz="quarter" idx="15"/>
          </p:nvPr>
        </p:nvSpPr>
        <p:spPr/>
        <p:txBody>
          <a:bodyPr/>
          <a:lstStyle/>
          <a:p>
            <a:fld id="{18D65601-5AE2-46FC-B138-694DDD2B510D}" type="slidenum">
              <a:rPr lang="en-US" smtClean="0"/>
              <a:pPr/>
              <a:t>8</a:t>
            </a:fld>
            <a:endParaRPr lang="en-US" dirty="0"/>
          </a:p>
        </p:txBody>
      </p:sp>
      <p:pic>
        <p:nvPicPr>
          <p:cNvPr id="7" name="Picture 6">
            <a:extLst>
              <a:ext uri="{FF2B5EF4-FFF2-40B4-BE49-F238E27FC236}">
                <a16:creationId xmlns:a16="http://schemas.microsoft.com/office/drawing/2014/main" id="{D9FDAA1E-02D0-5010-1354-05E33C9B2636}"/>
              </a:ext>
            </a:extLst>
          </p:cNvPr>
          <p:cNvPicPr>
            <a:picLocks noChangeAspect="1"/>
          </p:cNvPicPr>
          <p:nvPr/>
        </p:nvPicPr>
        <p:blipFill>
          <a:blip r:embed="rId2"/>
          <a:stretch>
            <a:fillRect/>
          </a:stretch>
        </p:blipFill>
        <p:spPr>
          <a:xfrm>
            <a:off x="2414397" y="2383971"/>
            <a:ext cx="7363206" cy="3886200"/>
          </a:xfrm>
          <a:prstGeom prst="rect">
            <a:avLst/>
          </a:prstGeom>
        </p:spPr>
      </p:pic>
    </p:spTree>
    <p:extLst>
      <p:ext uri="{BB962C8B-B14F-4D97-AF65-F5344CB8AC3E}">
        <p14:creationId xmlns:p14="http://schemas.microsoft.com/office/powerpoint/2010/main" val="3255822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4FA6E-75DC-2C36-A503-09092B114B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445234-54D1-63E1-D6E9-18194AAF97C3}"/>
              </a:ext>
            </a:extLst>
          </p:cNvPr>
          <p:cNvSpPr>
            <a:spLocks noGrp="1"/>
          </p:cNvSpPr>
          <p:nvPr>
            <p:ph type="title"/>
          </p:nvPr>
        </p:nvSpPr>
        <p:spPr>
          <a:xfrm>
            <a:off x="1145352" y="47882"/>
            <a:ext cx="9150675" cy="1427585"/>
          </a:xfrm>
        </p:spPr>
        <p:txBody>
          <a:bodyPr/>
          <a:lstStyle/>
          <a:p>
            <a:r>
              <a:rPr lang="en-US" sz="3600" dirty="0"/>
              <a:t>RLHF retraining</a:t>
            </a:r>
            <a:endParaRPr lang="en-ZA" dirty="0"/>
          </a:p>
        </p:txBody>
      </p:sp>
      <p:sp>
        <p:nvSpPr>
          <p:cNvPr id="3" name="Content Placeholder 2">
            <a:extLst>
              <a:ext uri="{FF2B5EF4-FFF2-40B4-BE49-F238E27FC236}">
                <a16:creationId xmlns:a16="http://schemas.microsoft.com/office/drawing/2014/main" id="{835C6287-7208-F5E9-092D-DB21EC98B68C}"/>
              </a:ext>
            </a:extLst>
          </p:cNvPr>
          <p:cNvSpPr>
            <a:spLocks noGrp="1"/>
          </p:cNvSpPr>
          <p:nvPr>
            <p:ph sz="quarter" idx="12"/>
          </p:nvPr>
        </p:nvSpPr>
        <p:spPr>
          <a:xfrm>
            <a:off x="1145352" y="1413587"/>
            <a:ext cx="10329711" cy="4530014"/>
          </a:xfrm>
        </p:spPr>
        <p:txBody>
          <a:bodyPr>
            <a:noAutofit/>
          </a:bodyPr>
          <a:lstStyle/>
          <a:p>
            <a:pPr marL="0" indent="0">
              <a:buNone/>
            </a:pPr>
            <a:r>
              <a:rPr lang="en-US" sz="1800" dirty="0"/>
              <a:t>The response is parsed into bullet points and displayed with rating sliders; ratings are optionally used in simulated RLHF retraining.</a:t>
            </a:r>
          </a:p>
        </p:txBody>
      </p:sp>
      <p:sp>
        <p:nvSpPr>
          <p:cNvPr id="4" name="Slide Number Placeholder 3">
            <a:extLst>
              <a:ext uri="{FF2B5EF4-FFF2-40B4-BE49-F238E27FC236}">
                <a16:creationId xmlns:a16="http://schemas.microsoft.com/office/drawing/2014/main" id="{08CFC654-7292-E597-5D2E-54404C28B7A5}"/>
              </a:ext>
            </a:extLst>
          </p:cNvPr>
          <p:cNvSpPr>
            <a:spLocks noGrp="1"/>
          </p:cNvSpPr>
          <p:nvPr>
            <p:ph type="sldNum" sz="quarter" idx="15"/>
          </p:nvPr>
        </p:nvSpPr>
        <p:spPr/>
        <p:txBody>
          <a:bodyPr/>
          <a:lstStyle/>
          <a:p>
            <a:fld id="{18D65601-5AE2-46FC-B138-694DDD2B510D}" type="slidenum">
              <a:rPr lang="en-US" smtClean="0"/>
              <a:pPr/>
              <a:t>9</a:t>
            </a:fld>
            <a:endParaRPr lang="en-US" dirty="0"/>
          </a:p>
        </p:txBody>
      </p:sp>
      <p:pic>
        <p:nvPicPr>
          <p:cNvPr id="9" name="Picture 8">
            <a:extLst>
              <a:ext uri="{FF2B5EF4-FFF2-40B4-BE49-F238E27FC236}">
                <a16:creationId xmlns:a16="http://schemas.microsoft.com/office/drawing/2014/main" id="{1810B196-9970-6949-DDBA-12C784EAA05A}"/>
              </a:ext>
            </a:extLst>
          </p:cNvPr>
          <p:cNvPicPr>
            <a:picLocks noChangeAspect="1"/>
          </p:cNvPicPr>
          <p:nvPr/>
        </p:nvPicPr>
        <p:blipFill>
          <a:blip r:embed="rId2"/>
          <a:stretch>
            <a:fillRect/>
          </a:stretch>
        </p:blipFill>
        <p:spPr>
          <a:xfrm>
            <a:off x="6357258" y="1974647"/>
            <a:ext cx="5660572" cy="4241096"/>
          </a:xfrm>
          <a:prstGeom prst="rect">
            <a:avLst/>
          </a:prstGeom>
        </p:spPr>
      </p:pic>
      <p:pic>
        <p:nvPicPr>
          <p:cNvPr id="11" name="Picture 10">
            <a:extLst>
              <a:ext uri="{FF2B5EF4-FFF2-40B4-BE49-F238E27FC236}">
                <a16:creationId xmlns:a16="http://schemas.microsoft.com/office/drawing/2014/main" id="{9204A213-6B61-BFA9-28C1-3A1A054508B8}"/>
              </a:ext>
            </a:extLst>
          </p:cNvPr>
          <p:cNvPicPr>
            <a:picLocks noChangeAspect="1"/>
          </p:cNvPicPr>
          <p:nvPr/>
        </p:nvPicPr>
        <p:blipFill>
          <a:blip r:embed="rId3"/>
          <a:stretch>
            <a:fillRect/>
          </a:stretch>
        </p:blipFill>
        <p:spPr>
          <a:xfrm>
            <a:off x="892628" y="2320279"/>
            <a:ext cx="5343391" cy="3549832"/>
          </a:xfrm>
          <a:prstGeom prst="rect">
            <a:avLst/>
          </a:prstGeom>
        </p:spPr>
      </p:pic>
    </p:spTree>
    <p:extLst>
      <p:ext uri="{BB962C8B-B14F-4D97-AF65-F5344CB8AC3E}">
        <p14:creationId xmlns:p14="http://schemas.microsoft.com/office/powerpoint/2010/main" val="4209736249"/>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3.xml><?xml version="1.0" encoding="utf-8"?>
<ds:datastoreItem xmlns:ds="http://schemas.openxmlformats.org/officeDocument/2006/customXml" ds:itemID="{CBDD27D0-5B6E-4A0E-95B2-BB37F9D8861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210</TotalTime>
  <Words>853</Words>
  <Application>Microsoft Office PowerPoint</Application>
  <PresentationFormat>Widescreen</PresentationFormat>
  <Paragraphs>63</Paragraphs>
  <Slides>15</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Tisa Offc Serif Pro</vt:lpstr>
      <vt:lpstr>Univers Light</vt:lpstr>
      <vt:lpstr>Custom</vt:lpstr>
      <vt:lpstr> AI-Powered Hyper- Personalization Engine</vt:lpstr>
      <vt:lpstr>Problem Statement</vt:lpstr>
      <vt:lpstr>Solution Approach</vt:lpstr>
      <vt:lpstr>Architecture</vt:lpstr>
      <vt:lpstr>Multi-Modal Input</vt:lpstr>
      <vt:lpstr>Image Input &amp; Output</vt:lpstr>
      <vt:lpstr>Recommendation Engine Features</vt:lpstr>
      <vt:lpstr>1. Generate Recommendations </vt:lpstr>
      <vt:lpstr>RLHF retraining</vt:lpstr>
      <vt:lpstr>2. Product/Service Suggestions </vt:lpstr>
      <vt:lpstr>3. Promotion Offers</vt:lpstr>
      <vt:lpstr>4. Show Financial Health Score</vt:lpstr>
      <vt:lpstr>5. Personalized Product Suggestions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Puspanjali Dash</cp:lastModifiedBy>
  <cp:revision>35</cp:revision>
  <dcterms:created xsi:type="dcterms:W3CDTF">2024-01-11T18:09:01Z</dcterms:created>
  <dcterms:modified xsi:type="dcterms:W3CDTF">2025-03-26T11:56:41Z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