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4DB7E6-2B48-4FF9-8F0E-E64DBB64178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9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44C78-814D-4F21-9105-42ECA91C9750}"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138402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0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17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44746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76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86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11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6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238239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51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44C78-814D-4F21-9105-42ECA91C9750}"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294064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44C78-814D-4F21-9105-42ECA91C9750}"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DB7E6-2B48-4FF9-8F0E-E64DBB64178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4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44C78-814D-4F21-9105-42ECA91C9750}"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DB7E6-2B48-4FF9-8F0E-E64DBB6417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52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44C78-814D-4F21-9105-42ECA91C9750}"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146402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44C78-814D-4F21-9105-42ECA91C9750}"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59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44C78-814D-4F21-9105-42ECA91C9750}"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267523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B44C78-814D-4F21-9105-42ECA91C9750}" type="datetimeFigureOut">
              <a:rPr lang="en-US" smtClean="0"/>
              <a:t>3/25/2025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4DB7E6-2B48-4FF9-8F0E-E64DBB641788}" type="slidenum">
              <a:rPr lang="en-US" smtClean="0"/>
              <a:t>‹#›</a:t>
            </a:fld>
            <a:endParaRPr lang="en-US"/>
          </a:p>
        </p:txBody>
      </p:sp>
    </p:spTree>
    <p:extLst>
      <p:ext uri="{BB962C8B-B14F-4D97-AF65-F5344CB8AC3E}">
        <p14:creationId xmlns:p14="http://schemas.microsoft.com/office/powerpoint/2010/main" val="416528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CBB8-2601-B378-B55D-A50B1B1D4412}"/>
              </a:ext>
            </a:extLst>
          </p:cNvPr>
          <p:cNvSpPr>
            <a:spLocks noGrp="1"/>
          </p:cNvSpPr>
          <p:nvPr>
            <p:ph type="ctrTitle"/>
          </p:nvPr>
        </p:nvSpPr>
        <p:spPr/>
        <p:txBody>
          <a:bodyPr/>
          <a:lstStyle/>
          <a:p>
            <a:r>
              <a:rPr lang="en-US" dirty="0"/>
              <a:t>AI Hackathon</a:t>
            </a:r>
          </a:p>
        </p:txBody>
      </p:sp>
      <p:sp>
        <p:nvSpPr>
          <p:cNvPr id="3" name="Subtitle 2">
            <a:extLst>
              <a:ext uri="{FF2B5EF4-FFF2-40B4-BE49-F238E27FC236}">
                <a16:creationId xmlns:a16="http://schemas.microsoft.com/office/drawing/2014/main" id="{77169C8D-0126-6FA0-2B77-6DA8DDF81A18}"/>
              </a:ext>
            </a:extLst>
          </p:cNvPr>
          <p:cNvSpPr>
            <a:spLocks noGrp="1"/>
          </p:cNvSpPr>
          <p:nvPr>
            <p:ph type="subTitle" idx="1"/>
          </p:nvPr>
        </p:nvSpPr>
        <p:spPr/>
        <p:txBody>
          <a:bodyPr/>
          <a:lstStyle/>
          <a:p>
            <a:r>
              <a:rPr lang="en-US" dirty="0"/>
              <a:t>AI driven hyper personalization recommendation engine</a:t>
            </a:r>
          </a:p>
        </p:txBody>
      </p:sp>
    </p:spTree>
    <p:extLst>
      <p:ext uri="{BB962C8B-B14F-4D97-AF65-F5344CB8AC3E}">
        <p14:creationId xmlns:p14="http://schemas.microsoft.com/office/powerpoint/2010/main" val="245786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0FCF-958D-4EEB-35F3-03F0D1B903B7}"/>
              </a:ext>
            </a:extLst>
          </p:cNvPr>
          <p:cNvSpPr>
            <a:spLocks noGrp="1"/>
          </p:cNvSpPr>
          <p:nvPr>
            <p:ph type="title"/>
          </p:nvPr>
        </p:nvSpPr>
        <p:spPr/>
        <p:txBody>
          <a:bodyPr/>
          <a:lstStyle/>
          <a:p>
            <a:r>
              <a:rPr lang="en-US" dirty="0"/>
              <a:t>Problem statement</a:t>
            </a:r>
          </a:p>
        </p:txBody>
      </p:sp>
      <p:sp>
        <p:nvSpPr>
          <p:cNvPr id="4" name="TextBox 3">
            <a:extLst>
              <a:ext uri="{FF2B5EF4-FFF2-40B4-BE49-F238E27FC236}">
                <a16:creationId xmlns:a16="http://schemas.microsoft.com/office/drawing/2014/main" id="{4B2A03C9-205A-BEAD-F167-E826F79E5853}"/>
              </a:ext>
            </a:extLst>
          </p:cNvPr>
          <p:cNvSpPr txBox="1"/>
          <p:nvPr/>
        </p:nvSpPr>
        <p:spPr>
          <a:xfrm>
            <a:off x="1295402" y="2686639"/>
            <a:ext cx="9526569" cy="2031325"/>
          </a:xfrm>
          <a:prstGeom prst="rect">
            <a:avLst/>
          </a:prstGeom>
          <a:noFill/>
        </p:spPr>
        <p:txBody>
          <a:bodyPr wrap="square" rtlCol="0">
            <a:spAutoFit/>
          </a:bodyPr>
          <a:lstStyle/>
          <a:p>
            <a:pPr algn="just">
              <a:buNone/>
            </a:pPr>
            <a:r>
              <a:rPr lang="en-US" dirty="0"/>
              <a:t>Before onboarding onto the investment portal of a Bank or NBFC, every customer undergoes a risk assessment, and investment recommendations are provided based on their risk appetite. However, the current recommendation engine applies a standardized approach, offering uniform suggestions to customers with similar risk scores rather than catering to individual preferences.</a:t>
            </a:r>
          </a:p>
          <a:p>
            <a:pPr>
              <a:buNone/>
            </a:pPr>
            <a:endParaRPr lang="en-US" dirty="0"/>
          </a:p>
          <a:p>
            <a:r>
              <a:rPr lang="en-US" dirty="0"/>
              <a:t>To address this, there is a need for a hyper-personalized recommendation engine that delivers investment suggestions uniquely tailored to each customer's specific profile and needs.</a:t>
            </a:r>
          </a:p>
        </p:txBody>
      </p:sp>
    </p:spTree>
    <p:extLst>
      <p:ext uri="{BB962C8B-B14F-4D97-AF65-F5344CB8AC3E}">
        <p14:creationId xmlns:p14="http://schemas.microsoft.com/office/powerpoint/2010/main" val="58233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3E51-5D59-1385-6FBC-2F5AA2265D49}"/>
              </a:ext>
            </a:extLst>
          </p:cNvPr>
          <p:cNvSpPr>
            <a:spLocks noGrp="1"/>
          </p:cNvSpPr>
          <p:nvPr>
            <p:ph type="title"/>
          </p:nvPr>
        </p:nvSpPr>
        <p:spPr/>
        <p:txBody>
          <a:bodyPr>
            <a:normAutofit fontScale="90000"/>
          </a:bodyPr>
          <a:lstStyle/>
          <a:p>
            <a:r>
              <a:rPr lang="en-US" dirty="0"/>
              <a:t>Why did we choose this problem statement?</a:t>
            </a:r>
          </a:p>
        </p:txBody>
      </p:sp>
      <p:sp>
        <p:nvSpPr>
          <p:cNvPr id="3" name="Content Placeholder 2">
            <a:extLst>
              <a:ext uri="{FF2B5EF4-FFF2-40B4-BE49-F238E27FC236}">
                <a16:creationId xmlns:a16="http://schemas.microsoft.com/office/drawing/2014/main" id="{76FB4A62-E2B1-8CBC-F207-91231BDC0C5E}"/>
              </a:ext>
            </a:extLst>
          </p:cNvPr>
          <p:cNvSpPr>
            <a:spLocks noGrp="1"/>
          </p:cNvSpPr>
          <p:nvPr>
            <p:ph idx="1"/>
          </p:nvPr>
        </p:nvSpPr>
        <p:spPr/>
        <p:txBody>
          <a:bodyPr>
            <a:normAutofit lnSpcReduction="10000"/>
          </a:bodyPr>
          <a:lstStyle/>
          <a:p>
            <a:pPr marL="0" indent="0" algn="just">
              <a:buNone/>
            </a:pPr>
            <a:r>
              <a:rPr lang="en-US" dirty="0"/>
              <a:t>Wells Fargo faces a regulatory asset cap of $1.95 trillion imposed by the Federal Reserve in 2018 due to past compliance and risk management failures. This restriction limits the bank’s ability to expand in areas that require balance sheet growth, such as lending and deposits.</a:t>
            </a:r>
          </a:p>
          <a:p>
            <a:pPr marL="0" indent="0" algn="just">
              <a:buNone/>
            </a:pPr>
            <a:r>
              <a:rPr lang="en-US" dirty="0"/>
              <a:t>However, the cap does not apply to </a:t>
            </a:r>
            <a:r>
              <a:rPr lang="en-US" b="1" dirty="0"/>
              <a:t>wealth management and investment banking</a:t>
            </a:r>
            <a:r>
              <a:rPr lang="en-US" dirty="0"/>
              <a:t> because these businesses primarily generate </a:t>
            </a:r>
            <a:r>
              <a:rPr lang="en-US" b="1" dirty="0"/>
              <a:t>fee-based revenue</a:t>
            </a:r>
            <a:r>
              <a:rPr lang="en-US" dirty="0"/>
              <a:t> rather than relying on balance sheet expansion. Services like </a:t>
            </a:r>
            <a:r>
              <a:rPr lang="en-US" b="1" dirty="0"/>
              <a:t>advisory fees, trading, underwriting, and capital markets transactions</a:t>
            </a:r>
            <a:r>
              <a:rPr lang="en-US" dirty="0"/>
              <a:t> allow Wells Fargo to grow in these areas without breaching the asset limit.</a:t>
            </a:r>
          </a:p>
        </p:txBody>
      </p:sp>
    </p:spTree>
    <p:extLst>
      <p:ext uri="{BB962C8B-B14F-4D97-AF65-F5344CB8AC3E}">
        <p14:creationId xmlns:p14="http://schemas.microsoft.com/office/powerpoint/2010/main" val="124267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C80B-18EE-70CA-9B02-03F5C26A61F2}"/>
              </a:ext>
            </a:extLst>
          </p:cNvPr>
          <p:cNvSpPr>
            <a:spLocks noGrp="1"/>
          </p:cNvSpPr>
          <p:nvPr>
            <p:ph type="title"/>
          </p:nvPr>
        </p:nvSpPr>
        <p:spPr>
          <a:xfrm>
            <a:off x="1295402" y="982132"/>
            <a:ext cx="9601196" cy="903229"/>
          </a:xfrm>
        </p:spPr>
        <p:txBody>
          <a:bodyPr/>
          <a:lstStyle/>
          <a:p>
            <a:r>
              <a:rPr lang="en-US" dirty="0"/>
              <a:t>Modules and workflow</a:t>
            </a:r>
          </a:p>
        </p:txBody>
      </p:sp>
      <p:pic>
        <p:nvPicPr>
          <p:cNvPr id="5" name="Content Placeholder 4">
            <a:extLst>
              <a:ext uri="{FF2B5EF4-FFF2-40B4-BE49-F238E27FC236}">
                <a16:creationId xmlns:a16="http://schemas.microsoft.com/office/drawing/2014/main" id="{19FF1F1C-F8DA-CB90-51BA-5FE2DE8D97F4}"/>
              </a:ext>
            </a:extLst>
          </p:cNvPr>
          <p:cNvPicPr>
            <a:picLocks noGrp="1" noChangeAspect="1"/>
          </p:cNvPicPr>
          <p:nvPr>
            <p:ph idx="1"/>
          </p:nvPr>
        </p:nvPicPr>
        <p:blipFill>
          <a:blip r:embed="rId2"/>
          <a:stretch>
            <a:fillRect/>
          </a:stretch>
        </p:blipFill>
        <p:spPr>
          <a:xfrm>
            <a:off x="3832814" y="2795831"/>
            <a:ext cx="1559318" cy="1365392"/>
          </a:xfrm>
        </p:spPr>
      </p:pic>
      <p:sp>
        <p:nvSpPr>
          <p:cNvPr id="6" name="TextBox 5">
            <a:extLst>
              <a:ext uri="{FF2B5EF4-FFF2-40B4-BE49-F238E27FC236}">
                <a16:creationId xmlns:a16="http://schemas.microsoft.com/office/drawing/2014/main" id="{F0C95301-B515-9AE7-BC3F-3FCD781813E6}"/>
              </a:ext>
            </a:extLst>
          </p:cNvPr>
          <p:cNvSpPr txBox="1"/>
          <p:nvPr/>
        </p:nvSpPr>
        <p:spPr>
          <a:xfrm>
            <a:off x="3370903" y="4142369"/>
            <a:ext cx="2263186" cy="369332"/>
          </a:xfrm>
          <a:prstGeom prst="rect">
            <a:avLst/>
          </a:prstGeom>
          <a:noFill/>
        </p:spPr>
        <p:txBody>
          <a:bodyPr wrap="square" rtlCol="0">
            <a:spAutoFit/>
          </a:bodyPr>
          <a:lstStyle/>
          <a:p>
            <a:r>
              <a:rPr lang="en-US" dirty="0"/>
              <a:t>Risk assessment engine</a:t>
            </a:r>
          </a:p>
        </p:txBody>
      </p:sp>
    </p:spTree>
    <p:extLst>
      <p:ext uri="{BB962C8B-B14F-4D97-AF65-F5344CB8AC3E}">
        <p14:creationId xmlns:p14="http://schemas.microsoft.com/office/powerpoint/2010/main" val="323217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91</TotalTime>
  <Words>212</Words>
  <Application>Microsoft Office PowerPoint</Application>
  <PresentationFormat>Widescreen</PresentationFormat>
  <Paragraphs>11</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AI Hackathon</vt:lpstr>
      <vt:lpstr>Problem statement</vt:lpstr>
      <vt:lpstr>Why did we choose this problem statement?</vt:lpstr>
      <vt:lpstr>Modules and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Balaji G</dc:creator>
  <cp:lastModifiedBy>Balaji G</cp:lastModifiedBy>
  <cp:revision>3</cp:revision>
  <dcterms:created xsi:type="dcterms:W3CDTF">2025-03-25T12:14:50Z</dcterms:created>
  <dcterms:modified xsi:type="dcterms:W3CDTF">2025-03-25T13:46:48Z</dcterms:modified>
</cp:coreProperties>
</file>