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57" r:id="rId4"/>
    <p:sldId id="312" r:id="rId5"/>
    <p:sldId id="321" r:id="rId6"/>
    <p:sldId id="323" r:id="rId7"/>
    <p:sldId id="322" r:id="rId8"/>
    <p:sldId id="328" r:id="rId9"/>
    <p:sldId id="311" r:id="rId10"/>
    <p:sldId id="324" r:id="rId11"/>
    <p:sldId id="325" r:id="rId12"/>
    <p:sldId id="327" r:id="rId13"/>
    <p:sldId id="326" r:id="rId14"/>
  </p:sldIdLst>
  <p:sldSz cx="9601200" cy="6858000"/>
  <p:notesSz cx="96012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660"/>
  </p:normalViewPr>
  <p:slideViewPr>
    <p:cSldViewPr showGuides="1">
      <p:cViewPr varScale="1">
        <p:scale>
          <a:sx n="101" d="100"/>
          <a:sy n="101" d="100"/>
        </p:scale>
        <p:origin x="1950"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5438458" y="0"/>
            <a:ext cx="416052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6513910"/>
            <a:ext cx="416052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5438458" y="6513910"/>
            <a:ext cx="4160520" cy="344090"/>
          </a:xfrm>
          <a:prstGeom prst="rect">
            <a:avLst/>
          </a:prstGeom>
        </p:spPr>
        <p:txBody>
          <a:bodyPr vert="horz" lIns="91440" tIns="45720" rIns="91440" bIns="45720" rtlCol="0" anchor="b"/>
          <a:lstStyle>
            <a:lvl1pPr algn="r">
              <a:defRPr sz="9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458" y="0"/>
            <a:ext cx="416052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7432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120" y="3300413"/>
            <a:ext cx="768096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416052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458" y="6513910"/>
            <a:ext cx="416052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0090" y="2125988"/>
            <a:ext cx="8161020" cy="492443"/>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440185" y="3840487"/>
            <a:ext cx="6720839"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D4002F"/>
                </a:solidFill>
                <a:latin typeface="Georgia" panose="02040502050405020303"/>
                <a:cs typeface="Georgia" panose="02040502050405020303"/>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D4002F"/>
                </a:solidFill>
                <a:latin typeface="Georgia" panose="02040502050405020303"/>
                <a:cs typeface="Georgia" panose="02040502050405020303"/>
              </a:defRPr>
            </a:lvl1pPr>
          </a:lstStyle>
          <a:p/>
        </p:txBody>
      </p:sp>
      <p:sp>
        <p:nvSpPr>
          <p:cNvPr id="3" name="Holder 3"/>
          <p:cNvSpPr>
            <a:spLocks noGrp="1"/>
          </p:cNvSpPr>
          <p:nvPr>
            <p:ph sz="half" idx="2"/>
          </p:nvPr>
        </p:nvSpPr>
        <p:spPr>
          <a:xfrm>
            <a:off x="480060" y="1577340"/>
            <a:ext cx="4176522"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944617" y="1577340"/>
            <a:ext cx="4176522"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7" name="Holder 7"/>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D4002F"/>
                </a:solidFill>
                <a:latin typeface="Georgia" panose="02040502050405020303"/>
                <a:cs typeface="Georgia" panose="02040502050405020303"/>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5" name="Holder 5"/>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4" name="Holder 4"/>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945" y="276616"/>
            <a:ext cx="8529319" cy="492443"/>
          </a:xfrm>
          <a:prstGeom prst="rect">
            <a:avLst/>
          </a:prstGeom>
        </p:spPr>
        <p:txBody>
          <a:bodyPr wrap="square" lIns="0" tIns="0" rIns="0" bIns="0">
            <a:spAutoFit/>
          </a:bodyPr>
          <a:lstStyle>
            <a:lvl1pPr>
              <a:defRPr sz="3200" b="0" i="0">
                <a:solidFill>
                  <a:srgbClr val="D4002F"/>
                </a:solidFill>
                <a:latin typeface="Georgia" panose="02040502050405020303"/>
                <a:cs typeface="Georgia" panose="02040502050405020303"/>
              </a:defRPr>
            </a:lvl1pPr>
          </a:lstStyle>
          <a:p/>
        </p:txBody>
      </p:sp>
      <p:sp>
        <p:nvSpPr>
          <p:cNvPr id="3" name="Holder 3"/>
          <p:cNvSpPr>
            <a:spLocks noGrp="1"/>
          </p:cNvSpPr>
          <p:nvPr>
            <p:ph type="body" idx="1"/>
          </p:nvPr>
        </p:nvSpPr>
        <p:spPr>
          <a:xfrm>
            <a:off x="537529" y="1165779"/>
            <a:ext cx="8526144" cy="27699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264413" y="6377947"/>
            <a:ext cx="3072383"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80060" y="6377947"/>
            <a:ext cx="2208276"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a:xfrm>
            <a:off x="9387972" y="6711458"/>
            <a:ext cx="212725" cy="307777"/>
          </a:xfrm>
          <a:prstGeom prst="rect">
            <a:avLst/>
          </a:prstGeom>
        </p:spPr>
        <p:txBody>
          <a:bodyPr wrap="square" lIns="0" tIns="0" rIns="0" bIns="0">
            <a:spAutoFit/>
          </a:bodyPr>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6738" y="381008"/>
            <a:ext cx="1227136" cy="888999"/>
          </a:xfrm>
          <a:prstGeom prst="rect">
            <a:avLst/>
          </a:prstGeom>
          <a:blipFill>
            <a:blip r:embed="rId1" cstate="print"/>
            <a:stretch>
              <a:fillRect/>
            </a:stretch>
          </a:blipFill>
        </p:spPr>
        <p:txBody>
          <a:bodyPr wrap="square" lIns="0" tIns="0" rIns="0" bIns="0" rtlCol="0"/>
          <a:lstStyle/>
          <a:p>
            <a:endParaRPr dirty="0"/>
          </a:p>
        </p:txBody>
      </p:sp>
      <p:sp>
        <p:nvSpPr>
          <p:cNvPr id="3" name="object 3"/>
          <p:cNvSpPr/>
          <p:nvPr/>
        </p:nvSpPr>
        <p:spPr>
          <a:xfrm>
            <a:off x="5784855" y="381000"/>
            <a:ext cx="3663949" cy="6316662"/>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380683" y="2743200"/>
            <a:ext cx="5775326" cy="0"/>
          </a:xfrm>
          <a:custGeom>
            <a:avLst/>
            <a:gdLst/>
            <a:ahLst/>
            <a:cxnLst/>
            <a:rect l="l" t="t" r="r" b="b"/>
            <a:pathLst>
              <a:path w="5775325">
                <a:moveTo>
                  <a:pt x="0" y="0"/>
                </a:moveTo>
                <a:lnTo>
                  <a:pt x="5775325" y="0"/>
                </a:lnTo>
              </a:path>
            </a:pathLst>
          </a:custGeom>
          <a:ln w="38100">
            <a:solidFill>
              <a:srgbClr val="5A5D62"/>
            </a:solidFill>
          </a:ln>
        </p:spPr>
        <p:txBody>
          <a:bodyPr wrap="square" lIns="0" tIns="0" rIns="0" bIns="0" rtlCol="0"/>
          <a:lstStyle/>
          <a:p>
            <a:endParaRPr dirty="0"/>
          </a:p>
        </p:txBody>
      </p:sp>
      <p:sp>
        <p:nvSpPr>
          <p:cNvPr id="5" name="object 5"/>
          <p:cNvSpPr txBox="1">
            <a:spLocks noGrp="1"/>
          </p:cNvSpPr>
          <p:nvPr>
            <p:ph type="title"/>
          </p:nvPr>
        </p:nvSpPr>
        <p:spPr>
          <a:xfrm>
            <a:off x="380684" y="2133632"/>
            <a:ext cx="7542848" cy="430530"/>
          </a:xfrm>
          <a:prstGeom prst="rect">
            <a:avLst/>
          </a:prstGeom>
        </p:spPr>
        <p:txBody>
          <a:bodyPr vert="horz" wrap="square" lIns="0" tIns="0" rIns="0" bIns="0" rtlCol="0">
            <a:spAutoFit/>
          </a:bodyPr>
          <a:lstStyle/>
          <a:p>
            <a:pPr marL="12700">
              <a:lnSpc>
                <a:spcPct val="100000"/>
              </a:lnSpc>
            </a:pPr>
            <a:r>
              <a:rPr lang="en-US" sz="2800" dirty="0">
                <a:solidFill>
                  <a:srgbClr val="BB0826"/>
                </a:solidFill>
              </a:rPr>
              <a:t>Hackathon 202</a:t>
            </a:r>
            <a:r>
              <a:rPr lang="en-IN" altLang="en-US" sz="2800" dirty="0">
                <a:solidFill>
                  <a:srgbClr val="BB0826"/>
                </a:solidFill>
              </a:rPr>
              <a:t>5</a:t>
            </a:r>
            <a:endParaRPr lang="en-IN" altLang="en-US" sz="2800" dirty="0">
              <a:solidFill>
                <a:srgbClr val="BB0826"/>
              </a:solidFill>
            </a:endParaRPr>
          </a:p>
        </p:txBody>
      </p:sp>
      <p:sp>
        <p:nvSpPr>
          <p:cNvPr id="7" name="object 7"/>
          <p:cNvSpPr txBox="1"/>
          <p:nvPr/>
        </p:nvSpPr>
        <p:spPr>
          <a:xfrm>
            <a:off x="543881" y="6181580"/>
            <a:ext cx="1497965" cy="184150"/>
          </a:xfrm>
          <a:prstGeom prst="rect">
            <a:avLst/>
          </a:prstGeom>
        </p:spPr>
        <p:txBody>
          <a:bodyPr vert="horz" wrap="square" lIns="0" tIns="0" rIns="0" bIns="0" rtlCol="0">
            <a:spAutoFit/>
          </a:bodyPr>
          <a:lstStyle/>
          <a:p>
            <a:pPr marL="12700">
              <a:lnSpc>
                <a:spcPct val="100000"/>
              </a:lnSpc>
            </a:pPr>
            <a:r>
              <a:rPr lang="en-US" sz="1200" spc="-30" dirty="0">
                <a:solidFill>
                  <a:srgbClr val="D4002F"/>
                </a:solidFill>
                <a:latin typeface="Verdana" panose="020B0604030504040204"/>
                <a:cs typeface="Verdana" panose="020B0604030504040204"/>
              </a:rPr>
              <a:t>Mar</a:t>
            </a:r>
            <a:r>
              <a:rPr sz="1200" spc="10" dirty="0">
                <a:solidFill>
                  <a:srgbClr val="D4002F"/>
                </a:solidFill>
                <a:latin typeface="Verdana" panose="020B0604030504040204"/>
                <a:cs typeface="Verdana" panose="020B0604030504040204"/>
              </a:rPr>
              <a:t> </a:t>
            </a:r>
            <a:r>
              <a:rPr lang="en-IN" sz="1200" spc="10" dirty="0">
                <a:solidFill>
                  <a:srgbClr val="D4002F"/>
                </a:solidFill>
                <a:latin typeface="Verdana" panose="020B0604030504040204"/>
                <a:cs typeface="Verdana" panose="020B0604030504040204"/>
              </a:rPr>
              <a:t>26</a:t>
            </a:r>
            <a:r>
              <a:rPr lang="en-US" sz="1200" spc="10" baseline="30000" dirty="0">
                <a:solidFill>
                  <a:srgbClr val="D4002F"/>
                </a:solidFill>
                <a:latin typeface="Verdana" panose="020B0604030504040204"/>
                <a:cs typeface="Verdana" panose="020B0604030504040204"/>
              </a:rPr>
              <a:t>th</a:t>
            </a:r>
            <a:r>
              <a:rPr lang="en-US" sz="1200" spc="10" dirty="0">
                <a:solidFill>
                  <a:srgbClr val="D4002F"/>
                </a:solidFill>
                <a:latin typeface="Verdana" panose="020B0604030504040204"/>
                <a:cs typeface="Verdana" panose="020B0604030504040204"/>
              </a:rPr>
              <a:t> </a:t>
            </a:r>
            <a:r>
              <a:rPr sz="1200" baseline="24000" dirty="0">
                <a:solidFill>
                  <a:srgbClr val="D4002F"/>
                </a:solidFill>
                <a:latin typeface="Verdana" panose="020B0604030504040204"/>
                <a:cs typeface="Verdana" panose="020B0604030504040204"/>
              </a:rPr>
              <a:t> </a:t>
            </a:r>
            <a:r>
              <a:rPr sz="1200" spc="-202" baseline="24000" dirty="0">
                <a:solidFill>
                  <a:srgbClr val="D4002F"/>
                </a:solidFill>
                <a:latin typeface="Verdana" panose="020B0604030504040204"/>
                <a:cs typeface="Verdana" panose="020B0604030504040204"/>
              </a:rPr>
              <a:t> </a:t>
            </a:r>
            <a:r>
              <a:rPr sz="1200" spc="-5" dirty="0">
                <a:solidFill>
                  <a:srgbClr val="D4002F"/>
                </a:solidFill>
                <a:latin typeface="Verdana" panose="020B0604030504040204"/>
                <a:cs typeface="Verdana" panose="020B0604030504040204"/>
              </a:rPr>
              <a:t>20</a:t>
            </a:r>
            <a:r>
              <a:rPr lang="en-US" sz="1200" spc="-5" dirty="0">
                <a:solidFill>
                  <a:srgbClr val="D4002F"/>
                </a:solidFill>
                <a:latin typeface="Verdana" panose="020B0604030504040204"/>
                <a:cs typeface="Verdana" panose="020B0604030504040204"/>
              </a:rPr>
              <a:t>2</a:t>
            </a:r>
            <a:r>
              <a:rPr lang="en-IN" altLang="en-US" sz="1200" spc="-5" dirty="0">
                <a:solidFill>
                  <a:srgbClr val="D4002F"/>
                </a:solidFill>
                <a:latin typeface="Verdana" panose="020B0604030504040204"/>
                <a:cs typeface="Verdana" panose="020B0604030504040204"/>
              </a:rPr>
              <a:t>5</a:t>
            </a:r>
            <a:endParaRPr lang="en-IN" altLang="en-US" sz="1200" spc="-5" dirty="0">
              <a:solidFill>
                <a:srgbClr val="D4002F"/>
              </a:solidFill>
              <a:latin typeface="Verdana" panose="020B0604030504040204"/>
              <a:cs typeface="Verdana" panose="020B0604030504040204"/>
            </a:endParaRPr>
          </a:p>
        </p:txBody>
      </p:sp>
      <p:sp>
        <p:nvSpPr>
          <p:cNvPr id="9" name="TextBox 8"/>
          <p:cNvSpPr txBox="1"/>
          <p:nvPr/>
        </p:nvSpPr>
        <p:spPr>
          <a:xfrm>
            <a:off x="534670" y="2907665"/>
            <a:ext cx="6989445" cy="3093720"/>
          </a:xfrm>
          <a:prstGeom prst="rect">
            <a:avLst/>
          </a:prstGeom>
          <a:noFill/>
        </p:spPr>
        <p:txBody>
          <a:bodyPr wrap="square" rtlCol="0">
            <a:noAutofit/>
          </a:bodyPr>
          <a:lstStyle/>
          <a:p>
            <a:r>
              <a:rPr lang="en-US" dirty="0">
                <a:solidFill>
                  <a:srgbClr val="00B0F0"/>
                </a:solidFill>
              </a:rPr>
              <a:t>Team:    </a:t>
            </a:r>
            <a:r>
              <a:rPr lang="en-IN" altLang="en-US" dirty="0">
                <a:solidFill>
                  <a:srgbClr val="00B0F0"/>
                </a:solidFill>
              </a:rPr>
              <a:t>RecomMind</a:t>
            </a:r>
            <a:endParaRPr lang="en-IN" altLang="en-US" dirty="0">
              <a:solidFill>
                <a:srgbClr val="00B0F0"/>
              </a:solidFill>
            </a:endParaRPr>
          </a:p>
          <a:p>
            <a:endParaRPr lang="en-US" dirty="0">
              <a:solidFill>
                <a:srgbClr val="00B0F0"/>
              </a:solidFill>
            </a:endParaRPr>
          </a:p>
          <a:p>
            <a:r>
              <a:rPr lang="en-US" dirty="0">
                <a:solidFill>
                  <a:srgbClr val="00B0F0"/>
                </a:solidFill>
              </a:rPr>
              <a:t>Theme: </a:t>
            </a:r>
            <a:r>
              <a:rPr lang="en-IN" altLang="en-US" dirty="0">
                <a:solidFill>
                  <a:srgbClr val="00B0F0"/>
                </a:solidFill>
              </a:rPr>
              <a:t>AI Driven Hyper-Personalized Financial Guidance</a:t>
            </a:r>
            <a:endParaRPr lang="en-IN" altLang="en-US" dirty="0">
              <a:solidFill>
                <a:srgbClr val="00B0F0"/>
              </a:solidFill>
            </a:endParaRPr>
          </a:p>
          <a:p>
            <a:pPr algn="l">
              <a:buClrTx/>
              <a:buSzTx/>
              <a:buFontTx/>
            </a:pPr>
            <a:endParaRPr lang="en-IN" altLang="en-US" dirty="0">
              <a:solidFill>
                <a:srgbClr val="00B0F0"/>
              </a:solidFill>
            </a:endParaRPr>
          </a:p>
          <a:p>
            <a:pPr algn="l">
              <a:buClrTx/>
              <a:buSzTx/>
              <a:buFontTx/>
            </a:pPr>
            <a:r>
              <a:rPr lang="en-IN" altLang="en-US" dirty="0">
                <a:solidFill>
                  <a:srgbClr val="00B0F0"/>
                </a:solidFill>
              </a:rPr>
              <a:t>Team Members:</a:t>
            </a:r>
            <a:endParaRPr lang="en-IN" altLang="en-US" dirty="0">
              <a:solidFill>
                <a:srgbClr val="00B0F0"/>
              </a:solidFill>
            </a:endParaRPr>
          </a:p>
          <a:p>
            <a:pPr algn="l">
              <a:buClrTx/>
              <a:buSzTx/>
              <a:buFontTx/>
            </a:pPr>
            <a:r>
              <a:rPr lang="en-IN" altLang="en-US" dirty="0">
                <a:solidFill>
                  <a:srgbClr val="00B0F0"/>
                </a:solidFill>
              </a:rPr>
              <a:t>Rajesh Mishra</a:t>
            </a:r>
            <a:endParaRPr lang="en-IN" altLang="en-US" dirty="0">
              <a:solidFill>
                <a:srgbClr val="00B0F0"/>
              </a:solidFill>
            </a:endParaRPr>
          </a:p>
          <a:p>
            <a:pPr algn="l">
              <a:buClrTx/>
              <a:buSzTx/>
              <a:buFontTx/>
            </a:pPr>
            <a:r>
              <a:rPr lang="en-IN" altLang="en-US" dirty="0">
                <a:solidFill>
                  <a:srgbClr val="00B0F0"/>
                </a:solidFill>
              </a:rPr>
              <a:t>Sunil Behera</a:t>
            </a:r>
            <a:endParaRPr lang="en-IN" altLang="en-US" dirty="0">
              <a:solidFill>
                <a:srgbClr val="00B0F0"/>
              </a:solidFill>
            </a:endParaRPr>
          </a:p>
          <a:p>
            <a:pPr algn="l">
              <a:buClrTx/>
              <a:buSzTx/>
              <a:buFontTx/>
            </a:pPr>
            <a:r>
              <a:rPr lang="en-IN" altLang="en-US" dirty="0">
                <a:solidFill>
                  <a:srgbClr val="00B0F0"/>
                </a:solidFill>
              </a:rPr>
              <a:t>Sudeb Kar</a:t>
            </a:r>
            <a:endParaRPr lang="en-IN" altLang="en-US" dirty="0">
              <a:solidFill>
                <a:srgbClr val="00B0F0"/>
              </a:solidFill>
            </a:endParaRPr>
          </a:p>
          <a:p>
            <a:pPr algn="l">
              <a:buClrTx/>
              <a:buSzTx/>
              <a:buFontTx/>
            </a:pPr>
            <a:r>
              <a:rPr lang="en-IN" altLang="en-US" dirty="0">
                <a:solidFill>
                  <a:srgbClr val="00B0F0"/>
                </a:solidFill>
              </a:rPr>
              <a:t>Bhabesh Barik</a:t>
            </a:r>
            <a:endParaRPr lang="en-IN" altLang="en-US" dirty="0">
              <a:solidFill>
                <a:srgbClr val="00B0F0"/>
              </a:solidFill>
            </a:endParaRPr>
          </a:p>
          <a:p>
            <a:pPr algn="l">
              <a:buClrTx/>
              <a:buSzTx/>
              <a:buFontTx/>
            </a:pPr>
            <a:r>
              <a:rPr lang="en-IN" altLang="en-US" dirty="0">
                <a:solidFill>
                  <a:srgbClr val="00B0F0"/>
                </a:solidFill>
              </a:rPr>
              <a:t>Manoj Pallai</a:t>
            </a:r>
            <a:endParaRPr lang="en-US" altLang="en-US"/>
          </a:p>
          <a:p>
            <a:endParaRPr lang="en-US" altLang="en-US">
              <a:solidFill>
                <a:srgbClr val="00B0F0"/>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Technical Stack(Contd..)</a:t>
            </a:r>
            <a:endParaRPr lang="en-IN" altLang="en-US"/>
          </a:p>
        </p:txBody>
      </p:sp>
      <p:sp>
        <p:nvSpPr>
          <p:cNvPr id="3" name="Text Placeholder 2"/>
          <p:cNvSpPr>
            <a:spLocks noGrp="1"/>
          </p:cNvSpPr>
          <p:nvPr>
            <p:ph type="body" idx="1"/>
          </p:nvPr>
        </p:nvSpPr>
        <p:spPr>
          <a:xfrm>
            <a:off x="537529" y="1165779"/>
            <a:ext cx="8526144" cy="5170805"/>
          </a:xfrm>
        </p:spPr>
        <p:txBody>
          <a:bodyPr/>
          <a:p>
            <a:pPr marL="285750" indent="-285750">
              <a:buFont typeface="Arial" panose="020B0604020202020204" pitchFamily="34" charset="0"/>
              <a:buChar char="•"/>
            </a:pPr>
            <a:r>
              <a:rPr lang="en-US" altLang="en-US" sz="1600" b="1" dirty="0">
                <a:sym typeface="+mn-ea"/>
              </a:rPr>
              <a:t>Service Matching</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Keyword Expansion: Expands customer interests and financial needs with emotional context</a:t>
            </a:r>
            <a:endParaRPr lang="en-US" altLang="en-US" sz="1600" dirty="0"/>
          </a:p>
          <a:p>
            <a:pPr marL="742950" lvl="1" indent="-285750">
              <a:buFont typeface="Arial" panose="020B0604020202020204" pitchFamily="34" charset="0"/>
              <a:buChar char="•"/>
            </a:pPr>
            <a:r>
              <a:rPr lang="en-US" altLang="en-US" sz="1600" dirty="0">
                <a:sym typeface="+mn-ea"/>
              </a:rPr>
              <a:t>Fuzzy Matching: Matches expanded keywords with provider services using fuzzy matching algorithms</a:t>
            </a:r>
            <a:endParaRPr lang="en-US" altLang="en-US" sz="1600" dirty="0"/>
          </a:p>
          <a:p>
            <a:pPr marL="285750" indent="-285750">
              <a:buFont typeface="Arial" panose="020B0604020202020204" pitchFamily="34" charset="0"/>
              <a:buChar char="•"/>
            </a:pPr>
            <a:r>
              <a:rPr lang="en-US" altLang="en-US" sz="1600" b="1" dirty="0">
                <a:sym typeface="+mn-ea"/>
              </a:rPr>
              <a:t>Message Generation</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Prompt Building: Constructs a prompt with customer details, spending behavior, and sentiment analysis</a:t>
            </a:r>
            <a:endParaRPr lang="en-US" altLang="en-US" sz="1600" dirty="0"/>
          </a:p>
          <a:p>
            <a:pPr marL="742950" lvl="1" indent="-285750">
              <a:buFont typeface="Arial" panose="020B0604020202020204" pitchFamily="34" charset="0"/>
              <a:buChar char="•"/>
            </a:pPr>
            <a:r>
              <a:rPr lang="en-US" altLang="en-US" sz="1600" dirty="0">
                <a:sym typeface="+mn-ea"/>
              </a:rPr>
              <a:t>OpenAI GPT-4: Generates a personalized, empathetic message based on the prompt</a:t>
            </a:r>
            <a:endParaRPr lang="en-US" altLang="en-US" sz="1600" dirty="0"/>
          </a:p>
          <a:p>
            <a:pPr marL="285750" indent="-285750">
              <a:buFont typeface="Arial" panose="020B0604020202020204" pitchFamily="34" charset="0"/>
              <a:buChar char="•"/>
            </a:pPr>
            <a:r>
              <a:rPr lang="en-US" altLang="en-US" sz="1600" b="1" dirty="0">
                <a:sym typeface="+mn-ea"/>
              </a:rPr>
              <a:t>Voice Integration</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Speech Recognition: Uses the Web Speech API for voice input</a:t>
            </a:r>
            <a:endParaRPr lang="en-US" altLang="en-US" sz="1600" dirty="0"/>
          </a:p>
          <a:p>
            <a:pPr marL="742950" lvl="1" indent="-285750">
              <a:buFont typeface="Arial" panose="020B0604020202020204" pitchFamily="34" charset="0"/>
              <a:buChar char="•"/>
            </a:pPr>
            <a:r>
              <a:rPr lang="en-US" altLang="en-US" sz="1600" dirty="0">
                <a:sym typeface="+mn-ea"/>
              </a:rPr>
              <a:t>Voice Search: Converts voice input to text and processes it similarly to text search</a:t>
            </a:r>
            <a:endParaRPr lang="en-US" altLang="en-US" sz="1600" dirty="0"/>
          </a:p>
          <a:p>
            <a:pPr marL="285750" indent="-285750">
              <a:buFont typeface="Arial" panose="020B0604020202020204" pitchFamily="34" charset="0"/>
              <a:buChar char="•"/>
            </a:pPr>
            <a:r>
              <a:rPr lang="en-US" altLang="en-US" sz="1600" b="1" dirty="0">
                <a:sym typeface="+mn-ea"/>
              </a:rPr>
              <a:t>Frontend Implementation</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HTML/CSS: Provides the structure and styling for the web application</a:t>
            </a:r>
            <a:endParaRPr lang="en-US" altLang="en-US" sz="1600" dirty="0"/>
          </a:p>
          <a:p>
            <a:pPr marL="742950" lvl="1" indent="-285750">
              <a:buFont typeface="Arial" panose="020B0604020202020204" pitchFamily="34" charset="0"/>
              <a:buChar char="•"/>
            </a:pPr>
            <a:r>
              <a:rPr lang="en-US" altLang="en-US" sz="1600" dirty="0">
                <a:sym typeface="+mn-ea"/>
              </a:rPr>
              <a:t>JavaScript: Handles user interactions, fetches data from the backend, and updates the UI</a:t>
            </a:r>
            <a:endParaRPr lang="en-US" altLang="en-US" sz="1600" dirty="0"/>
          </a:p>
          <a:p>
            <a:pPr marL="742950" lvl="1" indent="-285750">
              <a:buFont typeface="Arial" panose="020B0604020202020204" pitchFamily="34" charset="0"/>
              <a:buChar char="•"/>
            </a:pPr>
            <a:r>
              <a:rPr lang="en-US" altLang="en-US" sz="1600" dirty="0">
                <a:sym typeface="+mn-ea"/>
              </a:rPr>
              <a:t>Markdown Parsing: Uses the marked library to render Markdown responses as HTML</a:t>
            </a:r>
            <a:endParaRPr lang="en-US" altLang="en-US" sz="1600" dirty="0"/>
          </a:p>
          <a:p>
            <a:pPr marL="285750" indent="-285750">
              <a:buFont typeface="Arial" panose="020B0604020202020204" pitchFamily="34" charset="0"/>
              <a:buChar char="•"/>
            </a:pPr>
            <a:r>
              <a:rPr lang="en-US" altLang="en-US" sz="1600" b="1" dirty="0">
                <a:sym typeface="+mn-ea"/>
              </a:rPr>
              <a:t>Security</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CSRF Protection: Ensures secure communication between frontend and backend using CSRF tokens</a:t>
            </a:r>
            <a:endParaRPr lang="en-US" altLang="en-US" sz="1600" dirty="0"/>
          </a:p>
          <a:p>
            <a:pPr marL="285750" indent="-285750">
              <a:buFont typeface="Arial" panose="020B0604020202020204" pitchFamily="34" charset="0"/>
              <a:buChar char="•"/>
            </a:pPr>
            <a:r>
              <a:rPr lang="en-US" altLang="en-US" sz="1600" b="1" dirty="0">
                <a:sym typeface="+mn-ea"/>
              </a:rPr>
              <a:t>Deployment</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Hosting: Deployed on a web server with Django handling the backend and static files served for the frontend</a:t>
            </a:r>
            <a:endParaRPr lang="en-US"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Future Scope</a:t>
            </a:r>
            <a:endParaRPr lang="en-IN" altLang="en-US"/>
          </a:p>
        </p:txBody>
      </p:sp>
      <p:sp>
        <p:nvSpPr>
          <p:cNvPr id="3" name="Text Placeholder 2"/>
          <p:cNvSpPr>
            <a:spLocks noGrp="1"/>
          </p:cNvSpPr>
          <p:nvPr>
            <p:ph type="body" idx="1"/>
          </p:nvPr>
        </p:nvSpPr>
        <p:spPr>
          <a:xfrm>
            <a:off x="537529" y="1165779"/>
            <a:ext cx="8526144" cy="3601085"/>
          </a:xfrm>
        </p:spPr>
        <p:txBody>
          <a:bodyPr/>
          <a:p>
            <a:pPr marL="285750" indent="-285750">
              <a:buFont typeface="Arial" panose="020B0604020202020204" pitchFamily="34" charset="0"/>
              <a:buChar char="•"/>
            </a:pPr>
            <a:r>
              <a:rPr lang="en-IN" altLang="en-US"/>
              <a:t>Implement a data extraction as an automated pipeline. </a:t>
            </a:r>
            <a:r>
              <a:rPr lang="en-IN" altLang="en-US" dirty="0">
                <a:sym typeface="+mn-ea"/>
              </a:rPr>
              <a:t>Robust data pipeline should be implemented for maintaining latest data relevant for each customers.</a:t>
            </a:r>
            <a:endParaRPr lang="en-IN" altLang="en-US"/>
          </a:p>
          <a:p>
            <a:pPr marL="285750" indent="-285750">
              <a:buFont typeface="Arial" panose="020B0604020202020204" pitchFamily="34" charset="0"/>
              <a:buChar char="•"/>
            </a:pPr>
            <a:r>
              <a:rPr lang="en-IN" altLang="en-US"/>
              <a:t>Automate real time model training and trigger it based on events like when the user posts on social media.</a:t>
            </a:r>
            <a:endParaRPr lang="en-IN" altLang="en-US"/>
          </a:p>
          <a:p>
            <a:pPr marL="285750" indent="-285750">
              <a:buFont typeface="Arial" panose="020B0604020202020204" pitchFamily="34" charset="0"/>
              <a:buChar char="•"/>
            </a:pPr>
            <a:r>
              <a:rPr lang="en-IN" altLang="en-US"/>
              <a:t>Currently, we used excel files as the data source. We would like to use a database to store data and recommendations history.</a:t>
            </a:r>
            <a:endParaRPr lang="en-IN" altLang="en-US"/>
          </a:p>
          <a:p>
            <a:pPr marL="285750" indent="-285750">
              <a:buFont typeface="Arial" panose="020B0604020202020204" pitchFamily="34" charset="0"/>
              <a:buChar char="•"/>
            </a:pPr>
            <a:r>
              <a:rPr lang="en-IN" altLang="en-US"/>
              <a:t>The business provider side of implementation to provide insights for targeted marketing, customer engagement, etc mentioned in previous slides.</a:t>
            </a:r>
            <a:endParaRPr lang="en-IN" altLang="en-US"/>
          </a:p>
          <a:p>
            <a:pPr marL="285750" indent="-285750">
              <a:buFont typeface="Arial" panose="020B0604020202020204" pitchFamily="34" charset="0"/>
              <a:buChar char="•"/>
            </a:pPr>
            <a:r>
              <a:rPr lang="en-IN" altLang="en-US" dirty="0">
                <a:sym typeface="+mn-ea"/>
              </a:rPr>
              <a:t>Integrated RAG approach for further curating response</a:t>
            </a:r>
            <a:endParaRPr lang="en-IN" altLang="en-US" dirty="0"/>
          </a:p>
          <a:p>
            <a:pPr marL="285750" indent="-285750">
              <a:buFont typeface="Arial" panose="020B0604020202020204" pitchFamily="34" charset="0"/>
              <a:buChar char="•"/>
            </a:pPr>
            <a:r>
              <a:rPr lang="en-IN" altLang="en-US" dirty="0">
                <a:sym typeface="+mn-ea"/>
              </a:rPr>
              <a:t>Implementing security and privacy features when it comes to web application</a:t>
            </a:r>
            <a:endParaRPr lang="en-IN" altLang="en-US" dirty="0"/>
          </a:p>
          <a:p>
            <a:pPr marL="285750" indent="-285750">
              <a:buFont typeface="Arial" panose="020B0604020202020204" pitchFamily="34" charset="0"/>
              <a:buChar char="•"/>
            </a:pPr>
            <a:r>
              <a:rPr lang="en-IN" altLang="en-US" dirty="0">
                <a:sym typeface="+mn-ea"/>
              </a:rPr>
              <a:t>Further advancement to support organizations to meet their financial goals</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Challanges We Faced</a:t>
            </a:r>
            <a:endParaRPr lang="en-IN" altLang="en-US"/>
          </a:p>
        </p:txBody>
      </p:sp>
      <p:sp>
        <p:nvSpPr>
          <p:cNvPr id="3" name="Text Placeholder 2"/>
          <p:cNvSpPr>
            <a:spLocks noGrp="1"/>
          </p:cNvSpPr>
          <p:nvPr>
            <p:ph type="body" idx="1"/>
          </p:nvPr>
        </p:nvSpPr>
        <p:spPr>
          <a:xfrm>
            <a:off x="537529" y="1165779"/>
            <a:ext cx="8526144" cy="2769870"/>
          </a:xfrm>
        </p:spPr>
        <p:txBody>
          <a:bodyPr/>
          <a:p>
            <a:pPr marL="285750" indent="-285750">
              <a:buFont typeface="Arial" panose="020B0604020202020204" pitchFamily="34" charset="0"/>
              <a:buChar char="•"/>
            </a:pPr>
            <a:r>
              <a:rPr lang="en-IN" altLang="en-US"/>
              <a:t>Free LLMs or Libraries available often comes with a limit. </a:t>
            </a:r>
            <a:r>
              <a:rPr lang="en-US" altLang="en-US"/>
              <a:t>Balancing the computational demands of LLMs and sentiment analysis with the need for quick and responsive user interactions.</a:t>
            </a:r>
            <a:endParaRPr lang="en-US" altLang="en-US"/>
          </a:p>
          <a:p>
            <a:pPr marL="285750" indent="-285750">
              <a:buFont typeface="Arial" panose="020B0604020202020204" pitchFamily="34" charset="0"/>
              <a:buChar char="•"/>
            </a:pPr>
            <a:r>
              <a:rPr lang="en-US" altLang="en-US"/>
              <a:t>Combining customer profile data, spending history, and social media sentiment into a cohesive and usable format was complex.</a:t>
            </a:r>
            <a:endParaRPr lang="en-US" altLang="en-US"/>
          </a:p>
          <a:p>
            <a:pPr marL="285750" indent="-285750">
              <a:buFont typeface="Arial" panose="020B0604020202020204" pitchFamily="34" charset="0"/>
              <a:buChar char="•"/>
            </a:pPr>
            <a:r>
              <a:rPr lang="en-IN" altLang="en-US"/>
              <a:t>We could have explored some cloud platform like Google Cloud or Azure Open AI, so that infrastructure set up would have taken less time and it would have been easier to switch models to test optimum results.</a:t>
            </a:r>
            <a:endParaRPr lang="en-IN" altLang="en-US"/>
          </a:p>
          <a:p>
            <a:pPr marL="285750" indent="-285750">
              <a:buFont typeface="Arial" panose="020B0604020202020204" pitchFamily="34" charset="0"/>
              <a:buChar char="•"/>
            </a:pPr>
            <a:r>
              <a:rPr lang="en-IN" altLang="en-US"/>
              <a:t>We understand the models we used for proptotype are very basic and will need fine tuning to optimize recommendations.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9387972" y="6711455"/>
            <a:ext cx="212725" cy="153888"/>
          </a:xfrm>
          <a:prstGeom prst="rect">
            <a:avLst/>
          </a:prstGeom>
        </p:spPr>
        <p:txBody>
          <a:bodyPr vert="horz" wrap="square" lIns="0" tIns="0" rIns="0" bIns="0" rtlCol="0">
            <a:spAutoFit/>
          </a:bodyPr>
          <a:lstStyle/>
          <a:p>
            <a:pPr marL="25400">
              <a:lnSpc>
                <a:spcPct val="100000"/>
              </a:lnSpc>
            </a:pPr>
            <a:r>
              <a:rPr dirty="0"/>
              <a:t>1</a:t>
            </a:r>
            <a:endParaRPr dirty="0"/>
          </a:p>
        </p:txBody>
      </p:sp>
      <p:sp>
        <p:nvSpPr>
          <p:cNvPr id="2" name="object 2"/>
          <p:cNvSpPr txBox="1">
            <a:spLocks noGrp="1"/>
          </p:cNvSpPr>
          <p:nvPr>
            <p:ph type="title"/>
          </p:nvPr>
        </p:nvSpPr>
        <p:spPr>
          <a:xfrm>
            <a:off x="612140" y="498165"/>
            <a:ext cx="8150860" cy="492443"/>
          </a:xfrm>
          <a:prstGeom prst="rect">
            <a:avLst/>
          </a:prstGeom>
        </p:spPr>
        <p:txBody>
          <a:bodyPr vert="horz" wrap="square" lIns="0" tIns="0" rIns="0" bIns="0" rtlCol="0">
            <a:spAutoFit/>
          </a:bodyPr>
          <a:lstStyle/>
          <a:p>
            <a:pPr marL="12700">
              <a:lnSpc>
                <a:spcPct val="100000"/>
              </a:lnSpc>
            </a:pPr>
            <a:r>
              <a:rPr lang="en-US" spc="-5" dirty="0"/>
              <a:t>Challenge Description</a:t>
            </a:r>
            <a:endParaRPr lang="en-US" spc="-5" dirty="0"/>
          </a:p>
        </p:txBody>
      </p:sp>
      <p:sp>
        <p:nvSpPr>
          <p:cNvPr id="3" name="object 3"/>
          <p:cNvSpPr txBox="1"/>
          <p:nvPr/>
        </p:nvSpPr>
        <p:spPr>
          <a:xfrm>
            <a:off x="609600" y="1518959"/>
            <a:ext cx="7749540" cy="4486910"/>
          </a:xfrm>
          <a:prstGeom prst="rect">
            <a:avLst/>
          </a:prstGeom>
        </p:spPr>
        <p:txBody>
          <a:bodyPr vert="horz" wrap="square" lIns="0" tIns="0" rIns="0" bIns="0" rtlCol="0">
            <a:spAutoFit/>
          </a:bodyPr>
          <a:lstStyle/>
          <a:p>
            <a:pPr marL="12700" marR="5080" indent="0">
              <a:lnSpc>
                <a:spcPct val="150000"/>
              </a:lnSpc>
              <a:buFont typeface="Arial" panose="020B0604020202020204" pitchFamily="34" charset="0"/>
              <a:buNone/>
              <a:tabLst>
                <a:tab pos="298450" algn="l"/>
              </a:tabLst>
            </a:pPr>
            <a:r>
              <a:rPr lang="en-US" altLang="en-US"/>
              <a:t>Modern customers expect highly personalized experiences that cater to their unique preferences. In this hackathon, participants will develop a Generative AI-driven solution that enhances hyper-personalization by analyzing customer profiles, social media activity, purchase history, sentiment data, and demographic details. The challenge is to design a system that generates personalized recommendations for products, services, or content while also providing actionable insights for businesses to optimize customer engagement.</a:t>
            </a:r>
            <a:endParaRPr lang="en-US" altLang="en-US"/>
          </a:p>
          <a:p>
            <a:pPr marL="298450" marR="5080" indent="-285750">
              <a:lnSpc>
                <a:spcPct val="150000"/>
              </a:lnSpc>
              <a:buFont typeface="Arial" panose="020B0604020202020204" pitchFamily="34" charset="0"/>
              <a:buChar char="•"/>
              <a:tabLst>
                <a:tab pos="298450" algn="l"/>
              </a:tabLst>
            </a:pPr>
            <a:endParaRPr lang="en-US"/>
          </a:p>
          <a:p>
            <a:pPr marL="298450" marR="5080" indent="-285750">
              <a:lnSpc>
                <a:spcPct val="150000"/>
              </a:lnSpc>
              <a:buFont typeface="Arial" panose="020B0604020202020204" pitchFamily="34" charset="0"/>
              <a:buChar char="•"/>
              <a:tabLst>
                <a:tab pos="298450" algn="l"/>
              </a:tabLst>
            </a:pPr>
            <a:endParaRPr lang="en-US"/>
          </a:p>
          <a:p>
            <a:pPr marL="298450" marR="5080" indent="-285750">
              <a:lnSpc>
                <a:spcPct val="150000"/>
              </a:lnSpc>
              <a:buFont typeface="Arial" panose="020B0604020202020204" pitchFamily="34" charset="0"/>
              <a:buChar char="•"/>
              <a:tabLst>
                <a:tab pos="298450" algn="l"/>
              </a:tabLst>
            </a:pPr>
            <a:endParaRPr lang="en-US"/>
          </a:p>
          <a:p>
            <a:pPr marL="12700" marR="5080">
              <a:lnSpc>
                <a:spcPct val="120000"/>
              </a:lnSpc>
              <a:tabLst>
                <a:tab pos="298450" algn="l"/>
              </a:tabLst>
            </a:pPr>
            <a:endParaRPr lang="en-US"/>
          </a:p>
        </p:txBody>
      </p:sp>
      <p:sp>
        <p:nvSpPr>
          <p:cNvPr id="4" name="object 4"/>
          <p:cNvSpPr/>
          <p:nvPr/>
        </p:nvSpPr>
        <p:spPr>
          <a:xfrm>
            <a:off x="701674" y="1143000"/>
            <a:ext cx="7375526" cy="375959"/>
          </a:xfrm>
          <a:custGeom>
            <a:avLst/>
            <a:gdLst/>
            <a:ahLst/>
            <a:cxnLst/>
            <a:rect l="l" t="t" r="r" b="b"/>
            <a:pathLst>
              <a:path w="5775325">
                <a:moveTo>
                  <a:pt x="0" y="0"/>
                </a:moveTo>
                <a:lnTo>
                  <a:pt x="5775325" y="0"/>
                </a:lnTo>
              </a:path>
            </a:pathLst>
          </a:custGeom>
          <a:ln w="38100">
            <a:solidFill>
              <a:srgbClr val="5A5D62"/>
            </a:solidFill>
          </a:ln>
        </p:spPr>
        <p:txBody>
          <a:bodyPr wrap="square" lIns="0" tIns="0" rIns="0" bIns="0" rtlCol="0"/>
          <a:lstStyle/>
          <a:p>
            <a:endParaRPr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9387972" y="6711455"/>
            <a:ext cx="212725" cy="153888"/>
          </a:xfrm>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defRPr/>
            </a:pPr>
            <a:r>
              <a:rPr kumimoji="0" sz="1000" b="0" i="0" u="none" strike="noStrike" kern="1200" cap="none" spc="0" normalizeH="0" baseline="0" noProof="0" dirty="0">
                <a:ln>
                  <a:noFill/>
                </a:ln>
                <a:solidFill>
                  <a:srgbClr val="626366"/>
                </a:solidFill>
                <a:effectLst/>
                <a:uLnTx/>
                <a:uFillTx/>
                <a:latin typeface="Verdana" panose="020B0604030504040204"/>
                <a:ea typeface="+mn-ea"/>
              </a:rPr>
              <a:t>1</a:t>
            </a:r>
            <a:endParaRPr kumimoji="0" sz="1000" b="0" i="0" u="none" strike="noStrike" kern="1200" cap="none" spc="0" normalizeH="0" baseline="0" noProof="0" dirty="0">
              <a:ln>
                <a:noFill/>
              </a:ln>
              <a:solidFill>
                <a:srgbClr val="626366"/>
              </a:solidFill>
              <a:effectLst/>
              <a:uLnTx/>
              <a:uFillTx/>
              <a:latin typeface="Verdana" panose="020B0604030504040204"/>
              <a:ea typeface="+mn-ea"/>
            </a:endParaRPr>
          </a:p>
        </p:txBody>
      </p:sp>
      <p:sp>
        <p:nvSpPr>
          <p:cNvPr id="2" name="object 2"/>
          <p:cNvSpPr txBox="1">
            <a:spLocks noGrp="1"/>
          </p:cNvSpPr>
          <p:nvPr>
            <p:ph type="title"/>
          </p:nvPr>
        </p:nvSpPr>
        <p:spPr>
          <a:xfrm>
            <a:off x="612140" y="498165"/>
            <a:ext cx="8150860" cy="492125"/>
          </a:xfrm>
          <a:prstGeom prst="rect">
            <a:avLst/>
          </a:prstGeom>
        </p:spPr>
        <p:txBody>
          <a:bodyPr vert="horz" wrap="square" lIns="0" tIns="0" rIns="0" bIns="0" rtlCol="0">
            <a:spAutoFit/>
          </a:bodyPr>
          <a:lstStyle/>
          <a:p>
            <a:pPr marL="12700">
              <a:lnSpc>
                <a:spcPct val="100000"/>
              </a:lnSpc>
            </a:pPr>
            <a:r>
              <a:rPr lang="en-IN" altLang="en-US" spc="-5" dirty="0"/>
              <a:t>Solution Overview</a:t>
            </a:r>
            <a:endParaRPr lang="en-IN" altLang="en-US" spc="-5" dirty="0"/>
          </a:p>
        </p:txBody>
      </p:sp>
      <p:sp>
        <p:nvSpPr>
          <p:cNvPr id="4" name="object 4"/>
          <p:cNvSpPr/>
          <p:nvPr/>
        </p:nvSpPr>
        <p:spPr>
          <a:xfrm>
            <a:off x="701674" y="1143000"/>
            <a:ext cx="7189542" cy="375959"/>
          </a:xfrm>
          <a:custGeom>
            <a:avLst/>
            <a:gdLst/>
            <a:ahLst/>
            <a:cxnLst/>
            <a:rect l="l" t="t" r="r" b="b"/>
            <a:pathLst>
              <a:path w="5775325">
                <a:moveTo>
                  <a:pt x="0" y="0"/>
                </a:moveTo>
                <a:lnTo>
                  <a:pt x="5775325" y="0"/>
                </a:lnTo>
              </a:path>
            </a:pathLst>
          </a:custGeom>
          <a:ln w="38100">
            <a:solidFill>
              <a:srgbClr val="5A5D6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 Box 2"/>
          <p:cNvSpPr txBox="1"/>
          <p:nvPr/>
        </p:nvSpPr>
        <p:spPr>
          <a:xfrm>
            <a:off x="982980" y="1718945"/>
            <a:ext cx="3200400" cy="368300"/>
          </a:xfrm>
          <a:prstGeom prst="rect">
            <a:avLst/>
          </a:prstGeom>
          <a:noFill/>
        </p:spPr>
        <p:txBody>
          <a:bodyPr wrap="square" rtlCol="0">
            <a:spAutoFit/>
          </a:bodyPr>
          <a:p>
            <a:endParaRPr lang="en-US"/>
          </a:p>
        </p:txBody>
      </p:sp>
      <p:sp>
        <p:nvSpPr>
          <p:cNvPr id="9" name="Text Box 8"/>
          <p:cNvSpPr txBox="1"/>
          <p:nvPr/>
        </p:nvSpPr>
        <p:spPr>
          <a:xfrm>
            <a:off x="671830" y="1530350"/>
            <a:ext cx="8532495" cy="4807585"/>
          </a:xfrm>
          <a:prstGeom prst="rect">
            <a:avLst/>
          </a:prstGeom>
          <a:noFill/>
        </p:spPr>
        <p:txBody>
          <a:bodyPr wrap="square" rtlCol="0">
            <a:noAutofit/>
          </a:bodyPr>
          <a:p>
            <a:pPr marL="285750" indent="-285750">
              <a:buFont typeface="Arial" panose="020B0604020202020204" pitchFamily="34" charset="0"/>
              <a:buChar char="•"/>
            </a:pPr>
            <a:r>
              <a:rPr lang="en-IN" altLang="en-US"/>
              <a:t>The product name is called “</a:t>
            </a:r>
            <a:r>
              <a:rPr lang="en-US" altLang="en-US" b="1"/>
              <a:t>HyperFin</a:t>
            </a:r>
            <a:r>
              <a:rPr lang="en-IN" altLang="en-US"/>
              <a:t>”</a:t>
            </a:r>
            <a:endParaRPr lang="en-US" altLang="en-US"/>
          </a:p>
          <a:p>
            <a:pPr marL="285750" indent="-285750">
              <a:buFont typeface="Arial" panose="020B0604020202020204" pitchFamily="34" charset="0"/>
              <a:buChar char="•"/>
            </a:pPr>
            <a:r>
              <a:rPr lang="en-US" altLang="en-US"/>
              <a:t>HyperFin</a:t>
            </a:r>
            <a:r>
              <a:rPr lang="en-IN" altLang="en-US"/>
              <a:t> </a:t>
            </a:r>
            <a:r>
              <a:rPr lang="en-US" altLang="en-US"/>
              <a:t>is an </a:t>
            </a:r>
            <a:r>
              <a:rPr lang="en-US" altLang="en-US" b="1"/>
              <a:t>AI-driven virtual financial guru</a:t>
            </a:r>
            <a:r>
              <a:rPr lang="en-US" altLang="en-US"/>
              <a:t> designed to provide hyper-personalized financial guidance to individuals and businesses. Leveraging cutting-edge technologies like Large Language Models (LLMs), sentiment analysis, and causal inference, HyperFinLocal goes beyond generic financial advice to understand users' emotional relationship with money and connect them with relevant financial resources.</a:t>
            </a:r>
            <a:endParaRPr lang="en-US" altLang="en-US"/>
          </a:p>
          <a:p>
            <a:pPr marL="285750" indent="-285750">
              <a:buFont typeface="Arial" panose="020B0604020202020204" pitchFamily="34" charset="0"/>
              <a:buChar char="•"/>
            </a:pPr>
            <a:r>
              <a:rPr lang="en-US" altLang="en-US" b="1"/>
              <a:t>Unique Selling Proposition (USP):</a:t>
            </a:r>
            <a:endParaRPr lang="en-US" altLang="en-US"/>
          </a:p>
          <a:p>
            <a:pPr marL="742950" lvl="1" indent="-285750">
              <a:buFont typeface="Arial" panose="020B0604020202020204" pitchFamily="34" charset="0"/>
              <a:buChar char="•"/>
            </a:pPr>
            <a:r>
              <a:rPr lang="en-US" altLang="en-US"/>
              <a:t>HyperFinLocal is the financial recommendation system to combine AI-driven emotional intelligence with causal analysis and comprehensive resource integration, providing a truly holistic and personalized financial experience for both individuals and businesses.</a:t>
            </a:r>
            <a:endParaRPr lang="en-US"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Key Features</a:t>
            </a:r>
            <a:endParaRPr lang="en-IN" altLang="en-US"/>
          </a:p>
        </p:txBody>
      </p:sp>
      <p:sp>
        <p:nvSpPr>
          <p:cNvPr id="3" name="Text Placeholder 2"/>
          <p:cNvSpPr>
            <a:spLocks noGrp="1"/>
          </p:cNvSpPr>
          <p:nvPr>
            <p:ph type="body" idx="1"/>
          </p:nvPr>
        </p:nvSpPr>
        <p:spPr>
          <a:xfrm>
            <a:off x="537529" y="1165779"/>
            <a:ext cx="8526144" cy="3601085"/>
          </a:xfrm>
        </p:spPr>
        <p:txBody>
          <a:bodyPr/>
          <a:p>
            <a:pPr marL="285750" indent="-285750">
              <a:buFont typeface="Arial" panose="020B0604020202020204" pitchFamily="34" charset="0"/>
              <a:buChar char="•"/>
            </a:pPr>
            <a:r>
              <a:rPr lang="en-US" altLang="en-US" b="1"/>
              <a:t>Intelligent Conversational Interface</a:t>
            </a:r>
            <a:r>
              <a:rPr lang="en-US" altLang="en-US"/>
              <a:t>: Users can interact with HyperFin via text or voice, asking questions and receiving personalized financial advice.</a:t>
            </a:r>
            <a:endParaRPr lang="en-US" altLang="en-US"/>
          </a:p>
          <a:p>
            <a:pPr marL="285750" indent="-285750">
              <a:buFont typeface="Arial" panose="020B0604020202020204" pitchFamily="34" charset="0"/>
              <a:buChar char="•"/>
            </a:pPr>
            <a:r>
              <a:rPr lang="en-US" altLang="en-US" b="1"/>
              <a:t>Emotional Sentiment Analysis</a:t>
            </a:r>
            <a:r>
              <a:rPr lang="en-US" altLang="en-US"/>
              <a:t>: </a:t>
            </a:r>
            <a:r>
              <a:rPr lang="en-US" altLang="en-US">
                <a:sym typeface="+mn-ea"/>
              </a:rPr>
              <a:t>HyperFin </a:t>
            </a:r>
            <a:r>
              <a:rPr lang="en-US" altLang="en-US"/>
              <a:t>understands users' emotional states related to their finances, providing empathetic and supportive guidance.</a:t>
            </a:r>
            <a:endParaRPr lang="en-US" altLang="en-US"/>
          </a:p>
          <a:p>
            <a:pPr marL="285750" indent="-285750">
              <a:buFont typeface="Arial" panose="020B0604020202020204" pitchFamily="34" charset="0"/>
              <a:buChar char="•"/>
            </a:pPr>
            <a:r>
              <a:rPr lang="en-US" altLang="en-US" b="1"/>
              <a:t>Causal Insight Generation:</a:t>
            </a:r>
            <a:r>
              <a:rPr lang="en-US" altLang="en-US"/>
              <a:t> The system identifies the "why" behind financial patterns, offering actionable recommendations based on causal relationships, not just correlations.</a:t>
            </a:r>
            <a:endParaRPr lang="en-US" altLang="en-US"/>
          </a:p>
          <a:p>
            <a:pPr marL="285750" indent="-285750">
              <a:buFont typeface="Arial" panose="020B0604020202020204" pitchFamily="34" charset="0"/>
              <a:buChar char="•"/>
            </a:pPr>
            <a:r>
              <a:rPr lang="en-US" altLang="en-US" b="1"/>
              <a:t>Resource Integration</a:t>
            </a:r>
            <a:r>
              <a:rPr lang="en-US" altLang="en-US"/>
              <a:t>: HyperFin connects users with relevant financial resources, including banks, credit unions, workshops, and investment opportunities, and provides businesses with insights into customer financial behavior.</a:t>
            </a:r>
            <a:endParaRPr lang="en-US" altLang="en-US"/>
          </a:p>
          <a:p>
            <a:pPr marL="285750" indent="-285750">
              <a:buFont typeface="Arial" panose="020B0604020202020204" pitchFamily="34" charset="0"/>
              <a:buChar char="•"/>
            </a:pPr>
            <a:r>
              <a:rPr lang="en-US" altLang="en-US" b="1"/>
              <a:t>Proactive Recommendations</a:t>
            </a:r>
            <a:r>
              <a:rPr lang="en-US" altLang="en-US"/>
              <a:t>: The system monitors user data and relevant events, pushing personalized insights and opportunities before users even ask, and offers businesses targeted marketing and customer engagement strategies.</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US" altLang="en-US"/>
              <a:t>How HyperFin Benefits Individuals</a:t>
            </a:r>
            <a:endParaRPr lang="en-US" altLang="en-US"/>
          </a:p>
        </p:txBody>
      </p:sp>
      <p:sp>
        <p:nvSpPr>
          <p:cNvPr id="3" name="Text Placeholder 2"/>
          <p:cNvSpPr>
            <a:spLocks noGrp="1"/>
          </p:cNvSpPr>
          <p:nvPr>
            <p:ph type="body" idx="1"/>
          </p:nvPr>
        </p:nvSpPr>
        <p:spPr>
          <a:xfrm>
            <a:off x="537529" y="1165779"/>
            <a:ext cx="8526144" cy="2493010"/>
          </a:xfrm>
        </p:spPr>
        <p:txBody>
          <a:bodyPr/>
          <a:p>
            <a:pPr marL="285750" indent="-285750">
              <a:buFont typeface="Arial" panose="020B0604020202020204" pitchFamily="34" charset="0"/>
              <a:buChar char="•"/>
            </a:pPr>
            <a:r>
              <a:rPr lang="en-US" altLang="en-US" b="1"/>
              <a:t>Personalized Financial Planning:</a:t>
            </a:r>
            <a:r>
              <a:rPr lang="en-US" altLang="en-US"/>
              <a:t> Tailored advice based on individual financial situations and goals.</a:t>
            </a:r>
            <a:endParaRPr lang="en-US" altLang="en-US"/>
          </a:p>
          <a:p>
            <a:pPr marL="285750" indent="-285750">
              <a:buFont typeface="Arial" panose="020B0604020202020204" pitchFamily="34" charset="0"/>
              <a:buChar char="•"/>
            </a:pPr>
            <a:r>
              <a:rPr lang="en-US" altLang="en-US" b="1"/>
              <a:t>Emotional Support:</a:t>
            </a:r>
            <a:r>
              <a:rPr lang="en-US" altLang="en-US"/>
              <a:t> Empathetic guidance that acknowledges the emotional aspects of financial management.</a:t>
            </a:r>
            <a:endParaRPr lang="en-US" altLang="en-US"/>
          </a:p>
          <a:p>
            <a:pPr marL="285750" indent="-285750">
              <a:buFont typeface="Arial" panose="020B0604020202020204" pitchFamily="34" charset="0"/>
              <a:buChar char="•"/>
            </a:pPr>
            <a:r>
              <a:rPr lang="en-US" altLang="en-US" b="1"/>
              <a:t>Resource Discovery:</a:t>
            </a:r>
            <a:r>
              <a:rPr lang="en-US" altLang="en-US"/>
              <a:t> Easy access to relevant financial services and opportunities.</a:t>
            </a:r>
            <a:endParaRPr lang="en-US" altLang="en-US"/>
          </a:p>
          <a:p>
            <a:pPr marL="285750" indent="-285750">
              <a:buFont typeface="Arial" panose="020B0604020202020204" pitchFamily="34" charset="0"/>
              <a:buChar char="•"/>
            </a:pPr>
            <a:r>
              <a:rPr lang="en-US" altLang="en-US" b="1"/>
              <a:t>Informed Decision-Making</a:t>
            </a:r>
            <a:r>
              <a:rPr lang="en-US" altLang="en-US"/>
              <a:t>: Actionable insights based on causal relationships and real-time data.</a:t>
            </a:r>
            <a:endParaRPr lang="en-US" altLang="en-US"/>
          </a:p>
          <a:p>
            <a:pPr marL="285750" indent="-285750">
              <a:buFont typeface="Arial" panose="020B0604020202020204" pitchFamily="34" charset="0"/>
              <a:buChar char="•"/>
            </a:pPr>
            <a:r>
              <a:rPr lang="en-US" altLang="en-US" b="1"/>
              <a:t>Financial Empowerment:</a:t>
            </a:r>
            <a:r>
              <a:rPr lang="en-US" altLang="en-US"/>
              <a:t> Proactive guidance and education to improve financial literacy and well-being.</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US" altLang="en-US"/>
              <a:t>How HyperFin Benefits Business Providers</a:t>
            </a:r>
            <a:endParaRPr lang="en-US" altLang="en-US"/>
          </a:p>
        </p:txBody>
      </p:sp>
      <p:sp>
        <p:nvSpPr>
          <p:cNvPr id="3" name="Text Placeholder 2"/>
          <p:cNvSpPr>
            <a:spLocks noGrp="1"/>
          </p:cNvSpPr>
          <p:nvPr>
            <p:ph type="body" idx="1"/>
          </p:nvPr>
        </p:nvSpPr>
        <p:spPr>
          <a:xfrm>
            <a:off x="538799" y="1295319"/>
            <a:ext cx="8526144" cy="2769870"/>
          </a:xfrm>
        </p:spPr>
        <p:txBody>
          <a:bodyPr/>
          <a:p>
            <a:pPr marL="285750" indent="-285750">
              <a:buFont typeface="Arial" panose="020B0604020202020204" pitchFamily="34" charset="0"/>
              <a:buChar char="•"/>
            </a:pPr>
            <a:r>
              <a:rPr lang="en-US" altLang="en-US" b="1"/>
              <a:t>Targeted Marketing</a:t>
            </a:r>
            <a:r>
              <a:rPr lang="en-US" altLang="en-US"/>
              <a:t>: Businesses can leverage insights into customer financial behavior to create targeted marketing campaigns.</a:t>
            </a:r>
            <a:endParaRPr lang="en-US" altLang="en-US"/>
          </a:p>
          <a:p>
            <a:pPr marL="285750" indent="-285750">
              <a:buFont typeface="Arial" panose="020B0604020202020204" pitchFamily="34" charset="0"/>
              <a:buChar char="•"/>
            </a:pPr>
            <a:r>
              <a:rPr lang="en-US" altLang="en-US" b="1"/>
              <a:t>Customer Engagement</a:t>
            </a:r>
            <a:r>
              <a:rPr lang="en-US" altLang="en-US"/>
              <a:t>: HyperFin facilitates personalized customer interactions, fostering stronger relationships.</a:t>
            </a:r>
            <a:endParaRPr lang="en-US" altLang="en-US"/>
          </a:p>
          <a:p>
            <a:pPr marL="285750" indent="-285750">
              <a:buFont typeface="Arial" panose="020B0604020202020204" pitchFamily="34" charset="0"/>
              <a:buChar char="•"/>
            </a:pPr>
            <a:r>
              <a:rPr lang="en-US" altLang="en-US" b="1"/>
              <a:t>Financial Product Placement</a:t>
            </a:r>
            <a:r>
              <a:rPr lang="en-US" altLang="en-US"/>
              <a:t>: Businesses can promote financial products and services to relevant customer segments.</a:t>
            </a:r>
            <a:endParaRPr lang="en-US" altLang="en-US"/>
          </a:p>
          <a:p>
            <a:pPr marL="285750" indent="-285750">
              <a:buFont typeface="Arial" panose="020B0604020202020204" pitchFamily="34" charset="0"/>
              <a:buChar char="•"/>
            </a:pPr>
            <a:r>
              <a:rPr lang="en-US" altLang="en-US" b="1"/>
              <a:t>Market Analysis</a:t>
            </a:r>
            <a:r>
              <a:rPr lang="en-US" altLang="en-US"/>
              <a:t>: HyperFin provides businesses with data-driven insights into market trends.</a:t>
            </a:r>
            <a:endParaRPr lang="en-US" altLang="en-US"/>
          </a:p>
          <a:p>
            <a:pPr marL="285750" indent="-285750">
              <a:buFont typeface="Arial" panose="020B0604020202020204" pitchFamily="34" charset="0"/>
              <a:buChar char="•"/>
            </a:pPr>
            <a:r>
              <a:rPr lang="en-US" altLang="en-US" b="1"/>
              <a:t>Risk Assessment</a:t>
            </a:r>
            <a:r>
              <a:rPr lang="en-US" altLang="en-US"/>
              <a:t>: Businesses can use HyperFin to assess customer creditworthiness and reduce financial risk.</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Techcnical Overview</a:t>
            </a:r>
            <a:endParaRPr lang="en-IN" altLang="en-US"/>
          </a:p>
        </p:txBody>
      </p:sp>
      <p:sp>
        <p:nvSpPr>
          <p:cNvPr id="3" name="Text Placeholder 2"/>
          <p:cNvSpPr>
            <a:spLocks noGrp="1"/>
          </p:cNvSpPr>
          <p:nvPr>
            <p:ph type="body" idx="1"/>
          </p:nvPr>
        </p:nvSpPr>
        <p:spPr>
          <a:xfrm>
            <a:off x="537529" y="1165779"/>
            <a:ext cx="8526144" cy="5262880"/>
          </a:xfrm>
        </p:spPr>
        <p:txBody>
          <a:bodyPr/>
          <a:p>
            <a:r>
              <a:rPr lang="en-IN" altLang="en-US" dirty="0">
                <a:sym typeface="+mn-ea"/>
              </a:rPr>
              <a:t>Following are the components in the solution:</a:t>
            </a:r>
            <a:endParaRPr lang="en-IN" altLang="en-US" dirty="0"/>
          </a:p>
          <a:p>
            <a:pPr marL="285750" indent="-285750">
              <a:buFont typeface="Arial" panose="020B0604020202020204" pitchFamily="34" charset="0"/>
              <a:buChar char="•"/>
            </a:pPr>
            <a:r>
              <a:rPr lang="en-US" altLang="en-US" b="1" dirty="0">
                <a:sym typeface="+mn-ea"/>
              </a:rPr>
              <a:t>Conversational Engine</a:t>
            </a:r>
            <a:endParaRPr lang="en-IN" altLang="en-US" dirty="0"/>
          </a:p>
          <a:p>
            <a:pPr marL="742950" lvl="1" indent="-285750">
              <a:buFont typeface="Arial" panose="020B0604020202020204" pitchFamily="34" charset="0"/>
              <a:buChar char="•"/>
            </a:pPr>
            <a:r>
              <a:rPr lang="en-US" altLang="en-US" dirty="0">
                <a:sym typeface="+mn-ea"/>
              </a:rPr>
              <a:t>Acts as the entry point for user interactions (text or voice). It manages conversation context, routes requests to appropriate services, and synthesizes responses.</a:t>
            </a:r>
            <a:endParaRPr lang="en-US" altLang="en-US" dirty="0"/>
          </a:p>
          <a:p>
            <a:pPr marL="742950" lvl="1" indent="-285750">
              <a:buFont typeface="Arial" panose="020B0604020202020204" pitchFamily="34" charset="0"/>
              <a:buChar char="•"/>
            </a:pPr>
            <a:r>
              <a:rPr lang="en-US" altLang="en-US" dirty="0" err="1">
                <a:sym typeface="+mn-ea"/>
              </a:rPr>
              <a:t>OpenAPI</a:t>
            </a:r>
            <a:r>
              <a:rPr lang="en-US" altLang="en-US" dirty="0">
                <a:sym typeface="+mn-ea"/>
              </a:rPr>
              <a:t> </a:t>
            </a:r>
            <a:r>
              <a:rPr lang="en-US" altLang="en-US" dirty="0" err="1">
                <a:sym typeface="+mn-ea"/>
              </a:rPr>
              <a:t>gpt</a:t>
            </a:r>
            <a:r>
              <a:rPr lang="en-US" altLang="en-US" dirty="0">
                <a:sym typeface="+mn-ea"/>
              </a:rPr>
              <a:t> 4.0 mini has been leveraged here. Data has been fed into the same and appropriate responses are generated</a:t>
            </a:r>
            <a:endParaRPr lang="en-US" altLang="en-US" dirty="0"/>
          </a:p>
          <a:p>
            <a:pPr marL="285750" indent="-285750">
              <a:buFont typeface="Arial" panose="020B0604020202020204" pitchFamily="34" charset="0"/>
              <a:buChar char="•"/>
            </a:pPr>
            <a:r>
              <a:rPr lang="en-US" altLang="en-US" b="1" dirty="0">
                <a:sym typeface="+mn-ea"/>
              </a:rPr>
              <a:t>Sentiment Analysis Service</a:t>
            </a:r>
            <a:endParaRPr lang="en-US" altLang="en-US" b="1" dirty="0"/>
          </a:p>
          <a:p>
            <a:pPr marL="742950" lvl="1" indent="-285750">
              <a:buFont typeface="Arial" panose="020B0604020202020204" pitchFamily="34" charset="0"/>
              <a:buChar char="•"/>
            </a:pPr>
            <a:r>
              <a:rPr lang="en-US" altLang="en-US" dirty="0">
                <a:sym typeface="+mn-ea"/>
              </a:rPr>
              <a:t>Performs real-time sentiment analysis on user input to detect emotional states related to financial topics.</a:t>
            </a:r>
            <a:endParaRPr lang="en-US" altLang="en-US" dirty="0"/>
          </a:p>
          <a:p>
            <a:pPr marL="742950" lvl="1" indent="-285750">
              <a:buFont typeface="Arial" panose="020B0604020202020204" pitchFamily="34" charset="0"/>
              <a:buChar char="•"/>
            </a:pPr>
            <a:r>
              <a:rPr lang="en-US" altLang="en-US" dirty="0">
                <a:sym typeface="+mn-ea"/>
              </a:rPr>
              <a:t>Social media activities data has been leveraged and fed into BERT based model (</a:t>
            </a:r>
            <a:r>
              <a:rPr lang="en-IN" dirty="0" err="1">
                <a:sym typeface="+mn-ea"/>
              </a:rPr>
              <a:t>SamLowe</a:t>
            </a:r>
            <a:r>
              <a:rPr lang="en-IN" dirty="0">
                <a:sym typeface="+mn-ea"/>
              </a:rPr>
              <a:t>/</a:t>
            </a:r>
            <a:r>
              <a:rPr lang="en-IN" dirty="0" err="1">
                <a:sym typeface="+mn-ea"/>
              </a:rPr>
              <a:t>roberta</a:t>
            </a:r>
            <a:r>
              <a:rPr lang="en-IN" dirty="0">
                <a:sym typeface="+mn-ea"/>
              </a:rPr>
              <a:t>-base-</a:t>
            </a:r>
            <a:r>
              <a:rPr lang="en-IN" dirty="0" err="1">
                <a:sym typeface="+mn-ea"/>
              </a:rPr>
              <a:t>go_emotions</a:t>
            </a:r>
            <a:r>
              <a:rPr lang="en-IN" dirty="0">
                <a:sym typeface="+mn-ea"/>
              </a:rPr>
              <a:t>)</a:t>
            </a:r>
            <a:endParaRPr lang="en-US" altLang="en-US" dirty="0"/>
          </a:p>
          <a:p>
            <a:pPr marL="285750" indent="-285750">
              <a:buFont typeface="Arial" panose="020B0604020202020204" pitchFamily="34" charset="0"/>
              <a:buChar char="•"/>
            </a:pPr>
            <a:r>
              <a:rPr lang="en-US" altLang="en-US" b="1" dirty="0">
                <a:sym typeface="+mn-ea"/>
              </a:rPr>
              <a:t>Proactive Recommendation Engine</a:t>
            </a:r>
            <a:endParaRPr lang="en-US" altLang="en-US" b="1" dirty="0"/>
          </a:p>
          <a:p>
            <a:pPr marL="742950" lvl="1" indent="-285750">
              <a:buFont typeface="Arial" panose="020B0604020202020204" pitchFamily="34" charset="0"/>
              <a:buChar char="•"/>
            </a:pPr>
            <a:r>
              <a:rPr lang="en-US" altLang="en-US" dirty="0">
                <a:sym typeface="+mn-ea"/>
              </a:rPr>
              <a:t>Monitors user data and triggers proactive notifications based on predefined rules and learned patterns.</a:t>
            </a:r>
            <a:endParaRPr lang="en-US" altLang="en-US" dirty="0"/>
          </a:p>
          <a:p>
            <a:pPr marL="742950" lvl="1" indent="-285750">
              <a:buFont typeface="Arial" panose="020B0604020202020204" pitchFamily="34" charset="0"/>
              <a:buChar char="•"/>
            </a:pPr>
            <a:r>
              <a:rPr lang="en-US" altLang="en-US" dirty="0">
                <a:sym typeface="+mn-ea"/>
              </a:rPr>
              <a:t>Statistically matched data between resources and customer profile, transactions are fed into HuggingFaceH4/zephyr-7b-beta model by building appropriate prompt.</a:t>
            </a:r>
            <a:endParaRPr lang="en-US" altLang="en-US" dirty="0"/>
          </a:p>
          <a:p>
            <a:pPr marL="285750" indent="-285750">
              <a:buFont typeface="Arial" panose="020B0604020202020204" pitchFamily="34" charset="0"/>
              <a:buChar char="•"/>
            </a:pPr>
            <a:r>
              <a:rPr lang="en-US" altLang="en-US" b="1" dirty="0">
                <a:sym typeface="+mn-ea"/>
              </a:rPr>
              <a:t>Resource Integration Service</a:t>
            </a:r>
            <a:endParaRPr lang="en-US" altLang="en-US" b="1" dirty="0"/>
          </a:p>
          <a:p>
            <a:pPr marL="742950" lvl="1" indent="-285750">
              <a:buFont typeface="Arial" panose="020B0604020202020204" pitchFamily="34" charset="0"/>
              <a:buChar char="•"/>
            </a:pPr>
            <a:r>
              <a:rPr lang="en-US" altLang="en-US" dirty="0">
                <a:sym typeface="+mn-ea"/>
              </a:rPr>
              <a:t>Retrieves and aggregates data from heterogeneous sources, including customer related data, local businesses, financial events, and market data.</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9387972" y="6711455"/>
            <a:ext cx="212725" cy="153888"/>
          </a:xfrm>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defRPr/>
            </a:pPr>
            <a:r>
              <a:rPr kumimoji="0" sz="1000" b="0" i="0" u="none" strike="noStrike" kern="1200" cap="none" spc="0" normalizeH="0" baseline="0" noProof="0" dirty="0">
                <a:ln>
                  <a:noFill/>
                </a:ln>
                <a:solidFill>
                  <a:srgbClr val="626366"/>
                </a:solidFill>
                <a:effectLst/>
                <a:uLnTx/>
                <a:uFillTx/>
                <a:latin typeface="Verdana" panose="020B0604030504040204"/>
                <a:ea typeface="+mn-ea"/>
              </a:rPr>
              <a:t>1</a:t>
            </a:r>
            <a:endParaRPr kumimoji="0" sz="1000" b="0" i="0" u="none" strike="noStrike" kern="1200" cap="none" spc="0" normalizeH="0" baseline="0" noProof="0" dirty="0">
              <a:ln>
                <a:noFill/>
              </a:ln>
              <a:solidFill>
                <a:srgbClr val="626366"/>
              </a:solidFill>
              <a:effectLst/>
              <a:uLnTx/>
              <a:uFillTx/>
              <a:latin typeface="Verdana" panose="020B0604030504040204"/>
              <a:ea typeface="+mn-ea"/>
            </a:endParaRPr>
          </a:p>
        </p:txBody>
      </p:sp>
      <p:sp>
        <p:nvSpPr>
          <p:cNvPr id="2" name="object 2"/>
          <p:cNvSpPr txBox="1">
            <a:spLocks noGrp="1"/>
          </p:cNvSpPr>
          <p:nvPr>
            <p:ph type="title"/>
          </p:nvPr>
        </p:nvSpPr>
        <p:spPr>
          <a:xfrm>
            <a:off x="612140" y="498165"/>
            <a:ext cx="8150860" cy="492443"/>
          </a:xfrm>
          <a:prstGeom prst="rect">
            <a:avLst/>
          </a:prstGeom>
        </p:spPr>
        <p:txBody>
          <a:bodyPr vert="horz" wrap="square" lIns="0" tIns="0" rIns="0" bIns="0" rtlCol="0">
            <a:spAutoFit/>
          </a:bodyPr>
          <a:lstStyle/>
          <a:p>
            <a:pPr marL="12700">
              <a:lnSpc>
                <a:spcPct val="100000"/>
              </a:lnSpc>
            </a:pPr>
            <a:r>
              <a:rPr lang="en-US" spc="-5" dirty="0"/>
              <a:t>Architecture</a:t>
            </a:r>
            <a:endParaRPr spc="-5" dirty="0"/>
          </a:p>
        </p:txBody>
      </p:sp>
      <p:sp>
        <p:nvSpPr>
          <p:cNvPr id="4" name="object 4"/>
          <p:cNvSpPr/>
          <p:nvPr/>
        </p:nvSpPr>
        <p:spPr>
          <a:xfrm>
            <a:off x="701674" y="1143000"/>
            <a:ext cx="7299326" cy="375959"/>
          </a:xfrm>
          <a:custGeom>
            <a:avLst/>
            <a:gdLst/>
            <a:ahLst/>
            <a:cxnLst/>
            <a:rect l="l" t="t" r="r" b="b"/>
            <a:pathLst>
              <a:path w="5775325">
                <a:moveTo>
                  <a:pt x="0" y="0"/>
                </a:moveTo>
                <a:lnTo>
                  <a:pt x="5775325" y="0"/>
                </a:lnTo>
              </a:path>
            </a:pathLst>
          </a:custGeom>
          <a:ln w="38100">
            <a:solidFill>
              <a:srgbClr val="5A5D6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descr="arch v2"/>
          <p:cNvPicPr>
            <a:picLocks noChangeAspect="1"/>
          </p:cNvPicPr>
          <p:nvPr/>
        </p:nvPicPr>
        <p:blipFill>
          <a:blip r:embed="rId1"/>
          <a:stretch>
            <a:fillRect/>
          </a:stretch>
        </p:blipFill>
        <p:spPr>
          <a:xfrm>
            <a:off x="154305" y="975995"/>
            <a:ext cx="9446895" cy="498729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US" altLang="en-US"/>
              <a:t>Technical </a:t>
            </a:r>
            <a:r>
              <a:rPr lang="en-IN" altLang="en-US"/>
              <a:t>Stack</a:t>
            </a:r>
            <a:endParaRPr lang="en-IN" altLang="en-US"/>
          </a:p>
        </p:txBody>
      </p:sp>
      <p:sp>
        <p:nvSpPr>
          <p:cNvPr id="3" name="Text Placeholder 2"/>
          <p:cNvSpPr>
            <a:spLocks noGrp="1"/>
          </p:cNvSpPr>
          <p:nvPr>
            <p:ph type="body" idx="1"/>
          </p:nvPr>
        </p:nvSpPr>
        <p:spPr>
          <a:xfrm>
            <a:off x="537529" y="1165779"/>
            <a:ext cx="8526144" cy="4431665"/>
          </a:xfrm>
        </p:spPr>
        <p:txBody>
          <a:bodyPr/>
          <a:p>
            <a:pPr marL="285750" indent="-285750">
              <a:buFont typeface="Arial" panose="020B0604020202020204" pitchFamily="34" charset="0"/>
              <a:buChar char="•"/>
            </a:pPr>
            <a:r>
              <a:rPr lang="en-US" altLang="en-US" b="1" dirty="0">
                <a:sym typeface="+mn-ea"/>
              </a:rPr>
              <a:t>Backend</a:t>
            </a:r>
            <a:r>
              <a:rPr lang="en-US" altLang="en-US" dirty="0">
                <a:sym typeface="+mn-ea"/>
              </a:rPr>
              <a:t>: Django (Python)</a:t>
            </a:r>
            <a:endParaRPr lang="en-US" altLang="en-US" dirty="0"/>
          </a:p>
          <a:p>
            <a:pPr marL="742950" lvl="1" indent="-285750">
              <a:buFont typeface="Arial" panose="020B0604020202020204" pitchFamily="34" charset="0"/>
              <a:buChar char="•"/>
            </a:pPr>
            <a:r>
              <a:rPr lang="en-US" altLang="en-US" dirty="0">
                <a:sym typeface="+mn-ea"/>
              </a:rPr>
              <a:t>Frontend: HTML, CSS, JavaScript</a:t>
            </a:r>
            <a:endParaRPr lang="en-US" altLang="en-US" dirty="0"/>
          </a:p>
          <a:p>
            <a:pPr marL="742950" lvl="1" indent="-285750">
              <a:buFont typeface="Arial" panose="020B0604020202020204" pitchFamily="34" charset="0"/>
              <a:buChar char="•"/>
            </a:pPr>
            <a:r>
              <a:rPr lang="en-US" altLang="en-US" dirty="0">
                <a:sym typeface="+mn-ea"/>
              </a:rPr>
              <a:t>Database: Pandas for data manipulation (Excel files)</a:t>
            </a:r>
            <a:endParaRPr lang="en-US" altLang="en-US" dirty="0"/>
          </a:p>
          <a:p>
            <a:pPr marL="742950" lvl="1" indent="-285750">
              <a:buFont typeface="Arial" panose="020B0604020202020204" pitchFamily="34" charset="0"/>
              <a:buChar char="•"/>
            </a:pPr>
            <a:r>
              <a:rPr lang="en-US" altLang="en-US" dirty="0">
                <a:sym typeface="+mn-ea"/>
              </a:rPr>
              <a:t>APIs: Hugging Face zephyr-7b-beta API, OpenAI API, </a:t>
            </a:r>
            <a:r>
              <a:rPr lang="en-IN" dirty="0" err="1">
                <a:sym typeface="+mn-ea"/>
              </a:rPr>
              <a:t>SamLowe</a:t>
            </a:r>
            <a:r>
              <a:rPr lang="en-IN" dirty="0">
                <a:sym typeface="+mn-ea"/>
              </a:rPr>
              <a:t>/</a:t>
            </a:r>
            <a:r>
              <a:rPr lang="en-IN" dirty="0" err="1">
                <a:sym typeface="+mn-ea"/>
              </a:rPr>
              <a:t>roberta</a:t>
            </a:r>
            <a:r>
              <a:rPr lang="en-IN" dirty="0">
                <a:sym typeface="+mn-ea"/>
              </a:rPr>
              <a:t>-base-</a:t>
            </a:r>
            <a:r>
              <a:rPr lang="en-IN" dirty="0" err="1">
                <a:sym typeface="+mn-ea"/>
              </a:rPr>
              <a:t>go_emotions</a:t>
            </a:r>
            <a:endParaRPr lang="en-US" altLang="en-US" dirty="0"/>
          </a:p>
          <a:p>
            <a:pPr marL="285750" indent="-285750">
              <a:buFont typeface="Arial" panose="020B0604020202020204" pitchFamily="34" charset="0"/>
              <a:buChar char="•"/>
            </a:pPr>
            <a:r>
              <a:rPr lang="en-US" altLang="en-US" b="1" dirty="0">
                <a:sym typeface="+mn-ea"/>
              </a:rPr>
              <a:t>Large Language Models (LLMs)</a:t>
            </a:r>
            <a:r>
              <a:rPr lang="en-US" altLang="en-US" dirty="0">
                <a:sym typeface="+mn-ea"/>
              </a:rPr>
              <a:t>:</a:t>
            </a:r>
            <a:endParaRPr lang="en-US" altLang="en-US" dirty="0"/>
          </a:p>
          <a:p>
            <a:pPr marL="742950" lvl="1" indent="-285750">
              <a:buFont typeface="Arial" panose="020B0604020202020204" pitchFamily="34" charset="0"/>
              <a:buChar char="•"/>
            </a:pPr>
            <a:r>
              <a:rPr lang="en-US" altLang="en-US" dirty="0">
                <a:sym typeface="+mn-ea"/>
              </a:rPr>
              <a:t>Hugging Face Models: Used for sentiment analysis and text classification</a:t>
            </a:r>
            <a:endParaRPr lang="en-US" altLang="en-US" dirty="0"/>
          </a:p>
          <a:p>
            <a:pPr marL="742950" lvl="1" indent="-285750">
              <a:buFont typeface="Arial" panose="020B0604020202020204" pitchFamily="34" charset="0"/>
              <a:buChar char="•"/>
            </a:pPr>
            <a:r>
              <a:rPr lang="en-US" altLang="en-US" dirty="0">
                <a:sym typeface="+mn-ea"/>
              </a:rPr>
              <a:t>OpenAI GPT-4: Used for generating empathetic financial advice</a:t>
            </a:r>
            <a:endParaRPr lang="en-US" altLang="en-US" dirty="0"/>
          </a:p>
          <a:p>
            <a:pPr marL="285750" indent="-285750">
              <a:buFont typeface="Arial" panose="020B0604020202020204" pitchFamily="34" charset="0"/>
              <a:buChar char="•"/>
            </a:pPr>
            <a:r>
              <a:rPr lang="en-US" altLang="en-US" b="1" dirty="0">
                <a:sym typeface="+mn-ea"/>
              </a:rPr>
              <a:t>Data Loading and Processing</a:t>
            </a:r>
            <a:r>
              <a:rPr lang="en-US" altLang="en-US" dirty="0">
                <a:sym typeface="+mn-ea"/>
              </a:rPr>
              <a:t>:</a:t>
            </a:r>
            <a:endParaRPr lang="en-US" altLang="en-US" dirty="0"/>
          </a:p>
          <a:p>
            <a:pPr marL="742950" lvl="1" indent="-285750">
              <a:buFont typeface="Arial" panose="020B0604020202020204" pitchFamily="34" charset="0"/>
              <a:buChar char="•"/>
            </a:pPr>
            <a:r>
              <a:rPr lang="en-US" altLang="en-US" dirty="0">
                <a:sym typeface="+mn-ea"/>
              </a:rPr>
              <a:t>Data Loader: Loads customer data, transactions, social media posts, and provider information from Excel files</a:t>
            </a:r>
            <a:endParaRPr lang="en-US" altLang="en-US" dirty="0"/>
          </a:p>
          <a:p>
            <a:pPr marL="742950" lvl="1" indent="-285750">
              <a:buFont typeface="Arial" panose="020B0604020202020204" pitchFamily="34" charset="0"/>
              <a:buChar char="•"/>
            </a:pPr>
            <a:r>
              <a:rPr lang="en-US" altLang="en-US" dirty="0">
                <a:sym typeface="+mn-ea"/>
              </a:rPr>
              <a:t>Pandas: Used for data manipulation and analysis</a:t>
            </a:r>
            <a:endParaRPr lang="en-US" altLang="en-US" dirty="0"/>
          </a:p>
          <a:p>
            <a:pPr marL="285750" indent="-285750">
              <a:buFont typeface="Arial" panose="020B0604020202020204" pitchFamily="34" charset="0"/>
              <a:buChar char="•"/>
            </a:pPr>
            <a:r>
              <a:rPr lang="en-US" altLang="en-US" b="1" dirty="0">
                <a:sym typeface="+mn-ea"/>
              </a:rPr>
              <a:t>Sentiment Analysis</a:t>
            </a:r>
            <a:r>
              <a:rPr lang="en-US" altLang="en-US" dirty="0">
                <a:sym typeface="+mn-ea"/>
              </a:rPr>
              <a:t>:</a:t>
            </a:r>
            <a:endParaRPr lang="en-US" altLang="en-US" dirty="0"/>
          </a:p>
          <a:p>
            <a:pPr marL="742950" lvl="1" indent="-285750">
              <a:buFont typeface="Arial" panose="020B0604020202020204" pitchFamily="34" charset="0"/>
              <a:buChar char="•"/>
            </a:pPr>
            <a:r>
              <a:rPr lang="en-US" altLang="en-US" dirty="0">
                <a:sym typeface="+mn-ea"/>
              </a:rPr>
              <a:t>Hugging BERT based model API: Analyzes social media posts to determine the customer's emotional state</a:t>
            </a:r>
            <a:endParaRPr lang="en-US" altLang="en-US" dirty="0"/>
          </a:p>
          <a:p>
            <a:pPr marL="742950" lvl="1" indent="-285750">
              <a:buFont typeface="Arial" panose="020B0604020202020204" pitchFamily="34" charset="0"/>
              <a:buChar char="•"/>
            </a:pPr>
            <a:r>
              <a:rPr lang="en-US" altLang="en-US" dirty="0">
                <a:sym typeface="+mn-ea"/>
              </a:rPr>
              <a:t>Sentiment Scores: Aggregates sentiment scores and identifies primary emotions</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7800</Words>
  <Application>WPS Presentation</Application>
  <PresentationFormat>Custom</PresentationFormat>
  <Paragraphs>133</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Georgia</vt:lpstr>
      <vt:lpstr>Verdana</vt:lpstr>
      <vt:lpstr>Calibri</vt:lpstr>
      <vt:lpstr>Calibri</vt:lpstr>
      <vt:lpstr>Microsoft YaHei</vt:lpstr>
      <vt:lpstr>Arial Unicode MS</vt:lpstr>
      <vt:lpstr>-apple-system</vt:lpstr>
      <vt:lpstr>Segoe Print</vt:lpstr>
      <vt:lpstr>Office Theme</vt:lpstr>
      <vt:lpstr>Hackathon 2024</vt:lpstr>
      <vt:lpstr>Challenge Description</vt:lpstr>
      <vt:lpstr>Process Flow</vt:lpstr>
      <vt:lpstr>PowerPoint 演示文稿</vt:lpstr>
      <vt:lpstr>PowerPoint 演示文稿</vt:lpstr>
      <vt:lpstr>PowerPoint 演示文稿</vt:lpstr>
      <vt:lpstr>PowerPoint 演示文稿</vt:lpstr>
      <vt:lpstr>Architecture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valeriop</dc:creator>
  <cp:lastModifiedBy>rajes</cp:lastModifiedBy>
  <cp:revision>149</cp:revision>
  <cp:lastPrinted>2024-03-15T16:51:00Z</cp:lastPrinted>
  <dcterms:created xsi:type="dcterms:W3CDTF">2016-08-02T11:21:00Z</dcterms:created>
  <dcterms:modified xsi:type="dcterms:W3CDTF">2025-03-26T15:00:11Z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2015-03-04T05:30:00Z</vt:filetime>
  </property>
  <property fmtid="{D5CDD505-2E9C-101B-9397-08002B2CF9AE}" pid="3" name="Creator">
    <vt:lpwstr>Acrobat PDFMaker 10.1 for PowerPoint</vt:lpwstr>
  </property>
  <property fmtid="{D5CDD505-2E9C-101B-9397-08002B2CF9AE}" pid="4" name="LastSaved">
    <vt:filetime>2016-08-02T05:30:00Z</vt:filetime>
  </property>
  <property fmtid="{D5CDD505-2E9C-101B-9397-08002B2CF9AE}" pid="5" name="ICV">
    <vt:lpwstr>3F7F17C34B8E4E19AA7B5B129B2DCA8D_12</vt:lpwstr>
  </property>
  <property fmtid="{D5CDD505-2E9C-101B-9397-08002B2CF9AE}" pid="6" name="KSOProductBuildVer">
    <vt:lpwstr>1033-12.2.0.20326</vt:lpwstr>
  </property>
</Properties>
</file>