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Corbel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iMyQCN8aye2Mns8lVGsjoqRnpT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Corbel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orbel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Corbel-regular.fntdata"/><Relationship Id="rId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4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4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4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4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4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4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4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4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I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I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I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IN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11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3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3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3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3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3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3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type="ctrTitle"/>
          </p:nvPr>
        </p:nvSpPr>
        <p:spPr>
          <a:xfrm>
            <a:off x="1608500" y="332200"/>
            <a:ext cx="103554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orbel"/>
              <a:buNone/>
            </a:pPr>
            <a:r>
              <a:rPr lang="en-IN" sz="3600">
                <a:solidFill>
                  <a:srgbClr val="002060"/>
                </a:solidFill>
              </a:rPr>
              <a:t>AI-Driven Hyper Personalization &amp; Recommendations</a:t>
            </a:r>
            <a:endParaRPr sz="3600">
              <a:solidFill>
                <a:srgbClr val="002060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IN">
                <a:solidFill>
                  <a:schemeClr val="accent4"/>
                </a:solidFill>
              </a:rPr>
              <a:t>No More Guesswork: AI-Powered Personalization</a:t>
            </a:r>
            <a:endParaRPr/>
          </a:p>
        </p:txBody>
      </p:sp>
      <p:sp>
        <p:nvSpPr>
          <p:cNvPr id="144" name="Google Shape;144;p1"/>
          <p:cNvSpPr txBox="1"/>
          <p:nvPr>
            <p:ph type="ctrTitle"/>
          </p:nvPr>
        </p:nvSpPr>
        <p:spPr>
          <a:xfrm>
            <a:off x="7049125" y="5160500"/>
            <a:ext cx="45720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orbel"/>
              <a:buNone/>
            </a:pPr>
            <a:r>
              <a:rPr lang="en-IN" sz="3600">
                <a:solidFill>
                  <a:srgbClr val="002060"/>
                </a:solidFill>
              </a:rPr>
              <a:t>Stealth Minds</a:t>
            </a:r>
            <a:endParaRPr sz="36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/>
        </p:nvSpPr>
        <p:spPr>
          <a:xfrm>
            <a:off x="1855411" y="296448"/>
            <a:ext cx="8723180" cy="40011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63696B"/>
                </a:solidFill>
                <a:latin typeface="Corbel"/>
                <a:ea typeface="Corbel"/>
                <a:cs typeface="Corbel"/>
                <a:sym typeface="Corbel"/>
              </a:rPr>
              <a:t>Process Flow</a:t>
            </a:r>
            <a:r>
              <a:rPr b="0" i="0" lang="en-IN" sz="2000" u="none" cap="none" strike="noStrike">
                <a:solidFill>
                  <a:srgbClr val="63696B"/>
                </a:solidFill>
                <a:latin typeface="Corbel"/>
                <a:ea typeface="Corbel"/>
                <a:cs typeface="Corbel"/>
                <a:sym typeface="Corbel"/>
              </a:rPr>
              <a:t>: </a:t>
            </a:r>
            <a:endParaRPr sz="1800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50" name="Google Shape;150;p2"/>
          <p:cNvGrpSpPr/>
          <p:nvPr/>
        </p:nvGrpSpPr>
        <p:grpSpPr>
          <a:xfrm>
            <a:off x="1789271" y="1133075"/>
            <a:ext cx="8740286" cy="4988899"/>
            <a:chOff x="1770611" y="881148"/>
            <a:chExt cx="8740286" cy="4988899"/>
          </a:xfrm>
        </p:grpSpPr>
        <p:sp>
          <p:nvSpPr>
            <p:cNvPr id="151" name="Google Shape;151;p2"/>
            <p:cNvSpPr/>
            <p:nvPr/>
          </p:nvSpPr>
          <p:spPr>
            <a:xfrm>
              <a:off x="2858883" y="881148"/>
              <a:ext cx="6434100" cy="606900"/>
            </a:xfrm>
            <a:prstGeom prst="roundRect">
              <a:avLst>
                <a:gd fmla="val 16667" name="adj"/>
              </a:avLst>
            </a:prstGeom>
            <a:solidFill>
              <a:srgbClr val="979D9F"/>
            </a:solidFill>
            <a:ln cap="rnd" cmpd="sng" w="15875">
              <a:solidFill>
                <a:srgbClr val="6369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Multi-model RAG System Architecture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770611" y="2136371"/>
              <a:ext cx="2385900" cy="789600"/>
            </a:xfrm>
            <a:prstGeom prst="roundRect">
              <a:avLst>
                <a:gd fmla="val 16667" name="adj"/>
              </a:avLst>
            </a:prstGeom>
            <a:solidFill>
              <a:srgbClr val="979D9F"/>
            </a:solidFill>
            <a:ln cap="rnd" cmpd="sng" w="15875">
              <a:solidFill>
                <a:srgbClr val="6369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1. Install Dependencies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900352" y="2136371"/>
              <a:ext cx="2385900" cy="789600"/>
            </a:xfrm>
            <a:prstGeom prst="roundRect">
              <a:avLst>
                <a:gd fmla="val 16667" name="adj"/>
              </a:avLst>
            </a:prstGeom>
            <a:solidFill>
              <a:srgbClr val="979D9F"/>
            </a:solidFill>
            <a:ln cap="rnd" cmpd="sng" w="15875">
              <a:solidFill>
                <a:srgbClr val="6369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2. Generate Synthetic data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8050874" y="2136370"/>
              <a:ext cx="2385900" cy="789600"/>
            </a:xfrm>
            <a:prstGeom prst="roundRect">
              <a:avLst>
                <a:gd fmla="val 16667" name="adj"/>
              </a:avLst>
            </a:prstGeom>
            <a:solidFill>
              <a:srgbClr val="979D9F"/>
            </a:solidFill>
            <a:ln cap="rnd" cmpd="sng" w="15875">
              <a:solidFill>
                <a:srgbClr val="6369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3. Data PreProcessing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781002" y="3627119"/>
              <a:ext cx="2385900" cy="789600"/>
            </a:xfrm>
            <a:prstGeom prst="roundRect">
              <a:avLst>
                <a:gd fmla="val 16667" name="adj"/>
              </a:avLst>
            </a:prstGeom>
            <a:solidFill>
              <a:srgbClr val="979D9F"/>
            </a:solidFill>
            <a:ln cap="rnd" cmpd="sng" w="15875">
              <a:solidFill>
                <a:srgbClr val="6369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8. Benchmarking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827420" y="5080447"/>
              <a:ext cx="2385900" cy="789600"/>
            </a:xfrm>
            <a:prstGeom prst="roundRect">
              <a:avLst>
                <a:gd fmla="val 16667" name="adj"/>
              </a:avLst>
            </a:prstGeom>
            <a:solidFill>
              <a:srgbClr val="979D9F"/>
            </a:solidFill>
            <a:ln cap="rnd" cmpd="sng" w="15875">
              <a:solidFill>
                <a:srgbClr val="6369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7. Ethical Checks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973782" y="3599412"/>
              <a:ext cx="2385900" cy="789600"/>
            </a:xfrm>
            <a:prstGeom prst="roundRect">
              <a:avLst>
                <a:gd fmla="val 16667" name="adj"/>
              </a:avLst>
            </a:prstGeom>
            <a:solidFill>
              <a:srgbClr val="979D9F"/>
            </a:solidFill>
            <a:ln cap="rnd" cmpd="sng" w="15875">
              <a:solidFill>
                <a:srgbClr val="6369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5. Build RAG System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000799" y="5056903"/>
              <a:ext cx="2385900" cy="789600"/>
            </a:xfrm>
            <a:prstGeom prst="roundRect">
              <a:avLst>
                <a:gd fmla="val 16667" name="adj"/>
              </a:avLst>
            </a:prstGeom>
            <a:solidFill>
              <a:srgbClr val="979D9F"/>
            </a:solidFill>
            <a:ln cap="rnd" cmpd="sng" w="15875">
              <a:solidFill>
                <a:srgbClr val="6369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6. Streamlit Frontned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8124997" y="3574471"/>
              <a:ext cx="2385900" cy="789600"/>
            </a:xfrm>
            <a:prstGeom prst="roundRect">
              <a:avLst>
                <a:gd fmla="val 16667" name="adj"/>
              </a:avLst>
            </a:prstGeom>
            <a:solidFill>
              <a:srgbClr val="979D9F"/>
            </a:solidFill>
            <a:ln cap="rnd" cmpd="sng" w="15875">
              <a:solidFill>
                <a:srgbClr val="63696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4. Multi-modal data and Vector DB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60" name="Google Shape;160;p2"/>
            <p:cNvCxnSpPr>
              <a:stCxn id="151" idx="2"/>
            </p:cNvCxnSpPr>
            <p:nvPr/>
          </p:nvCxnSpPr>
          <p:spPr>
            <a:xfrm>
              <a:off x="6075933" y="1488048"/>
              <a:ext cx="600" cy="648300"/>
            </a:xfrm>
            <a:prstGeom prst="straightConnector1">
              <a:avLst/>
            </a:prstGeom>
            <a:noFill/>
            <a:ln cap="rnd" cmpd="sng" w="222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</p:cxnSp>
        <p:cxnSp>
          <p:nvCxnSpPr>
            <p:cNvPr id="161" name="Google Shape;161;p2"/>
            <p:cNvCxnSpPr>
              <a:stCxn id="152" idx="3"/>
              <a:endCxn id="153" idx="1"/>
            </p:cNvCxnSpPr>
            <p:nvPr/>
          </p:nvCxnSpPr>
          <p:spPr>
            <a:xfrm>
              <a:off x="4156511" y="2531171"/>
              <a:ext cx="743700" cy="0"/>
            </a:xfrm>
            <a:prstGeom prst="straightConnector1">
              <a:avLst/>
            </a:prstGeom>
            <a:noFill/>
            <a:ln cap="rnd" cmpd="sng" w="222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</p:cxnSp>
        <p:cxnSp>
          <p:nvCxnSpPr>
            <p:cNvPr id="162" name="Google Shape;162;p2"/>
            <p:cNvCxnSpPr/>
            <p:nvPr/>
          </p:nvCxnSpPr>
          <p:spPr>
            <a:xfrm>
              <a:off x="7286105" y="2531224"/>
              <a:ext cx="744000" cy="0"/>
            </a:xfrm>
            <a:prstGeom prst="straightConnector1">
              <a:avLst/>
            </a:prstGeom>
            <a:noFill/>
            <a:ln cap="rnd" cmpd="sng" w="222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</p:cxnSp>
        <p:cxnSp>
          <p:nvCxnSpPr>
            <p:cNvPr id="163" name="Google Shape;163;p2"/>
            <p:cNvCxnSpPr/>
            <p:nvPr/>
          </p:nvCxnSpPr>
          <p:spPr>
            <a:xfrm>
              <a:off x="9292240" y="2926078"/>
              <a:ext cx="600" cy="648300"/>
            </a:xfrm>
            <a:prstGeom prst="straightConnector1">
              <a:avLst/>
            </a:prstGeom>
            <a:noFill/>
            <a:ln cap="rnd" cmpd="sng" w="222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</p:cxnSp>
        <p:cxnSp>
          <p:nvCxnSpPr>
            <p:cNvPr id="164" name="Google Shape;164;p2"/>
            <p:cNvCxnSpPr/>
            <p:nvPr/>
          </p:nvCxnSpPr>
          <p:spPr>
            <a:xfrm flipH="1">
              <a:off x="7362997" y="3952703"/>
              <a:ext cx="762000" cy="6900"/>
            </a:xfrm>
            <a:prstGeom prst="straightConnector1">
              <a:avLst/>
            </a:prstGeom>
            <a:noFill/>
            <a:ln cap="rnd" cmpd="sng" w="222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</p:cxnSp>
        <p:cxnSp>
          <p:nvCxnSpPr>
            <p:cNvPr id="165" name="Google Shape;165;p2"/>
            <p:cNvCxnSpPr/>
            <p:nvPr/>
          </p:nvCxnSpPr>
          <p:spPr>
            <a:xfrm rot="10800000">
              <a:off x="2870116" y="4414200"/>
              <a:ext cx="14400" cy="615000"/>
            </a:xfrm>
            <a:prstGeom prst="straightConnector1">
              <a:avLst/>
            </a:prstGeom>
            <a:noFill/>
            <a:ln cap="rnd" cmpd="sng" w="222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</p:cxnSp>
        <p:cxnSp>
          <p:nvCxnSpPr>
            <p:cNvPr id="166" name="Google Shape;166;p2"/>
            <p:cNvCxnSpPr/>
            <p:nvPr/>
          </p:nvCxnSpPr>
          <p:spPr>
            <a:xfrm>
              <a:off x="6194368" y="4391881"/>
              <a:ext cx="600" cy="648300"/>
            </a:xfrm>
            <a:prstGeom prst="straightConnector1">
              <a:avLst/>
            </a:prstGeom>
            <a:noFill/>
            <a:ln cap="rnd" cmpd="sng" w="222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</p:cxnSp>
        <p:cxnSp>
          <p:nvCxnSpPr>
            <p:cNvPr id="167" name="Google Shape;167;p2"/>
            <p:cNvCxnSpPr/>
            <p:nvPr/>
          </p:nvCxnSpPr>
          <p:spPr>
            <a:xfrm flipH="1">
              <a:off x="4183299" y="5436520"/>
              <a:ext cx="817500" cy="15300"/>
            </a:xfrm>
            <a:prstGeom prst="straightConnector1">
              <a:avLst/>
            </a:prstGeom>
            <a:noFill/>
            <a:ln cap="rnd" cmpd="sng" w="222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  <a:effectLst>
              <a:reflection blurRad="0" dir="5400000" dist="12700" endA="0" endPos="32000" fadeDir="5400012" kx="0" rotWithShape="0" stA="26000" stPos="0" sy="-100000" ky="0"/>
            </a:effectLst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2025-03-26T04:59:52Z</dcterms:created>
  <dc:creator>Dhanalakshmi Rajapandiyan</dc:creator>
</cp:coreProperties>
</file>