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e3e68321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e3e68321b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content_slide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content_slide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content_slid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content_slide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content_slide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content_slide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content_slid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content_slide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content_slide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content_slide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content_slide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content_slide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content_slid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content_slide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content_slide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content_slide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content_slide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content_slide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content_slid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content_slide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e3e68321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2e3e68321b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content_slide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content_slide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content_slide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content_slide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content_slide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content_slide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content_slide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content_slide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content_slide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content_slide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content_slide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content_slide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2e3e68321b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32e3e68321b_2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content_slid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content_slide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content_slid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content_slide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content_slide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content_slide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content_slide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content_slide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content_slid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content_slide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content_slid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content_slide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content_slid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content_slide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-195323" y="3494000"/>
            <a:ext cx="10158955" cy="2780083"/>
            <a:chOff x="0" y="-38100"/>
            <a:chExt cx="5351219" cy="1464406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5351219" cy="1426306"/>
            </a:xfrm>
            <a:custGeom>
              <a:rect b="b" l="l" r="r" t="t"/>
              <a:pathLst>
                <a:path extrusionOk="0" h="1426306" w="5351219">
                  <a:moveTo>
                    <a:pt x="0" y="0"/>
                  </a:moveTo>
                  <a:lnTo>
                    <a:pt x="5351219" y="0"/>
                  </a:lnTo>
                  <a:lnTo>
                    <a:pt x="5351219" y="1426306"/>
                  </a:lnTo>
                  <a:lnTo>
                    <a:pt x="0" y="1426306"/>
                  </a:ln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</p:sp>
        <p:sp>
          <p:nvSpPr>
            <p:cNvPr id="131" name="Google Shape;131;p25"/>
            <p:cNvSpPr txBox="1"/>
            <p:nvPr/>
          </p:nvSpPr>
          <p:spPr>
            <a:xfrm>
              <a:off x="0" y="-38100"/>
              <a:ext cx="5351219" cy="1464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7911296" y="3375467"/>
            <a:ext cx="1875822" cy="1875822"/>
            <a:chOff x="0" y="0"/>
            <a:chExt cx="812800" cy="81280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290445" y="819850"/>
            <a:ext cx="852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AI Powered Hyper-Personalization Recommendation System</a:t>
            </a:r>
            <a:endParaRPr sz="100">
              <a:solidFill>
                <a:schemeClr val="accent2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50057" y="3752700"/>
            <a:ext cx="1586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Project By:</a:t>
            </a:r>
            <a:endParaRPr sz="700"/>
          </a:p>
        </p:txBody>
      </p:sp>
      <p:grpSp>
        <p:nvGrpSpPr>
          <p:cNvPr id="137" name="Google Shape;137;p25"/>
          <p:cNvGrpSpPr/>
          <p:nvPr/>
        </p:nvGrpSpPr>
        <p:grpSpPr>
          <a:xfrm>
            <a:off x="8441979" y="-117610"/>
            <a:ext cx="871159" cy="871158"/>
            <a:chOff x="0" y="0"/>
            <a:chExt cx="812800" cy="812800"/>
          </a:xfrm>
        </p:grpSpPr>
        <p:sp>
          <p:nvSpPr>
            <p:cNvPr id="138" name="Google Shape;13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5"/>
          <p:cNvSpPr txBox="1"/>
          <p:nvPr/>
        </p:nvSpPr>
        <p:spPr>
          <a:xfrm>
            <a:off x="402450" y="4060125"/>
            <a:ext cx="2319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Anirban Sikder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Devtanu Misra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Krishnendu Bera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Narasimha M. Edala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Dwaipayan Guha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41" name="Google Shape;141;p25"/>
          <p:cNvGrpSpPr/>
          <p:nvPr/>
        </p:nvGrpSpPr>
        <p:grpSpPr>
          <a:xfrm>
            <a:off x="4056029" y="2970353"/>
            <a:ext cx="906435" cy="906435"/>
            <a:chOff x="0" y="0"/>
            <a:chExt cx="812800" cy="812800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5"/>
          <p:cNvGrpSpPr/>
          <p:nvPr/>
        </p:nvGrpSpPr>
        <p:grpSpPr>
          <a:xfrm>
            <a:off x="4527510" y="2421160"/>
            <a:ext cx="1246429" cy="1246429"/>
            <a:chOff x="0" y="0"/>
            <a:chExt cx="812800" cy="812800"/>
          </a:xfrm>
        </p:grpSpPr>
        <p:sp>
          <p:nvSpPr>
            <p:cNvPr id="145" name="Google Shape;145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4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340" name="Google Shape;340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4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343" name="Google Shape;343;p34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4" name="Google Shape;344;p34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Product Schema Diagram</a:t>
            </a:r>
            <a:endParaRPr b="1" sz="3000"/>
          </a:p>
        </p:txBody>
      </p:sp>
      <p:sp>
        <p:nvSpPr>
          <p:cNvPr id="346" name="Google Shape;346;p34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Product Details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Lists product attributes and eligibility criteria.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Segment Mapping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Links products to specific customer segments.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Eligibility Criteria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Defines an eligibility criteria for customers to use this product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352" name="Google Shape;352;p34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353" name="Google Shape;353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5" name="Google Shape;3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1026858"/>
            <a:ext cx="4392701" cy="308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5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361" name="Google Shape;361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35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364" name="Google Shape;364;p35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65" name="Google Shape;365;p35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35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Transaction Schema Diagram</a:t>
            </a:r>
            <a:endParaRPr b="1" sz="3000"/>
          </a:p>
        </p:txBody>
      </p:sp>
      <p:sp>
        <p:nvSpPr>
          <p:cNvPr id="367" name="Google Shape;367;p35"/>
          <p:cNvSpPr txBox="1"/>
          <p:nvPr/>
        </p:nvSpPr>
        <p:spPr>
          <a:xfrm>
            <a:off x="375661" y="17489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Transaction Fields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375661" y="21395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Includes attributes like transaction ID, date, and amount.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Validation Flags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Highlights the flag for recommendation processing.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375661" y="36945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Description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375661" y="40851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Has a description for the transaction if successful and failure reason if failed.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373" name="Google Shape;373;p35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374" name="Google Shape;374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892131"/>
            <a:ext cx="4392700" cy="335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6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382" name="Google Shape;382;p36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385" name="Google Shape;385;p36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388" name="Google Shape;388;p36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36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36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36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3" name="Google Shape;393;p36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394" name="Google Shape;394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36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397" name="Google Shape;397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400" name="Google Shape;400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6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API Endpoints Overview</a:t>
            </a:r>
            <a:endParaRPr sz="100"/>
          </a:p>
        </p:txBody>
      </p:sp>
      <p:sp>
        <p:nvSpPr>
          <p:cNvPr id="403" name="Google Shape;403;p36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Endpoints</a:t>
            </a:r>
            <a:endParaRPr sz="1800"/>
          </a:p>
        </p:txBody>
      </p:sp>
      <p:sp>
        <p:nvSpPr>
          <p:cNvPr id="404" name="Google Shape;404;p36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Overview of key API endpoints in the recommendation system.</a:t>
            </a:r>
            <a:endParaRPr sz="700"/>
          </a:p>
        </p:txBody>
      </p:sp>
      <p:sp>
        <p:nvSpPr>
          <p:cNvPr id="405" name="Google Shape;405;p36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406" name="Google Shape;406;p36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407" name="Google Shape;407;p36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408" name="Google Shape;408;p36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Methods</a:t>
            </a:r>
            <a:endParaRPr sz="1800"/>
          </a:p>
        </p:txBody>
      </p:sp>
      <p:sp>
        <p:nvSpPr>
          <p:cNvPr id="409" name="Google Shape;409;p36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Describes the HTTP methods and routes used.</a:t>
            </a:r>
            <a:endParaRPr sz="700"/>
          </a:p>
        </p:txBody>
      </p:sp>
      <p:sp>
        <p:nvSpPr>
          <p:cNvPr id="410" name="Google Shape;410;p36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Purpose</a:t>
            </a:r>
            <a:endParaRPr sz="1800"/>
          </a:p>
        </p:txBody>
      </p:sp>
      <p:sp>
        <p:nvSpPr>
          <p:cNvPr id="411" name="Google Shape;411;p36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Explains the role of each endpoint in the system.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7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417" name="Google Shape;417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420" name="Google Shape;420;p37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21" name="Google Shape;421;p37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37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Analyze Recommendable Transactions API</a:t>
            </a:r>
            <a:endParaRPr b="1" sz="2500"/>
          </a:p>
        </p:txBody>
      </p:sp>
      <p:sp>
        <p:nvSpPr>
          <p:cNvPr id="423" name="Google Shape;423;p37"/>
          <p:cNvSpPr txBox="1"/>
          <p:nvPr/>
        </p:nvSpPr>
        <p:spPr>
          <a:xfrm>
            <a:off x="375661" y="18251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Endpoint Purpose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375661" y="22157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Validates transactions based on specified criteria.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375661" y="26813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Input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375661" y="30719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Accepts a date in the request body to process daily transactions.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375661" y="3542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Outcome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375661" y="3932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Marks transactions as valid/invalid for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641619"/>
            <a:ext cx="4392699" cy="3860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37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431" name="Google Shape;431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8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438" name="Google Shape;438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441" name="Google Shape;441;p38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42" name="Google Shape;442;p38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38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Transaction Analysis API Flow Diagram</a:t>
            </a:r>
            <a:endParaRPr b="1" sz="3000"/>
          </a:p>
        </p:txBody>
      </p:sp>
      <p:sp>
        <p:nvSpPr>
          <p:cNvPr id="444" name="Google Shape;444;p38"/>
          <p:cNvSpPr txBox="1"/>
          <p:nvPr/>
        </p:nvSpPr>
        <p:spPr>
          <a:xfrm>
            <a:off x="375661" y="18251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Flow Start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375661" y="22157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Initiates when the API receives a request with a date.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Validation Steps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Iterates through transactions, applying validation rules.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375661" y="36945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Response Flow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375661" y="40851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Updates DB records and returns list of valid transactions.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450" name="Google Shape;4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400" y="-25"/>
            <a:ext cx="31612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38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452" name="Google Shape;452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9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459" name="Google Shape;459;p3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462" name="Google Shape;462;p3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465" name="Google Shape;465;p3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39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p39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9" name="Google Shape;469;p39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0" name="Google Shape;470;p39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471" name="Google Shape;471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474" name="Google Shape;474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477" name="Google Shape;477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39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Analyze Customer Product API</a:t>
            </a:r>
            <a:endParaRPr sz="100"/>
          </a:p>
        </p:txBody>
      </p:sp>
      <p:sp>
        <p:nvSpPr>
          <p:cNvPr id="480" name="Google Shape;480;p39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API Purpose</a:t>
            </a:r>
            <a:endParaRPr sz="1800"/>
          </a:p>
        </p:txBody>
      </p:sp>
      <p:sp>
        <p:nvSpPr>
          <p:cNvPr id="481" name="Google Shape;481;p39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Generates product recommendations based on customer data.</a:t>
            </a:r>
            <a:endParaRPr sz="700"/>
          </a:p>
        </p:txBody>
      </p:sp>
      <p:sp>
        <p:nvSpPr>
          <p:cNvPr id="482" name="Google Shape;482;p39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483" name="Google Shape;483;p39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484" name="Google Shape;484;p39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485" name="Google Shape;485;p39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Data Retrieval</a:t>
            </a:r>
            <a:endParaRPr sz="1800"/>
          </a:p>
        </p:txBody>
      </p:sp>
      <p:sp>
        <p:nvSpPr>
          <p:cNvPr id="486" name="Google Shape;486;p39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Fetches customer profile and two-week transaction history.</a:t>
            </a:r>
            <a:endParaRPr sz="700"/>
          </a:p>
        </p:txBody>
      </p:sp>
      <p:sp>
        <p:nvSpPr>
          <p:cNvPr id="487" name="Google Shape;487;p39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Processing</a:t>
            </a:r>
            <a:endParaRPr sz="1800"/>
          </a:p>
        </p:txBody>
      </p:sp>
      <p:sp>
        <p:nvSpPr>
          <p:cNvPr id="488" name="Google Shape;488;p39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Computes the difference between used and available products.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0"/>
          <p:cNvGrpSpPr/>
          <p:nvPr/>
        </p:nvGrpSpPr>
        <p:grpSpPr>
          <a:xfrm>
            <a:off x="-45200" y="50"/>
            <a:ext cx="4392708" cy="5143554"/>
            <a:chOff x="0" y="-1"/>
            <a:chExt cx="2313900" cy="2940350"/>
          </a:xfrm>
        </p:grpSpPr>
        <p:sp>
          <p:nvSpPr>
            <p:cNvPr id="494" name="Google Shape;494;p40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95" name="Google Shape;495;p40"/>
            <p:cNvSpPr txBox="1"/>
            <p:nvPr/>
          </p:nvSpPr>
          <p:spPr>
            <a:xfrm>
              <a:off x="0" y="-1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40"/>
          <p:cNvGrpSpPr/>
          <p:nvPr/>
        </p:nvGrpSpPr>
        <p:grpSpPr>
          <a:xfrm>
            <a:off x="8085502" y="4091855"/>
            <a:ext cx="1611864" cy="1611864"/>
            <a:chOff x="0" y="0"/>
            <a:chExt cx="812800" cy="812800"/>
          </a:xfrm>
        </p:grpSpPr>
        <p:sp>
          <p:nvSpPr>
            <p:cNvPr id="497" name="Google Shape;497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40"/>
          <p:cNvSpPr txBox="1"/>
          <p:nvPr/>
        </p:nvSpPr>
        <p:spPr>
          <a:xfrm>
            <a:off x="4572000" y="166250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Customer Product Analysis API Sequence</a:t>
            </a:r>
            <a:endParaRPr b="1" sz="2400"/>
          </a:p>
        </p:txBody>
      </p:sp>
      <p:sp>
        <p:nvSpPr>
          <p:cNvPr id="500" name="Google Shape;500;p40"/>
          <p:cNvSpPr txBox="1"/>
          <p:nvPr/>
        </p:nvSpPr>
        <p:spPr>
          <a:xfrm>
            <a:off x="4572000" y="1523075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Sequence Start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4572000" y="1951174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Initiated by the API call with customer_id.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4572000" y="249809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 Retrieval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4572000" y="2926191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Fetches customer details, transactions, and product data.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572000" y="3470908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LLM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4572000" y="3899006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Calls the LLM to generate a recommendation.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506" name="Google Shape;5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200" y="790968"/>
            <a:ext cx="4392701" cy="364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1"/>
          <p:cNvGrpSpPr/>
          <p:nvPr/>
        </p:nvGrpSpPr>
        <p:grpSpPr>
          <a:xfrm>
            <a:off x="-895262" y="-1097666"/>
            <a:ext cx="1611864" cy="1611864"/>
            <a:chOff x="0" y="0"/>
            <a:chExt cx="812800" cy="812800"/>
          </a:xfrm>
        </p:grpSpPr>
        <p:sp>
          <p:nvSpPr>
            <p:cNvPr id="512" name="Google Shape;512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41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515" name="Google Shape;515;p41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16" name="Google Shape;516;p41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41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Flask API Setup for Recommendation Service</a:t>
            </a:r>
            <a:endParaRPr b="1" sz="2600"/>
          </a:p>
        </p:txBody>
      </p:sp>
      <p:sp>
        <p:nvSpPr>
          <p:cNvPr id="518" name="Google Shape;518;p41"/>
          <p:cNvSpPr txBox="1"/>
          <p:nvPr/>
        </p:nvSpPr>
        <p:spPr>
          <a:xfrm>
            <a:off x="375661" y="16727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Controller Setup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375661" y="20633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Defines API endpoints and routes in Flask.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375661" y="26813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Service Layer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21" name="Google Shape;521;p41"/>
          <p:cNvSpPr txBox="1"/>
          <p:nvPr/>
        </p:nvSpPr>
        <p:spPr>
          <a:xfrm>
            <a:off x="375661" y="30719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Handles business logic, including data retrieval and LLM calls.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375661" y="36945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Endpoint Configuration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375661" y="40851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Ensures secure and efficient communication between components.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524" name="Google Shape;5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24" y="0"/>
            <a:ext cx="379495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1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526" name="Google Shape;526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2"/>
          <p:cNvGrpSpPr/>
          <p:nvPr/>
        </p:nvGrpSpPr>
        <p:grpSpPr>
          <a:xfrm>
            <a:off x="241260" y="1752492"/>
            <a:ext cx="2751351" cy="3662583"/>
            <a:chOff x="0" y="-38100"/>
            <a:chExt cx="1449300" cy="1929300"/>
          </a:xfrm>
        </p:grpSpPr>
        <p:sp>
          <p:nvSpPr>
            <p:cNvPr id="533" name="Google Shape;533;p42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2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3196421" y="1752492"/>
            <a:ext cx="2751351" cy="3662583"/>
            <a:chOff x="0" y="-38100"/>
            <a:chExt cx="1449300" cy="1929300"/>
          </a:xfrm>
        </p:grpSpPr>
        <p:sp>
          <p:nvSpPr>
            <p:cNvPr id="536" name="Google Shape;536;p42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42"/>
          <p:cNvGrpSpPr/>
          <p:nvPr/>
        </p:nvGrpSpPr>
        <p:grpSpPr>
          <a:xfrm>
            <a:off x="6152366" y="1752492"/>
            <a:ext cx="2751351" cy="3662583"/>
            <a:chOff x="0" y="-38100"/>
            <a:chExt cx="1449300" cy="1929300"/>
          </a:xfrm>
        </p:grpSpPr>
        <p:sp>
          <p:nvSpPr>
            <p:cNvPr id="539" name="Google Shape;539;p42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42"/>
          <p:cNvSpPr/>
          <p:nvPr/>
        </p:nvSpPr>
        <p:spPr>
          <a:xfrm>
            <a:off x="55857" y="16264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2" name="Google Shape;542;p42"/>
          <p:cNvSpPr/>
          <p:nvPr/>
        </p:nvSpPr>
        <p:spPr>
          <a:xfrm>
            <a:off x="2992418" y="16264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3" name="Google Shape;543;p42"/>
          <p:cNvSpPr/>
          <p:nvPr/>
        </p:nvSpPr>
        <p:spPr>
          <a:xfrm>
            <a:off x="5990441" y="16264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44" name="Google Shape;544;p42"/>
          <p:cNvGrpSpPr/>
          <p:nvPr/>
        </p:nvGrpSpPr>
        <p:grpSpPr>
          <a:xfrm>
            <a:off x="152052" y="1690208"/>
            <a:ext cx="530189" cy="530189"/>
            <a:chOff x="0" y="0"/>
            <a:chExt cx="812800" cy="812800"/>
          </a:xfrm>
        </p:grpSpPr>
        <p:sp>
          <p:nvSpPr>
            <p:cNvPr id="545" name="Google Shape;545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42"/>
          <p:cNvGrpSpPr/>
          <p:nvPr/>
        </p:nvGrpSpPr>
        <p:grpSpPr>
          <a:xfrm>
            <a:off x="3088613" y="1690208"/>
            <a:ext cx="530189" cy="530189"/>
            <a:chOff x="0" y="0"/>
            <a:chExt cx="812800" cy="812800"/>
          </a:xfrm>
        </p:grpSpPr>
        <p:sp>
          <p:nvSpPr>
            <p:cNvPr id="548" name="Google Shape;548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42"/>
          <p:cNvGrpSpPr/>
          <p:nvPr/>
        </p:nvGrpSpPr>
        <p:grpSpPr>
          <a:xfrm>
            <a:off x="6086637" y="1690208"/>
            <a:ext cx="530189" cy="530189"/>
            <a:chOff x="0" y="0"/>
            <a:chExt cx="812800" cy="812800"/>
          </a:xfrm>
        </p:grpSpPr>
        <p:sp>
          <p:nvSpPr>
            <p:cNvPr id="551" name="Google Shape;551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p42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Production Readiness Overview</a:t>
            </a:r>
            <a:endParaRPr sz="100"/>
          </a:p>
        </p:txBody>
      </p:sp>
      <p:sp>
        <p:nvSpPr>
          <p:cNvPr id="554" name="Google Shape;554;p42"/>
          <p:cNvSpPr txBox="1"/>
          <p:nvPr/>
        </p:nvSpPr>
        <p:spPr>
          <a:xfrm>
            <a:off x="417158" y="22288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Architecture</a:t>
            </a:r>
            <a:endParaRPr sz="1800"/>
          </a:p>
        </p:txBody>
      </p:sp>
      <p:sp>
        <p:nvSpPr>
          <p:cNvPr id="555" name="Google Shape;555;p42"/>
          <p:cNvSpPr txBox="1"/>
          <p:nvPr/>
        </p:nvSpPr>
        <p:spPr>
          <a:xfrm>
            <a:off x="499750" y="29190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recommendation system is designed as a robust, standalone service that leverages API-driven processing. It isolates complex operations into dedicated endpoints and kafka topics/consumers.</a:t>
            </a:r>
            <a:endParaRPr sz="700"/>
          </a:p>
        </p:txBody>
      </p:sp>
      <p:sp>
        <p:nvSpPr>
          <p:cNvPr id="556" name="Google Shape;556;p42"/>
          <p:cNvSpPr txBox="1"/>
          <p:nvPr/>
        </p:nvSpPr>
        <p:spPr>
          <a:xfrm>
            <a:off x="156815" y="1760263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557" name="Google Shape;557;p42"/>
          <p:cNvSpPr txBox="1"/>
          <p:nvPr/>
        </p:nvSpPr>
        <p:spPr>
          <a:xfrm>
            <a:off x="3093376" y="1760263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558" name="Google Shape;558;p42"/>
          <p:cNvSpPr txBox="1"/>
          <p:nvPr/>
        </p:nvSpPr>
        <p:spPr>
          <a:xfrm>
            <a:off x="6091400" y="1760263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559" name="Google Shape;559;p42"/>
          <p:cNvSpPr txBox="1"/>
          <p:nvPr/>
        </p:nvSpPr>
        <p:spPr>
          <a:xfrm>
            <a:off x="3363146" y="22288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Integration</a:t>
            </a:r>
            <a:endParaRPr sz="1800"/>
          </a:p>
        </p:txBody>
      </p:sp>
      <p:sp>
        <p:nvSpPr>
          <p:cNvPr id="560" name="Google Shape;560;p42"/>
          <p:cNvSpPr txBox="1"/>
          <p:nvPr/>
        </p:nvSpPr>
        <p:spPr>
          <a:xfrm>
            <a:off x="3412600" y="29190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system can seamlessly integrate with various Wells Fargo Lines of Business (LOBs) through easy onboarding of external applications and the use of Kafka messaging for data ingestion and notifications.</a:t>
            </a:r>
            <a:endParaRPr sz="700"/>
          </a:p>
        </p:txBody>
      </p:sp>
      <p:sp>
        <p:nvSpPr>
          <p:cNvPr id="561" name="Google Shape;561;p42"/>
          <p:cNvSpPr txBox="1"/>
          <p:nvPr/>
        </p:nvSpPr>
        <p:spPr>
          <a:xfrm>
            <a:off x="6309146" y="22288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Operational Readiness</a:t>
            </a:r>
            <a:endParaRPr sz="1800"/>
          </a:p>
        </p:txBody>
      </p:sp>
      <p:sp>
        <p:nvSpPr>
          <p:cNvPr id="562" name="Google Shape;562;p42"/>
          <p:cNvSpPr txBox="1"/>
          <p:nvPr/>
        </p:nvSpPr>
        <p:spPr>
          <a:xfrm>
            <a:off x="6383100" y="29190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With support for asynchronous processing and batch operations, the system is engineered to handle high data volumes, ensuring efficient performance and quick recovery from potential issues.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43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568" name="Google Shape;568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43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571" name="Google Shape;571;p43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72" name="Google Shape;572;p43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43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Application Onboarding &amp; Data Ingestion Flow</a:t>
            </a:r>
            <a:endParaRPr b="1" sz="3000"/>
          </a:p>
        </p:txBody>
      </p:sp>
      <p:sp>
        <p:nvSpPr>
          <p:cNvPr id="574" name="Google Shape;574;p43"/>
          <p:cNvSpPr txBox="1"/>
          <p:nvPr/>
        </p:nvSpPr>
        <p:spPr>
          <a:xfrm>
            <a:off x="375661" y="17489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Onboarding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375661" y="21395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External applications provide app_info and customer data.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375661" y="26051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Kafka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375661" y="29957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Transaction data is pushed to Kafka topics.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375661" y="3542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 Storage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375661" y="3932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Ingested data is stored in the transaction database.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580" name="Google Shape;5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26" y="148925"/>
            <a:ext cx="4271924" cy="484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1" name="Google Shape;581;p43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582" name="Google Shape;582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3257503" y="392638"/>
            <a:ext cx="253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700"/>
          </a:p>
        </p:txBody>
      </p:sp>
      <p:sp>
        <p:nvSpPr>
          <p:cNvPr id="152" name="Google Shape;152;p26"/>
          <p:cNvSpPr txBox="1"/>
          <p:nvPr/>
        </p:nvSpPr>
        <p:spPr>
          <a:xfrm>
            <a:off x="978775" y="1328375"/>
            <a:ext cx="3477300" cy="231000"/>
          </a:xfrm>
          <a:prstGeom prst="rect">
            <a:avLst/>
          </a:prstGeom>
          <a:solidFill>
            <a:srgbClr val="FFE8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Agenda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System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Key Features Summary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Data Collection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Customer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Segment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Product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Transaction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API Endpoints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Analyze Recommendable Transactions API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Transaction Analysis API Flow Diagram</a:t>
            </a:r>
            <a:endParaRPr b="1" sz="1200">
              <a:solidFill>
                <a:schemeClr val="accent2"/>
              </a:solidFill>
            </a:endParaRPr>
          </a:p>
        </p:txBody>
      </p:sp>
      <p:grpSp>
        <p:nvGrpSpPr>
          <p:cNvPr id="153" name="Google Shape;153;p26"/>
          <p:cNvGrpSpPr/>
          <p:nvPr/>
        </p:nvGrpSpPr>
        <p:grpSpPr>
          <a:xfrm>
            <a:off x="7691739" y="-547480"/>
            <a:ext cx="1875822" cy="1875822"/>
            <a:chOff x="0" y="0"/>
            <a:chExt cx="812800" cy="812800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-586667" y="3926407"/>
            <a:ext cx="1565415" cy="1565415"/>
            <a:chOff x="0" y="0"/>
            <a:chExt cx="812800" cy="812800"/>
          </a:xfrm>
        </p:grpSpPr>
        <p:sp>
          <p:nvSpPr>
            <p:cNvPr id="157" name="Google Shape;157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6"/>
          <p:cNvSpPr txBox="1"/>
          <p:nvPr/>
        </p:nvSpPr>
        <p:spPr>
          <a:xfrm>
            <a:off x="4293000" y="1328375"/>
            <a:ext cx="4762200" cy="231000"/>
          </a:xfrm>
          <a:prstGeom prst="rect">
            <a:avLst/>
          </a:prstGeom>
          <a:solidFill>
            <a:srgbClr val="FFE8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Analyze Customer Product API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Customer Product Analysis API Sequence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Flask API Setup for Recommendation Service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Production Readiness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Application Onboarding &amp; Data Ingestion Flow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Daily Scheduler: Transaction Validation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Bi-Weekly Scheduler: Customer Transaction Analysis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Bi-Weekly Scheduler: Recommendation Notification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Benefits for Wells Fargo LOB Teams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Production Readiness - Real-Time Communication &amp; Integration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Conclusion &amp; Q&amp;A</a:t>
            </a:r>
            <a:endParaRPr b="1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44"/>
          <p:cNvGrpSpPr/>
          <p:nvPr/>
        </p:nvGrpSpPr>
        <p:grpSpPr>
          <a:xfrm>
            <a:off x="-45200" y="50"/>
            <a:ext cx="4392708" cy="5143554"/>
            <a:chOff x="0" y="-1"/>
            <a:chExt cx="2313900" cy="2940350"/>
          </a:xfrm>
        </p:grpSpPr>
        <p:sp>
          <p:nvSpPr>
            <p:cNvPr id="589" name="Google Shape;589;p44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90" name="Google Shape;590;p44"/>
            <p:cNvSpPr txBox="1"/>
            <p:nvPr/>
          </p:nvSpPr>
          <p:spPr>
            <a:xfrm>
              <a:off x="0" y="-1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44"/>
          <p:cNvGrpSpPr/>
          <p:nvPr/>
        </p:nvGrpSpPr>
        <p:grpSpPr>
          <a:xfrm>
            <a:off x="8085502" y="4091855"/>
            <a:ext cx="1611864" cy="1611864"/>
            <a:chOff x="0" y="0"/>
            <a:chExt cx="812800" cy="812800"/>
          </a:xfrm>
        </p:grpSpPr>
        <p:sp>
          <p:nvSpPr>
            <p:cNvPr id="592" name="Google Shape;592;p4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44"/>
          <p:cNvSpPr txBox="1"/>
          <p:nvPr/>
        </p:nvSpPr>
        <p:spPr>
          <a:xfrm>
            <a:off x="4572000" y="166250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Daily Scheduler: Transaction Validation</a:t>
            </a:r>
            <a:endParaRPr b="1" sz="3000"/>
          </a:p>
        </p:txBody>
      </p:sp>
      <p:sp>
        <p:nvSpPr>
          <p:cNvPr id="595" name="Google Shape;595;p44"/>
          <p:cNvSpPr txBox="1"/>
          <p:nvPr/>
        </p:nvSpPr>
        <p:spPr>
          <a:xfrm>
            <a:off x="4572000" y="1446875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Daily Scheduler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96" name="Google Shape;596;p44"/>
          <p:cNvSpPr txBox="1"/>
          <p:nvPr/>
        </p:nvSpPr>
        <p:spPr>
          <a:xfrm>
            <a:off x="4572000" y="1874974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Triggers an API call at the end of each day to iterate through all transactions.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4572000" y="257429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Validation Process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98" name="Google Shape;598;p44"/>
          <p:cNvSpPr txBox="1"/>
          <p:nvPr/>
        </p:nvSpPr>
        <p:spPr>
          <a:xfrm>
            <a:off x="4572000" y="3002391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Applies validation rules to each transaction and flags valid transactions in the database.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99" name="Google Shape;599;p44"/>
          <p:cNvSpPr txBox="1"/>
          <p:nvPr/>
        </p:nvSpPr>
        <p:spPr>
          <a:xfrm>
            <a:off x="4572000" y="3699508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Database Update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00" name="Google Shape;600;p44"/>
          <p:cNvSpPr txBox="1"/>
          <p:nvPr/>
        </p:nvSpPr>
        <p:spPr>
          <a:xfrm>
            <a:off x="4572000" y="4127606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Ensures that only transactions marked as valid are processed further for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01" name="Google Shape;6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30" y="75"/>
            <a:ext cx="26882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5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607" name="Google Shape;607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45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610" name="Google Shape;610;p45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11" name="Google Shape;611;p45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45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Bi-Weekly Scheduler: Customer Transaction Analysis</a:t>
            </a:r>
            <a:endParaRPr b="1" sz="2300"/>
          </a:p>
        </p:txBody>
      </p:sp>
      <p:sp>
        <p:nvSpPr>
          <p:cNvPr id="613" name="Google Shape;613;p45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Two-Week Data Retrieval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14" name="Google Shape;614;p45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Initiates an API call to fetch each customer's transaction history for the past two weeks.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15" name="Google Shape;615;p45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Profile &amp; Product Comparison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16" name="Google Shape;616;p45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Analyzes customer profiles by comparing products already in use (P1) with available products (P2).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17" name="Google Shape;617;p45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Analysis Outcome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18" name="Google Shape;618;p45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Identifies potential product recommendations based on transaction trends and customer eligibility.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19" name="Google Shape;6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400" y="211925"/>
            <a:ext cx="4259201" cy="4719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45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621" name="Google Shape;621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6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628" name="Google Shape;628;p4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46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631" name="Google Shape;631;p46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32" name="Google Shape;632;p46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46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Bi-Weekly Scheduler: Recommendation Notification</a:t>
            </a:r>
            <a:endParaRPr b="1" sz="2300"/>
          </a:p>
        </p:txBody>
      </p:sp>
      <p:sp>
        <p:nvSpPr>
          <p:cNvPr id="634" name="Google Shape;634;p46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LLM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35" name="Google Shape;635;p46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Constructs a prompt using the analysis results and calls the LLM to generate a recommendation.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36" name="Google Shape;636;p46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Recommendation Generation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Parses the LLM response to obtain the recommended product and associated details.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Kafka Notification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Pushes the final recommendation to a Kafka topic specified in the customer's app_info for external consumption.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40" name="Google Shape;6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21" y="171837"/>
            <a:ext cx="4331555" cy="479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46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642" name="Google Shape;642;p4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47"/>
          <p:cNvGrpSpPr/>
          <p:nvPr/>
        </p:nvGrpSpPr>
        <p:grpSpPr>
          <a:xfrm>
            <a:off x="7308449" y="3830522"/>
            <a:ext cx="2300143" cy="2300143"/>
            <a:chOff x="0" y="0"/>
            <a:chExt cx="812800" cy="812800"/>
          </a:xfrm>
        </p:grpSpPr>
        <p:sp>
          <p:nvSpPr>
            <p:cNvPr id="649" name="Google Shape;649;p4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47"/>
          <p:cNvSpPr txBox="1"/>
          <p:nvPr/>
        </p:nvSpPr>
        <p:spPr>
          <a:xfrm>
            <a:off x="326250" y="200625"/>
            <a:ext cx="47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Benefits for Wells Fargo LOB Teams</a:t>
            </a:r>
            <a:endParaRPr sz="3000"/>
          </a:p>
        </p:txBody>
      </p:sp>
      <p:sp>
        <p:nvSpPr>
          <p:cNvPr id="652" name="Google Shape;652;p47"/>
          <p:cNvSpPr txBox="1"/>
          <p:nvPr/>
        </p:nvSpPr>
        <p:spPr>
          <a:xfrm>
            <a:off x="326250" y="1608000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Centralized Service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53" name="Google Shape;653;p47"/>
          <p:cNvSpPr txBox="1"/>
          <p:nvPr/>
        </p:nvSpPr>
        <p:spPr>
          <a:xfrm>
            <a:off x="326250" y="1993264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Provides a unified recommendation engine across LOBs.</a:t>
            </a:r>
            <a:endParaRPr sz="11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54" name="Google Shape;654;p47"/>
          <p:cNvSpPr txBox="1"/>
          <p:nvPr/>
        </p:nvSpPr>
        <p:spPr>
          <a:xfrm>
            <a:off x="326250" y="2586724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Real-Time Insights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55" name="Google Shape;655;p47"/>
          <p:cNvSpPr txBox="1"/>
          <p:nvPr/>
        </p:nvSpPr>
        <p:spPr>
          <a:xfrm>
            <a:off x="326250" y="2971988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Delivers timely recommendations based on live data.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56" name="Google Shape;656;p47"/>
          <p:cNvSpPr txBox="1"/>
          <p:nvPr/>
        </p:nvSpPr>
        <p:spPr>
          <a:xfrm>
            <a:off x="326250" y="3565448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Tailored Recommendations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57" name="Google Shape;657;p47"/>
          <p:cNvSpPr txBox="1"/>
          <p:nvPr/>
        </p:nvSpPr>
        <p:spPr>
          <a:xfrm>
            <a:off x="326250" y="3950712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Ensures personalized product suggestions for each customer.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58" name="Google Shape;6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100" y="337925"/>
            <a:ext cx="3981900" cy="2654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47"/>
          <p:cNvGrpSpPr/>
          <p:nvPr/>
        </p:nvGrpSpPr>
        <p:grpSpPr>
          <a:xfrm>
            <a:off x="4509749" y="2514804"/>
            <a:ext cx="1611864" cy="1611864"/>
            <a:chOff x="0" y="0"/>
            <a:chExt cx="812800" cy="812800"/>
          </a:xfrm>
        </p:grpSpPr>
        <p:sp>
          <p:nvSpPr>
            <p:cNvPr id="660" name="Google Shape;660;p4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7"/>
          <p:cNvGrpSpPr/>
          <p:nvPr/>
        </p:nvGrpSpPr>
        <p:grpSpPr>
          <a:xfrm>
            <a:off x="8458505" y="-805937"/>
            <a:ext cx="1611864" cy="1611864"/>
            <a:chOff x="0" y="0"/>
            <a:chExt cx="812800" cy="812800"/>
          </a:xfrm>
        </p:grpSpPr>
        <p:sp>
          <p:nvSpPr>
            <p:cNvPr id="663" name="Google Shape;663;p4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48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670" name="Google Shape;670;p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48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673" name="Google Shape;673;p48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74" name="Google Shape;674;p48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5" name="Google Shape;675;p48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Production Readiness - Real-Time Communication &amp; Integration</a:t>
            </a:r>
            <a:endParaRPr b="1" sz="2300"/>
          </a:p>
        </p:txBody>
      </p:sp>
      <p:sp>
        <p:nvSpPr>
          <p:cNvPr id="676" name="Google Shape;676;p48"/>
          <p:cNvSpPr txBox="1"/>
          <p:nvPr/>
        </p:nvSpPr>
        <p:spPr>
          <a:xfrm>
            <a:off x="375661" y="19775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Kafka Messaging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77" name="Google Shape;677;p48"/>
          <p:cNvSpPr txBox="1"/>
          <p:nvPr/>
        </p:nvSpPr>
        <p:spPr>
          <a:xfrm>
            <a:off x="375661" y="23681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Enables real-time data flow and notification delivery.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78" name="Google Shape;678;p48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Seamless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79" name="Google Shape;679;p48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Works with multiple Wells Fargo applications and systems.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375661" y="3542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Scalable Architecture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375661" y="3932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Designed to handle increasing data volumes and user demands.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682" name="Google Shape;682;p48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683" name="Google Shape;683;p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85" name="Google Shape;6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25" y="1868420"/>
            <a:ext cx="4313350" cy="14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49"/>
          <p:cNvGrpSpPr/>
          <p:nvPr/>
        </p:nvGrpSpPr>
        <p:grpSpPr>
          <a:xfrm>
            <a:off x="241250" y="1219100"/>
            <a:ext cx="2751351" cy="4192369"/>
            <a:chOff x="0" y="-38100"/>
            <a:chExt cx="1449300" cy="1929300"/>
          </a:xfrm>
        </p:grpSpPr>
        <p:sp>
          <p:nvSpPr>
            <p:cNvPr id="691" name="Google Shape;691;p4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49"/>
          <p:cNvGrpSpPr/>
          <p:nvPr/>
        </p:nvGrpSpPr>
        <p:grpSpPr>
          <a:xfrm>
            <a:off x="3196425" y="1219101"/>
            <a:ext cx="2751351" cy="4192369"/>
            <a:chOff x="0" y="-38100"/>
            <a:chExt cx="1449300" cy="1929300"/>
          </a:xfrm>
        </p:grpSpPr>
        <p:sp>
          <p:nvSpPr>
            <p:cNvPr id="694" name="Google Shape;694;p4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6152375" y="1219101"/>
            <a:ext cx="2751351" cy="4192369"/>
            <a:chOff x="0" y="-38100"/>
            <a:chExt cx="1449300" cy="1929300"/>
          </a:xfrm>
        </p:grpSpPr>
        <p:sp>
          <p:nvSpPr>
            <p:cNvPr id="697" name="Google Shape;697;p4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49"/>
          <p:cNvSpPr/>
          <p:nvPr/>
        </p:nvSpPr>
        <p:spPr>
          <a:xfrm>
            <a:off x="55857" y="1093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0" name="Google Shape;700;p49"/>
          <p:cNvSpPr/>
          <p:nvPr/>
        </p:nvSpPr>
        <p:spPr>
          <a:xfrm>
            <a:off x="2992418" y="1093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1" name="Google Shape;701;p49"/>
          <p:cNvSpPr/>
          <p:nvPr/>
        </p:nvSpPr>
        <p:spPr>
          <a:xfrm>
            <a:off x="5990441" y="1093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02" name="Google Shape;702;p49"/>
          <p:cNvGrpSpPr/>
          <p:nvPr/>
        </p:nvGrpSpPr>
        <p:grpSpPr>
          <a:xfrm>
            <a:off x="152052" y="1156808"/>
            <a:ext cx="530189" cy="530189"/>
            <a:chOff x="0" y="0"/>
            <a:chExt cx="812800" cy="812800"/>
          </a:xfrm>
        </p:grpSpPr>
        <p:sp>
          <p:nvSpPr>
            <p:cNvPr id="703" name="Google Shape;703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49"/>
          <p:cNvGrpSpPr/>
          <p:nvPr/>
        </p:nvGrpSpPr>
        <p:grpSpPr>
          <a:xfrm>
            <a:off x="3088613" y="1156808"/>
            <a:ext cx="530189" cy="530189"/>
            <a:chOff x="0" y="0"/>
            <a:chExt cx="812800" cy="812800"/>
          </a:xfrm>
        </p:grpSpPr>
        <p:sp>
          <p:nvSpPr>
            <p:cNvPr id="706" name="Google Shape;706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9"/>
          <p:cNvGrpSpPr/>
          <p:nvPr/>
        </p:nvGrpSpPr>
        <p:grpSpPr>
          <a:xfrm>
            <a:off x="6086637" y="1156808"/>
            <a:ext cx="530189" cy="530189"/>
            <a:chOff x="0" y="0"/>
            <a:chExt cx="812800" cy="812800"/>
          </a:xfrm>
        </p:grpSpPr>
        <p:sp>
          <p:nvSpPr>
            <p:cNvPr id="709" name="Google Shape;709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49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Conclusion &amp; Q&amp;A</a:t>
            </a:r>
            <a:endParaRPr sz="100"/>
          </a:p>
        </p:txBody>
      </p:sp>
      <p:sp>
        <p:nvSpPr>
          <p:cNvPr id="712" name="Google Shape;712;p49"/>
          <p:cNvSpPr txBox="1"/>
          <p:nvPr/>
        </p:nvSpPr>
        <p:spPr>
          <a:xfrm>
            <a:off x="417158" y="1695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Summary</a:t>
            </a:r>
            <a:endParaRPr sz="1800"/>
          </a:p>
        </p:txBody>
      </p:sp>
      <p:sp>
        <p:nvSpPr>
          <p:cNvPr id="713" name="Google Shape;713;p49"/>
          <p:cNvSpPr txBox="1"/>
          <p:nvPr/>
        </p:nvSpPr>
        <p:spPr>
          <a:xfrm>
            <a:off x="499750" y="2385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In this presentation, we explored the architecture of our personalized recommendation system for Wells Fargo covering key components including data collection, API-driven processing, and the integration of LLM for generating intelligent recommendations.</a:t>
            </a:r>
            <a:endParaRPr sz="700"/>
          </a:p>
        </p:txBody>
      </p:sp>
      <p:sp>
        <p:nvSpPr>
          <p:cNvPr id="714" name="Google Shape;714;p49"/>
          <p:cNvSpPr txBox="1"/>
          <p:nvPr/>
        </p:nvSpPr>
        <p:spPr>
          <a:xfrm>
            <a:off x="156815" y="1226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715" name="Google Shape;715;p49"/>
          <p:cNvSpPr txBox="1"/>
          <p:nvPr/>
        </p:nvSpPr>
        <p:spPr>
          <a:xfrm>
            <a:off x="3093376" y="1226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716" name="Google Shape;716;p49"/>
          <p:cNvSpPr txBox="1"/>
          <p:nvPr/>
        </p:nvSpPr>
        <p:spPr>
          <a:xfrm>
            <a:off x="6091400" y="1226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717" name="Google Shape;717;p49"/>
          <p:cNvSpPr txBox="1"/>
          <p:nvPr/>
        </p:nvSpPr>
        <p:spPr>
          <a:xfrm>
            <a:off x="3363146" y="1695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Next Steps</a:t>
            </a:r>
            <a:endParaRPr sz="1800"/>
          </a:p>
        </p:txBody>
      </p:sp>
      <p:sp>
        <p:nvSpPr>
          <p:cNvPr id="718" name="Google Shape;718;p49"/>
          <p:cNvSpPr txBox="1"/>
          <p:nvPr/>
        </p:nvSpPr>
        <p:spPr>
          <a:xfrm>
            <a:off x="3412600" y="2385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Our immediate focus could be on refining API performance, enhancing error handling, and preparing for production deployment. Future improvements will include extended integrations and further scalability enhancements.</a:t>
            </a:r>
            <a:endParaRPr sz="700"/>
          </a:p>
        </p:txBody>
      </p:sp>
      <p:sp>
        <p:nvSpPr>
          <p:cNvPr id="719" name="Google Shape;719;p49"/>
          <p:cNvSpPr txBox="1"/>
          <p:nvPr/>
        </p:nvSpPr>
        <p:spPr>
          <a:xfrm>
            <a:off x="6309146" y="1695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Questions &amp; Discussion</a:t>
            </a:r>
            <a:endParaRPr sz="1800"/>
          </a:p>
        </p:txBody>
      </p:sp>
      <p:sp>
        <p:nvSpPr>
          <p:cNvPr id="720" name="Google Shape;720;p49"/>
          <p:cNvSpPr txBox="1"/>
          <p:nvPr/>
        </p:nvSpPr>
        <p:spPr>
          <a:xfrm>
            <a:off x="6383100" y="2385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Thank you for your attention. We now welcome any questions or feedback to further discuss the solution and its potential impact.</a:t>
            </a:r>
            <a:endParaRPr sz="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50"/>
          <p:cNvGrpSpPr/>
          <p:nvPr/>
        </p:nvGrpSpPr>
        <p:grpSpPr>
          <a:xfrm>
            <a:off x="1170538" y="1730305"/>
            <a:ext cx="6802924" cy="4779129"/>
            <a:chOff x="0" y="-38100"/>
            <a:chExt cx="3583434" cy="2517401"/>
          </a:xfrm>
        </p:grpSpPr>
        <p:sp>
          <p:nvSpPr>
            <p:cNvPr id="726" name="Google Shape;726;p50"/>
            <p:cNvSpPr/>
            <p:nvPr/>
          </p:nvSpPr>
          <p:spPr>
            <a:xfrm>
              <a:off x="0" y="0"/>
              <a:ext cx="3583434" cy="2479301"/>
            </a:xfrm>
            <a:custGeom>
              <a:rect b="b" l="l" r="r" t="t"/>
              <a:pathLst>
                <a:path extrusionOk="0" h="2479301" w="3583434">
                  <a:moveTo>
                    <a:pt x="34710" y="0"/>
                  </a:moveTo>
                  <a:lnTo>
                    <a:pt x="3548724" y="0"/>
                  </a:lnTo>
                  <a:cubicBezTo>
                    <a:pt x="3567893" y="0"/>
                    <a:pt x="3583434" y="15540"/>
                    <a:pt x="3583434" y="34710"/>
                  </a:cubicBezTo>
                  <a:lnTo>
                    <a:pt x="3583434" y="2444591"/>
                  </a:lnTo>
                  <a:cubicBezTo>
                    <a:pt x="3583434" y="2463761"/>
                    <a:pt x="3567893" y="2479301"/>
                    <a:pt x="3548724" y="2479301"/>
                  </a:cubicBezTo>
                  <a:lnTo>
                    <a:pt x="34710" y="2479301"/>
                  </a:lnTo>
                  <a:cubicBezTo>
                    <a:pt x="25504" y="2479301"/>
                    <a:pt x="16676" y="2475644"/>
                    <a:pt x="10166" y="2469135"/>
                  </a:cubicBezTo>
                  <a:cubicBezTo>
                    <a:pt x="3657" y="2462626"/>
                    <a:pt x="0" y="2453797"/>
                    <a:pt x="0" y="2444591"/>
                  </a:cubicBezTo>
                  <a:lnTo>
                    <a:pt x="0" y="34710"/>
                  </a:lnTo>
                  <a:cubicBezTo>
                    <a:pt x="0" y="25504"/>
                    <a:pt x="3657" y="16676"/>
                    <a:pt x="10166" y="10166"/>
                  </a:cubicBezTo>
                  <a:cubicBezTo>
                    <a:pt x="16676" y="3657"/>
                    <a:pt x="25504" y="0"/>
                    <a:pt x="3471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0"/>
            <p:cNvSpPr txBox="1"/>
            <p:nvPr/>
          </p:nvSpPr>
          <p:spPr>
            <a:xfrm>
              <a:off x="0" y="-38100"/>
              <a:ext cx="3583434" cy="251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50"/>
          <p:cNvGrpSpPr/>
          <p:nvPr/>
        </p:nvGrpSpPr>
        <p:grpSpPr>
          <a:xfrm>
            <a:off x="1430968" y="1448172"/>
            <a:ext cx="6282064" cy="4779129"/>
            <a:chOff x="0" y="-38100"/>
            <a:chExt cx="3309071" cy="2517401"/>
          </a:xfrm>
        </p:grpSpPr>
        <p:sp>
          <p:nvSpPr>
            <p:cNvPr id="729" name="Google Shape;729;p50"/>
            <p:cNvSpPr/>
            <p:nvPr/>
          </p:nvSpPr>
          <p:spPr>
            <a:xfrm>
              <a:off x="0" y="0"/>
              <a:ext cx="3309071" cy="2479301"/>
            </a:xfrm>
            <a:custGeom>
              <a:rect b="b" l="l" r="r" t="t"/>
              <a:pathLst>
                <a:path extrusionOk="0" h="2479301" w="3309071">
                  <a:moveTo>
                    <a:pt x="37588" y="0"/>
                  </a:moveTo>
                  <a:lnTo>
                    <a:pt x="3271483" y="0"/>
                  </a:lnTo>
                  <a:cubicBezTo>
                    <a:pt x="3281452" y="0"/>
                    <a:pt x="3291013" y="3960"/>
                    <a:pt x="3298062" y="11009"/>
                  </a:cubicBezTo>
                  <a:cubicBezTo>
                    <a:pt x="3305111" y="18058"/>
                    <a:pt x="3309071" y="27619"/>
                    <a:pt x="3309071" y="37588"/>
                  </a:cubicBezTo>
                  <a:lnTo>
                    <a:pt x="3309071" y="2441714"/>
                  </a:lnTo>
                  <a:cubicBezTo>
                    <a:pt x="3309071" y="2451683"/>
                    <a:pt x="3305111" y="2461243"/>
                    <a:pt x="3298062" y="2468292"/>
                  </a:cubicBezTo>
                  <a:cubicBezTo>
                    <a:pt x="3291013" y="2475341"/>
                    <a:pt x="3281452" y="2479301"/>
                    <a:pt x="3271483" y="2479301"/>
                  </a:cubicBezTo>
                  <a:lnTo>
                    <a:pt x="37588" y="2479301"/>
                  </a:lnTo>
                  <a:cubicBezTo>
                    <a:pt x="27619" y="2479301"/>
                    <a:pt x="18058" y="2475341"/>
                    <a:pt x="11009" y="2468292"/>
                  </a:cubicBezTo>
                  <a:cubicBezTo>
                    <a:pt x="3960" y="2461243"/>
                    <a:pt x="0" y="2451683"/>
                    <a:pt x="0" y="2441714"/>
                  </a:cubicBezTo>
                  <a:lnTo>
                    <a:pt x="0" y="37588"/>
                  </a:lnTo>
                  <a:cubicBezTo>
                    <a:pt x="0" y="27619"/>
                    <a:pt x="3960" y="18058"/>
                    <a:pt x="11009" y="11009"/>
                  </a:cubicBezTo>
                  <a:cubicBezTo>
                    <a:pt x="18058" y="3960"/>
                    <a:pt x="27619" y="0"/>
                    <a:pt x="37588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0"/>
            <p:cNvSpPr txBox="1"/>
            <p:nvPr/>
          </p:nvSpPr>
          <p:spPr>
            <a:xfrm>
              <a:off x="0" y="-38100"/>
              <a:ext cx="3309071" cy="251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50"/>
          <p:cNvGrpSpPr/>
          <p:nvPr/>
        </p:nvGrpSpPr>
        <p:grpSpPr>
          <a:xfrm>
            <a:off x="1648307" y="1127458"/>
            <a:ext cx="5847386" cy="4885228"/>
            <a:chOff x="0" y="-38100"/>
            <a:chExt cx="3080104" cy="2573289"/>
          </a:xfrm>
        </p:grpSpPr>
        <p:sp>
          <p:nvSpPr>
            <p:cNvPr id="732" name="Google Shape;732;p50"/>
            <p:cNvSpPr/>
            <p:nvPr/>
          </p:nvSpPr>
          <p:spPr>
            <a:xfrm>
              <a:off x="0" y="0"/>
              <a:ext cx="3080104" cy="2535189"/>
            </a:xfrm>
            <a:custGeom>
              <a:rect b="b" l="l" r="r" t="t"/>
              <a:pathLst>
                <a:path extrusionOk="0" h="2535189" w="3080104">
                  <a:moveTo>
                    <a:pt x="40382" y="0"/>
                  </a:moveTo>
                  <a:lnTo>
                    <a:pt x="3039722" y="0"/>
                  </a:lnTo>
                  <a:cubicBezTo>
                    <a:pt x="3050432" y="0"/>
                    <a:pt x="3060703" y="4255"/>
                    <a:pt x="3068277" y="11828"/>
                  </a:cubicBezTo>
                  <a:cubicBezTo>
                    <a:pt x="3075850" y="19401"/>
                    <a:pt x="3080104" y="29672"/>
                    <a:pt x="3080104" y="40382"/>
                  </a:cubicBezTo>
                  <a:lnTo>
                    <a:pt x="3080104" y="2494807"/>
                  </a:lnTo>
                  <a:cubicBezTo>
                    <a:pt x="3080104" y="2505517"/>
                    <a:pt x="3075850" y="2515788"/>
                    <a:pt x="3068277" y="2523361"/>
                  </a:cubicBezTo>
                  <a:cubicBezTo>
                    <a:pt x="3060703" y="2530934"/>
                    <a:pt x="3050432" y="2535189"/>
                    <a:pt x="3039722" y="2535189"/>
                  </a:cubicBezTo>
                  <a:lnTo>
                    <a:pt x="40382" y="2535189"/>
                  </a:lnTo>
                  <a:cubicBezTo>
                    <a:pt x="29672" y="2535189"/>
                    <a:pt x="19401" y="2530934"/>
                    <a:pt x="11828" y="2523361"/>
                  </a:cubicBezTo>
                  <a:cubicBezTo>
                    <a:pt x="4255" y="2515788"/>
                    <a:pt x="0" y="2505517"/>
                    <a:pt x="0" y="2494807"/>
                  </a:cubicBezTo>
                  <a:lnTo>
                    <a:pt x="0" y="40382"/>
                  </a:lnTo>
                  <a:cubicBezTo>
                    <a:pt x="0" y="29672"/>
                    <a:pt x="4255" y="19401"/>
                    <a:pt x="11828" y="11828"/>
                  </a:cubicBezTo>
                  <a:cubicBezTo>
                    <a:pt x="19401" y="4255"/>
                    <a:pt x="29672" y="0"/>
                    <a:pt x="40382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 txBox="1"/>
            <p:nvPr/>
          </p:nvSpPr>
          <p:spPr>
            <a:xfrm>
              <a:off x="0" y="-38100"/>
              <a:ext cx="3080104" cy="257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50"/>
          <p:cNvSpPr txBox="1"/>
          <p:nvPr/>
        </p:nvSpPr>
        <p:spPr>
          <a:xfrm>
            <a:off x="1377918" y="2082117"/>
            <a:ext cx="6505268" cy="99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7"/>
          <p:cNvGrpSpPr/>
          <p:nvPr/>
        </p:nvGrpSpPr>
        <p:grpSpPr>
          <a:xfrm>
            <a:off x="5162275" y="-79375"/>
            <a:ext cx="3618400" cy="3605819"/>
            <a:chOff x="0" y="-2"/>
            <a:chExt cx="1906026" cy="1938300"/>
          </a:xfrm>
        </p:grpSpPr>
        <p:sp>
          <p:nvSpPr>
            <p:cNvPr id="165" name="Google Shape;165;p27"/>
            <p:cNvSpPr/>
            <p:nvPr/>
          </p:nvSpPr>
          <p:spPr>
            <a:xfrm>
              <a:off x="0" y="0"/>
              <a:ext cx="1906026" cy="1938162"/>
            </a:xfrm>
            <a:custGeom>
              <a:rect b="b" l="l" r="r" t="t"/>
              <a:pathLst>
                <a:path extrusionOk="0" h="1938162" w="1906026">
                  <a:moveTo>
                    <a:pt x="79164" y="0"/>
                  </a:moveTo>
                  <a:lnTo>
                    <a:pt x="1826862" y="0"/>
                  </a:lnTo>
                  <a:cubicBezTo>
                    <a:pt x="1870583" y="0"/>
                    <a:pt x="1906026" y="35443"/>
                    <a:pt x="1906026" y="79164"/>
                  </a:cubicBezTo>
                  <a:lnTo>
                    <a:pt x="1906026" y="1858999"/>
                  </a:lnTo>
                  <a:cubicBezTo>
                    <a:pt x="1906026" y="1879994"/>
                    <a:pt x="1897685" y="1900130"/>
                    <a:pt x="1882839" y="1914976"/>
                  </a:cubicBezTo>
                  <a:cubicBezTo>
                    <a:pt x="1867993" y="1929822"/>
                    <a:pt x="1847858" y="1938162"/>
                    <a:pt x="1826862" y="1938162"/>
                  </a:cubicBezTo>
                  <a:lnTo>
                    <a:pt x="79164" y="1938162"/>
                  </a:lnTo>
                  <a:cubicBezTo>
                    <a:pt x="35443" y="1938162"/>
                    <a:pt x="0" y="1902719"/>
                    <a:pt x="0" y="1858999"/>
                  </a:cubicBezTo>
                  <a:lnTo>
                    <a:pt x="0" y="79164"/>
                  </a:lnTo>
                  <a:cubicBezTo>
                    <a:pt x="0" y="35443"/>
                    <a:pt x="35443" y="0"/>
                    <a:pt x="79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0" y="-2"/>
              <a:ext cx="1905900" cy="19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27"/>
          <p:cNvGrpSpPr/>
          <p:nvPr/>
        </p:nvGrpSpPr>
        <p:grpSpPr>
          <a:xfrm>
            <a:off x="7308449" y="3830522"/>
            <a:ext cx="2300143" cy="2300143"/>
            <a:chOff x="0" y="0"/>
            <a:chExt cx="812800" cy="812800"/>
          </a:xfrm>
        </p:grpSpPr>
        <p:sp>
          <p:nvSpPr>
            <p:cNvPr id="168" name="Google Shape;168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27"/>
          <p:cNvSpPr txBox="1"/>
          <p:nvPr/>
        </p:nvSpPr>
        <p:spPr>
          <a:xfrm>
            <a:off x="326250" y="200625"/>
            <a:ext cx="47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Empowering Wells Fargo with Personalized Product Recommendations</a:t>
            </a:r>
            <a:endParaRPr sz="2000"/>
          </a:p>
        </p:txBody>
      </p:sp>
      <p:sp>
        <p:nvSpPr>
          <p:cNvPr id="171" name="Google Shape;171;p27"/>
          <p:cNvSpPr txBox="1"/>
          <p:nvPr/>
        </p:nvSpPr>
        <p:spPr>
          <a:xfrm>
            <a:off x="326250" y="1531800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Overview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26250" y="1917064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Introducing our personalized recommendation system designed for Wells Fargo.</a:t>
            </a:r>
            <a:endParaRPr sz="11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26250" y="2662924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Objective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326250" y="3048188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Enhance customer experience by suggesting tailored products based on data insights.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326250" y="3794048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Approach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26250" y="4179312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Leverage transaction data, customer profiles, and LLM for intelligent product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363" y="-70375"/>
            <a:ext cx="3740224" cy="3740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7"/>
          <p:cNvGrpSpPr/>
          <p:nvPr/>
        </p:nvGrpSpPr>
        <p:grpSpPr>
          <a:xfrm>
            <a:off x="8458505" y="-805937"/>
            <a:ext cx="1611864" cy="1611864"/>
            <a:chOff x="0" y="0"/>
            <a:chExt cx="812800" cy="812800"/>
          </a:xfrm>
        </p:grpSpPr>
        <p:sp>
          <p:nvSpPr>
            <p:cNvPr id="179" name="Google Shape;179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>
            <a:off x="4433550" y="2591001"/>
            <a:ext cx="1385824" cy="1349654"/>
            <a:chOff x="0" y="0"/>
            <a:chExt cx="812800" cy="812800"/>
          </a:xfrm>
        </p:grpSpPr>
        <p:sp>
          <p:nvSpPr>
            <p:cNvPr id="182" name="Google Shape;182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8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189" name="Google Shape;189;p28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8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192" name="Google Shape;192;p28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8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195" name="Google Shape;195;p28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8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28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8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0" name="Google Shape;200;p28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201" name="Google Shape;201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8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204" name="Google Shape;204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8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207" name="Google Shape;207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8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Agenda</a:t>
            </a:r>
            <a:endParaRPr sz="100"/>
          </a:p>
        </p:txBody>
      </p:sp>
      <p:sp>
        <p:nvSpPr>
          <p:cNvPr id="210" name="Google Shape;210;p28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Introduction</a:t>
            </a:r>
            <a:endParaRPr sz="1800"/>
          </a:p>
        </p:txBody>
      </p:sp>
      <p:sp>
        <p:nvSpPr>
          <p:cNvPr id="211" name="Google Shape;211;p28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Brief on the recommendation system and its value proposition.</a:t>
            </a:r>
            <a:endParaRPr sz="700"/>
          </a:p>
        </p:txBody>
      </p:sp>
      <p:sp>
        <p:nvSpPr>
          <p:cNvPr id="212" name="Google Shape;212;p28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213" name="Google Shape;213;p28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214" name="Google Shape;214;p28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215" name="Google Shape;215;p28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Architecture Overview</a:t>
            </a:r>
            <a:endParaRPr sz="1800"/>
          </a:p>
        </p:txBody>
      </p:sp>
      <p:sp>
        <p:nvSpPr>
          <p:cNvPr id="216" name="Google Shape;216;p28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System design, API flows, and key data components.</a:t>
            </a:r>
            <a:endParaRPr sz="700"/>
          </a:p>
        </p:txBody>
      </p:sp>
      <p:sp>
        <p:nvSpPr>
          <p:cNvPr id="217" name="Google Shape;217;p28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Production Readiness</a:t>
            </a:r>
            <a:endParaRPr sz="1800"/>
          </a:p>
        </p:txBody>
      </p:sp>
      <p:sp>
        <p:nvSpPr>
          <p:cNvPr id="218" name="Google Shape;218;p28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How the system integrates with Wells Fargo teams for real-time recommendations.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9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224" name="Google Shape;224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227" name="Google Shape;227;p29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8" name="Google Shape;228;p29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9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System Overview</a:t>
            </a:r>
            <a:endParaRPr b="1" sz="3000"/>
          </a:p>
        </p:txBody>
      </p:sp>
      <p:sp>
        <p:nvSpPr>
          <p:cNvPr id="230" name="Google Shape;230;p29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Functionality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Analyzes customer transactions, profiles, and product eligibility.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 Driven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Utilizes data from multiple sources to drive recommendations.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LLM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Employs OpenAI Chat Completions for generating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25" y="685225"/>
            <a:ext cx="4330751" cy="377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9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238" name="Google Shape;238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0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245" name="Google Shape;245;p30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0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248" name="Google Shape;248;p30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251" name="Google Shape;251;p30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0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30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30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6" name="Google Shape;256;p30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257" name="Google Shape;257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30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260" name="Google Shape;260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30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263" name="Google Shape;263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30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Key Features Summary</a:t>
            </a:r>
            <a:endParaRPr sz="100"/>
          </a:p>
        </p:txBody>
      </p:sp>
      <p:sp>
        <p:nvSpPr>
          <p:cNvPr id="266" name="Google Shape;266;p30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Customer Transactions</a:t>
            </a:r>
            <a:endParaRPr sz="1800"/>
          </a:p>
        </p:txBody>
      </p:sp>
      <p:sp>
        <p:nvSpPr>
          <p:cNvPr id="267" name="Google Shape;267;p30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Tracks and analyzes recent transactions.</a:t>
            </a:r>
            <a:endParaRPr sz="700"/>
          </a:p>
        </p:txBody>
      </p:sp>
      <p:sp>
        <p:nvSpPr>
          <p:cNvPr id="268" name="Google Shape;268;p30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269" name="Google Shape;269;p30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270" name="Google Shape;270;p30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271" name="Google Shape;271;p30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Profile Analysis</a:t>
            </a:r>
            <a:endParaRPr sz="1800"/>
          </a:p>
        </p:txBody>
      </p:sp>
      <p:sp>
        <p:nvSpPr>
          <p:cNvPr id="272" name="Google Shape;272;p30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Considers income, credit score, and interests.</a:t>
            </a:r>
            <a:endParaRPr sz="700"/>
          </a:p>
        </p:txBody>
      </p:sp>
      <p:sp>
        <p:nvSpPr>
          <p:cNvPr id="273" name="Google Shape;273;p30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Eligibility &amp; Recommendations</a:t>
            </a:r>
            <a:endParaRPr sz="1800"/>
          </a:p>
        </p:txBody>
      </p:sp>
      <p:sp>
        <p:nvSpPr>
          <p:cNvPr id="274" name="Google Shape;274;p30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Evaluates product criteria to generate personalized suggestions.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280" name="Google Shape;280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31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283" name="Google Shape;283;p31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4" name="Google Shape;284;p31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31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Collection Overview</a:t>
            </a:r>
            <a:endParaRPr b="1" sz="3000"/>
          </a:p>
        </p:txBody>
      </p:sp>
      <p:sp>
        <p:nvSpPr>
          <p:cNvPr id="286" name="Google Shape;286;p31"/>
          <p:cNvSpPr txBox="1"/>
          <p:nvPr/>
        </p:nvSpPr>
        <p:spPr>
          <a:xfrm>
            <a:off x="375661" y="17489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Product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375661" y="21395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Scraped from the Wells Fargo website for available products.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Customer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Dataset of 30 customers segmented into Individuals, Small Business, and Corporate.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Additional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Includes segments and transaction collections to support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680063"/>
            <a:ext cx="4392699" cy="3783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1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294" name="Google Shape;294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2"/>
          <p:cNvGrpSpPr/>
          <p:nvPr/>
        </p:nvGrpSpPr>
        <p:grpSpPr>
          <a:xfrm>
            <a:off x="-45200" y="50"/>
            <a:ext cx="4392708" cy="5143554"/>
            <a:chOff x="0" y="-1"/>
            <a:chExt cx="2313900" cy="2940350"/>
          </a:xfrm>
        </p:grpSpPr>
        <p:sp>
          <p:nvSpPr>
            <p:cNvPr id="301" name="Google Shape;301;p32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2" name="Google Shape;302;p32"/>
            <p:cNvSpPr txBox="1"/>
            <p:nvPr/>
          </p:nvSpPr>
          <p:spPr>
            <a:xfrm>
              <a:off x="0" y="-1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32"/>
          <p:cNvGrpSpPr/>
          <p:nvPr/>
        </p:nvGrpSpPr>
        <p:grpSpPr>
          <a:xfrm>
            <a:off x="8085502" y="4091855"/>
            <a:ext cx="1611864" cy="1611864"/>
            <a:chOff x="0" y="0"/>
            <a:chExt cx="812800" cy="812800"/>
          </a:xfrm>
        </p:grpSpPr>
        <p:sp>
          <p:nvSpPr>
            <p:cNvPr id="304" name="Google Shape;304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32"/>
          <p:cNvSpPr txBox="1"/>
          <p:nvPr/>
        </p:nvSpPr>
        <p:spPr>
          <a:xfrm>
            <a:off x="4572000" y="166250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Customer Schema Diagram</a:t>
            </a:r>
            <a:endParaRPr b="1" sz="3000"/>
          </a:p>
        </p:txBody>
      </p:sp>
      <p:sp>
        <p:nvSpPr>
          <p:cNvPr id="307" name="Google Shape;307;p32"/>
          <p:cNvSpPr txBox="1"/>
          <p:nvPr/>
        </p:nvSpPr>
        <p:spPr>
          <a:xfrm>
            <a:off x="4572000" y="1294475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Attributes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572000" y="1722574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Displays key customer fields like ID, name, and product references.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4572000" y="265049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Relationships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572000" y="3078591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Illustrates how customers are linked to segments and transactions.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572000" y="3928108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Visualization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4572000" y="4356206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Diagram shows data structure for customer records.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92" y="647312"/>
            <a:ext cx="4334090" cy="38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3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319" name="Google Shape;319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322" name="Google Shape;322;p33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3" name="Google Shape;323;p33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33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Segment Schema Diagram</a:t>
            </a:r>
            <a:endParaRPr b="1" sz="3000"/>
          </a:p>
        </p:txBody>
      </p:sp>
      <p:sp>
        <p:nvSpPr>
          <p:cNvPr id="325" name="Google Shape;325;p33"/>
          <p:cNvSpPr txBox="1"/>
          <p:nvPr/>
        </p:nvSpPr>
        <p:spPr>
          <a:xfrm>
            <a:off x="375661" y="18251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Segment Details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375661" y="22157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Defines segments such as Individual, Small Business, and Corporate.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375661" y="28337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Mapping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375661" y="32243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Shows how segments correlate with customer types.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375661" y="36183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Visualization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375661" y="40089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Diagram depicts the segment structure and relationships.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331" name="Google Shape;331;p33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332" name="Google Shape;332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25" y="1531028"/>
            <a:ext cx="4313351" cy="208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