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58" r:id="rId5"/>
    <p:sldId id="265" r:id="rId6"/>
    <p:sldId id="266" r:id="rId7"/>
    <p:sldId id="267" r:id="rId8"/>
    <p:sldId id="277" r:id="rId9"/>
    <p:sldId id="259" r:id="rId10"/>
    <p:sldId id="260" r:id="rId11"/>
    <p:sldId id="268" r:id="rId12"/>
    <p:sldId id="269" r:id="rId13"/>
    <p:sldId id="270" r:id="rId14"/>
    <p:sldId id="271" r:id="rId15"/>
    <p:sldId id="261" r:id="rId16"/>
    <p:sldId id="272" r:id="rId17"/>
    <p:sldId id="273" r:id="rId18"/>
    <p:sldId id="274" r:id="rId19"/>
    <p:sldId id="275" r:id="rId20"/>
    <p:sldId id="262" r:id="rId21"/>
    <p:sldId id="263" r:id="rId22"/>
    <p:sldId id="278" r:id="rId23"/>
    <p:sldId id="279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93" y="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futuristic_AI-powered_financial_assista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"/>
            <a:ext cx="8229600" cy="6483927"/>
          </a:xfrm>
        </p:spPr>
        <p:txBody>
          <a:bodyPr>
            <a:normAutofit/>
          </a:bodyPr>
          <a:lstStyle/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**Google Gemini API**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Integrates an **LLM-powered chatbot** for intelligent financial advisory.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Provides **real-time sentiment analysis** for churn risk prediction.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01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Enhances user interactions with **context-aware AI responses**.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**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Torchvision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&amp; OpenAI CLIP**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Used for **image recognition in financial document classification**.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Helps in **categorizing credit reports, invoices, and transaction statements**.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0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Provides **high-accuracy document processing using deep learning**.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6. **Pandas &amp; NumPy**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Handles **large-scale structured financial data** efficiently.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Used for **data preprocessing, transformation, and feature engineering**.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147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Optimized for **high-speed data operations in ML pipelines**.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5CB8D-6FFE-408D-DC11-9E736EF8A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7EBD-0A09-152D-EA19-59E49FA82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004"/>
            <a:ext cx="8229600" cy="5993159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Frontend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Technologies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**ReactJS**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Provides a fast, component-based UI with **real-time updates**.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01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Ensures **high responsiveness** for dynamic financial dashboards.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**Redux**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Manages **global state efficiently**, allowing seamless API data fetching.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01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Used to store **financial insights and chatbot interactions**.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**Material-UI**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Provides **modern UI components** optimized for financial applications.</a:t>
            </a:r>
          </a:p>
          <a:p>
            <a:pPr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Ensures a **clean, professional look** for banking dashboards.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**Axios**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Manages API calls efficiently, including **error handling &amp; retry logic**.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0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Supports **data caching** for real-time financial reports.</a:t>
            </a:r>
          </a:p>
          <a:p>
            <a:pPr>
              <a:buNone/>
            </a:pP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16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482F5-6857-5056-6DA4-E98C2AA3F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ABE4-9245-A291-12B3-B12B76785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004"/>
            <a:ext cx="8229600" cy="5993159"/>
          </a:xfrm>
        </p:spPr>
        <p:txBody>
          <a:bodyPr>
            <a:normAutofit/>
          </a:bodyPr>
          <a:lstStyle/>
          <a:p>
            <a:endParaRPr dirty="0"/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**Chart.js**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Used for **visualizing financial insights**, trends, and AI predictions.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0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Helps users **track investment performance** through dynamic charts.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6. **Speech Recognition API**  </a:t>
            </a:r>
          </a:p>
          <a:p>
            <a:pPr marL="6350" indent="-6350">
              <a:lnSpc>
                <a:spcPct val="110000"/>
              </a:lnSpc>
              <a:spcAft>
                <a:spcPts val="201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- Enables voice-based chatbot interactions, making financial queries easier.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7. **Service Workers**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Provides **offline capabilities** for financial dashboards.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Ensures API requests are queued and processed **when the network is restored**.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8. **React Router**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Enables **smooth page navigation** across multiple financial tools.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147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Optimized for **dynamic user sessions**.</a:t>
            </a:r>
          </a:p>
          <a:p>
            <a:pPr>
              <a:buNone/>
            </a:pP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1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50439-0436-D2DD-1018-F43D2662C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3201-FFF2-69D9-F8EA-01347F77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350" indent="-6350" algn="l">
              <a:lnSpc>
                <a:spcPct val="110000"/>
              </a:lnSpc>
              <a:spcAft>
                <a:spcPts val="2985"/>
              </a:spcAft>
            </a:pPr>
            <a:r>
              <a:rPr lang="en-IN" sz="2800" b="1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How to Set Up &amp; Run </a:t>
            </a:r>
            <a:r>
              <a:rPr lang="en-IN" sz="2800" b="1" kern="1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SynaptiQ</a:t>
            </a:r>
            <a:endParaRPr lang="en-IN" sz="2800" b="1" kern="100" dirty="0">
              <a:solidFill>
                <a:srgbClr val="0070C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DFCD-E3FA-A1FC-4C98-28434066D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5028883"/>
          </a:xfrm>
        </p:spPr>
        <p:txBody>
          <a:bodyPr>
            <a:normAutofit fontScale="92500" lnSpcReduction="20000"/>
          </a:bodyPr>
          <a:lstStyle/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Running the Backend (API Server)</a:t>
            </a:r>
          </a:p>
          <a:p>
            <a:pPr marL="342900" marR="4112260" lvl="0" indent="-342900" fontAlgn="base">
              <a:lnSpc>
                <a:spcPct val="134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**Clone the Repository:**    ```bash    git clone https://github.com/your-repo/synaptiq.git    cd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synaptiq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/backend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```</a:t>
            </a:r>
          </a:p>
          <a:p>
            <a:pPr marL="342900" marR="4112260" lvl="0" indent="-342900" fontAlgn="base">
              <a:lnSpc>
                <a:spcPct val="134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**Install Dependencies:**    ```bash    pip install -r requirements.txt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```</a:t>
            </a:r>
          </a:p>
          <a:p>
            <a:pPr marL="342900" marR="4112260" lvl="0" indent="-342900" fontAlgn="base">
              <a:lnSpc>
                <a:spcPct val="134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**Start the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Server:**    ```bash   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uvicorn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banking_api:app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--reload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```</a:t>
            </a:r>
          </a:p>
          <a:p>
            <a:pPr marL="342900" marR="411226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**Verify API is Running:**</a:t>
            </a:r>
          </a:p>
          <a:p>
            <a:pPr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Open `http://127.0.0.1:8000/docs` to access the API documentation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3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07051-082F-D8B2-130A-49D2EA824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D7B2-C463-BD6C-F4E7-4C55F71F5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5028883"/>
          </a:xfrm>
        </p:spPr>
        <p:txBody>
          <a:bodyPr>
            <a:normAutofit fontScale="92500"/>
          </a:bodyPr>
          <a:lstStyle/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### Running the Frontend (ReactJS UI)</a:t>
            </a:r>
          </a:p>
          <a:p>
            <a:pPr marL="342900" marR="4341495" lvl="0" indent="-342900" fontAlgn="base">
              <a:lnSpc>
                <a:spcPct val="134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**Navigate to the Frontend Directory:**    ```bash    cd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synaptiq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/frontend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```</a:t>
            </a:r>
          </a:p>
          <a:p>
            <a:pPr marL="342900" marR="4341495" lvl="0" indent="-342900" fontAlgn="base">
              <a:lnSpc>
                <a:spcPct val="134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**Install Frontend Dependencies:**    ```bash   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install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```</a:t>
            </a:r>
          </a:p>
          <a:p>
            <a:pPr marL="342900" marR="4341495" lvl="0" indent="-342900" fontAlgn="base">
              <a:lnSpc>
                <a:spcPct val="134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**Start the Frontend Server:**    ```bash   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start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```</a:t>
            </a:r>
          </a:p>
          <a:p>
            <a:pPr marL="342900" marR="4341495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**Access UI in Browser:**</a:t>
            </a:r>
          </a:p>
          <a:p>
            <a:pPr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Open `http://localhost:3000/` to interact with the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SynaptiQ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web app</a:t>
            </a: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56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350" indent="-6350" algn="l">
              <a:lnSpc>
                <a:spcPct val="110000"/>
              </a:lnSpc>
              <a:spcAft>
                <a:spcPts val="2985"/>
              </a:spcAft>
            </a:pPr>
            <a:r>
              <a:rPr lang="en-IN" sz="3200" b="1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API Endpoints &amp; Example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pPr>
              <a:spcAft>
                <a:spcPts val="1000"/>
              </a:spcAft>
            </a:pPr>
            <a:r>
              <a:t>### API Endpoints:</a:t>
            </a:r>
          </a:p>
          <a:p>
            <a:pPr>
              <a:spcAft>
                <a:spcPts val="1000"/>
              </a:spcAft>
            </a:pPr>
            <a:r>
              <a:t>1. **Financial Advice** - `/financial/{customer_id}` (GET)</a:t>
            </a:r>
          </a:p>
          <a:p>
            <a:pPr>
              <a:spcAft>
                <a:spcPts val="1000"/>
              </a:spcAft>
            </a:pPr>
            <a:r>
              <a:t>   - Returns AI-generated financial recommendations.</a:t>
            </a:r>
          </a:p>
          <a:p>
            <a:pPr>
              <a:spcAft>
                <a:spcPts val="1000"/>
              </a:spcAft>
            </a:pPr>
            <a:r>
              <a:t>   </a:t>
            </a:r>
          </a:p>
          <a:p>
            <a:pPr>
              <a:spcAft>
                <a:spcPts val="1000"/>
              </a:spcAft>
            </a:pPr>
            <a:r>
              <a:t>2. **Fraud Detection** - `/fraud/{transaction_id}` (GET)</a:t>
            </a:r>
          </a:p>
          <a:p>
            <a:pPr>
              <a:spcAft>
                <a:spcPts val="1000"/>
              </a:spcAft>
            </a:pPr>
            <a:r>
              <a:t>   - Identifies suspicious transactions based on historical fraud data.</a:t>
            </a:r>
          </a:p>
          <a:p>
            <a:pPr>
              <a:spcAft>
                <a:spcPts val="1000"/>
              </a:spcAft>
            </a:pPr>
            <a:r>
              <a:t>3. **Loan Approval Prediction** - `/loan/{customer_id}` (GET)</a:t>
            </a:r>
          </a:p>
          <a:p>
            <a:pPr>
              <a:spcAft>
                <a:spcPts val="1000"/>
              </a:spcAft>
            </a:pPr>
            <a:r>
              <a:t>   - Evaluates loan approval likelihood using AI models.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9D7DE-4073-DA34-7080-62D7625CA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4214-87D0-A555-D0F5-30DF472E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572"/>
            <a:ext cx="8229600" cy="5818592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342900" marR="1477645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+mj-lt"/>
              <a:buAutoNum type="arabicPeriod" startAt="3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Prediction** - `/churn/{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}` (GET)</a:t>
            </a:r>
          </a:p>
          <a:p>
            <a:pPr marL="6350" indent="-6350">
              <a:lnSpc>
                <a:spcPct val="110000"/>
              </a:lnSpc>
              <a:spcAft>
                <a:spcPts val="201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- Predicts the probability of a customer leaving based on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behavior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analysis.</a:t>
            </a:r>
          </a:p>
          <a:p>
            <a:pPr marL="342900" marR="1206500" lvl="0" indent="-342900" fontAlgn="base">
              <a:lnSpc>
                <a:spcPct val="134000"/>
              </a:lnSpc>
              <a:spcAft>
                <a:spcPts val="1700"/>
              </a:spcAft>
              <a:buClr>
                <a:srgbClr val="000000"/>
              </a:buClr>
              <a:buSzPts val="1100"/>
              <a:buFont typeface="+mj-lt"/>
              <a:buAutoNum type="arabicPeriod" startAt="5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**Subscription Mana**Churn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gement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 - `/subscription/{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}` (GET)    - Predicts whether a customer will cancel a subscription.</a:t>
            </a:r>
          </a:p>
          <a:p>
            <a:pPr marL="342900" marR="12065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+mj-lt"/>
              <a:buAutoNum type="arabicPeriod" startAt="5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**Wealth Management** - `/wealth/{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}` (GET)</a:t>
            </a:r>
          </a:p>
          <a:p>
            <a:pPr marL="6350" indent="-6350">
              <a:lnSpc>
                <a:spcPct val="110000"/>
              </a:lnSpc>
              <a:spcAft>
                <a:spcPts val="200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- Recommends **investment strategies** for long-term financial growth.</a:t>
            </a:r>
          </a:p>
          <a:p>
            <a:pPr marL="6350" indent="-6350">
              <a:lnSpc>
                <a:spcPct val="110000"/>
              </a:lnSpc>
              <a:spcAft>
                <a:spcPts val="2005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477A5-464F-1095-CD11-6C6386A1D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BD03-5536-BD4C-7C6E-8FE5211A6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572"/>
            <a:ext cx="8229600" cy="5818592"/>
          </a:xfrm>
        </p:spPr>
        <p:txBody>
          <a:bodyPr>
            <a:normAutofit/>
          </a:bodyPr>
          <a:lstStyle/>
          <a:p>
            <a:pPr marL="6350" indent="-6350">
              <a:lnSpc>
                <a:spcPct val="110000"/>
              </a:lnSpc>
              <a:spcAft>
                <a:spcPts val="20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Recommends **investment strategies** for long-term financial growth.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7. **Business Insights** - `/business/{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business_id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}` (GET)</a:t>
            </a:r>
          </a:p>
          <a:p>
            <a:pPr marL="6350" indent="-6350">
              <a:lnSpc>
                <a:spcPct val="110000"/>
              </a:lnSpc>
              <a:spcAft>
                <a:spcPts val="201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- Provides financial insights tailored for business owners.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8. **Market Insights** - `/market/{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business_id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}` (GET)</a:t>
            </a:r>
          </a:p>
          <a:p>
            <a:pPr marL="6350" indent="-6350">
              <a:lnSpc>
                <a:spcPct val="110000"/>
              </a:lnSpc>
              <a:spcAft>
                <a:spcPts val="2010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- Delivers **industry-specific financial market analysis**.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9. **Chatbot (LLM-Powered)** - `/chatbot/` (POST)</a:t>
            </a:r>
          </a:p>
          <a:p>
            <a:pPr marL="6350" indent="-6350">
              <a:lnSpc>
                <a:spcPct val="110000"/>
              </a:lnSpc>
              <a:spcAft>
                <a:spcPts val="20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- AI-driven chatbot that provides **real-time financial assistance**.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### Example Chatbot Query &amp; Response: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**User:** "Should I invest in real estate or stocks?"  </a:t>
            </a:r>
          </a:p>
          <a:p>
            <a:pPr marL="6350" indent="-6350">
              <a:lnSpc>
                <a:spcPct val="134000"/>
              </a:lnSpc>
              <a:spcAft>
                <a:spcPts val="286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**Chatbot Response:** "Real estate offers stable long-term growth, while stocks are high-risk but offer greater returns."</a:t>
            </a:r>
          </a:p>
        </p:txBody>
      </p:sp>
    </p:spTree>
    <p:extLst>
      <p:ext uri="{BB962C8B-B14F-4D97-AF65-F5344CB8AC3E}">
        <p14:creationId xmlns:p14="http://schemas.microsoft.com/office/powerpoint/2010/main" val="2984435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42A44-26A7-E95E-C1BE-5EA97693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3968-9307-01E6-BFED-1323763E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350" indent="-6350" algn="l">
              <a:lnSpc>
                <a:spcPct val="110000"/>
              </a:lnSpc>
              <a:spcAft>
                <a:spcPts val="1600"/>
              </a:spcAft>
            </a:pPr>
            <a:r>
              <a:rPr lang="en-IN" sz="3600" b="1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Dataset Examples for API &amp; ML Models</a:t>
            </a:r>
            <a:endParaRPr lang="en-IN" sz="3600" kern="100" dirty="0">
              <a:solidFill>
                <a:srgbClr val="0070C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36" name="Content Placeholder 35">
            <a:extLst>
              <a:ext uri="{FF2B5EF4-FFF2-40B4-BE49-F238E27FC236}">
                <a16:creationId xmlns:a16="http://schemas.microsoft.com/office/drawing/2014/main" id="{D58387CC-98B8-F79F-D67D-253A1BD20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596511"/>
              </p:ext>
            </p:extLst>
          </p:nvPr>
        </p:nvGraphicFramePr>
        <p:xfrm>
          <a:off x="1511934" y="1539026"/>
          <a:ext cx="6120131" cy="19584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9874">
                  <a:extLst>
                    <a:ext uri="{9D8B030D-6E8A-4147-A177-3AD203B41FA5}">
                      <a16:colId xmlns:a16="http://schemas.microsoft.com/office/drawing/2014/main" val="44117966"/>
                    </a:ext>
                  </a:extLst>
                </a:gridCol>
                <a:gridCol w="1529874">
                  <a:extLst>
                    <a:ext uri="{9D8B030D-6E8A-4147-A177-3AD203B41FA5}">
                      <a16:colId xmlns:a16="http://schemas.microsoft.com/office/drawing/2014/main" val="1851654901"/>
                    </a:ext>
                  </a:extLst>
                </a:gridCol>
                <a:gridCol w="1530509">
                  <a:extLst>
                    <a:ext uri="{9D8B030D-6E8A-4147-A177-3AD203B41FA5}">
                      <a16:colId xmlns:a16="http://schemas.microsoft.com/office/drawing/2014/main" val="3406394203"/>
                    </a:ext>
                  </a:extLst>
                </a:gridCol>
                <a:gridCol w="1529874">
                  <a:extLst>
                    <a:ext uri="{9D8B030D-6E8A-4147-A177-3AD203B41FA5}">
                      <a16:colId xmlns:a16="http://schemas.microsoft.com/office/drawing/2014/main" val="3913565034"/>
                    </a:ext>
                  </a:extLst>
                </a:gridCol>
              </a:tblGrid>
              <a:tr h="652826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 dirty="0" err="1">
                          <a:effectLst/>
                        </a:rPr>
                        <a:t>TransactionID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Amount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Risk_Score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Fraud_Label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extLst>
                  <a:ext uri="{0D108BD9-81ED-4DB2-BD59-A6C34878D82A}">
                    <a16:rowId xmlns:a16="http://schemas.microsoft.com/office/drawing/2014/main" val="2592104431"/>
                  </a:ext>
                </a:extLst>
              </a:tr>
              <a:tr h="652826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TXN001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5000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0.95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High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extLst>
                  <a:ext uri="{0D108BD9-81ED-4DB2-BD59-A6C34878D82A}">
                    <a16:rowId xmlns:a16="http://schemas.microsoft.com/office/drawing/2014/main" val="364354604"/>
                  </a:ext>
                </a:extLst>
              </a:tr>
              <a:tr h="652826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TXN002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50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0.10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Low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extLst>
                  <a:ext uri="{0D108BD9-81ED-4DB2-BD59-A6C34878D82A}">
                    <a16:rowId xmlns:a16="http://schemas.microsoft.com/office/drawing/2014/main" val="3362234450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12B8D96-865D-5C98-F62F-25BF81429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2967"/>
              </p:ext>
            </p:extLst>
          </p:nvPr>
        </p:nvGraphicFramePr>
        <p:xfrm>
          <a:off x="1480433" y="4986413"/>
          <a:ext cx="5760085" cy="1260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017">
                  <a:extLst>
                    <a:ext uri="{9D8B030D-6E8A-4147-A177-3AD203B41FA5}">
                      <a16:colId xmlns:a16="http://schemas.microsoft.com/office/drawing/2014/main" val="1175062714"/>
                    </a:ext>
                  </a:extLst>
                </a:gridCol>
                <a:gridCol w="1152017">
                  <a:extLst>
                    <a:ext uri="{9D8B030D-6E8A-4147-A177-3AD203B41FA5}">
                      <a16:colId xmlns:a16="http://schemas.microsoft.com/office/drawing/2014/main" val="131527706"/>
                    </a:ext>
                  </a:extLst>
                </a:gridCol>
                <a:gridCol w="1152017">
                  <a:extLst>
                    <a:ext uri="{9D8B030D-6E8A-4147-A177-3AD203B41FA5}">
                      <a16:colId xmlns:a16="http://schemas.microsoft.com/office/drawing/2014/main" val="116145204"/>
                    </a:ext>
                  </a:extLst>
                </a:gridCol>
                <a:gridCol w="1152017">
                  <a:extLst>
                    <a:ext uri="{9D8B030D-6E8A-4147-A177-3AD203B41FA5}">
                      <a16:colId xmlns:a16="http://schemas.microsoft.com/office/drawing/2014/main" val="2519912225"/>
                    </a:ext>
                  </a:extLst>
                </a:gridCol>
                <a:gridCol w="1152017">
                  <a:extLst>
                    <a:ext uri="{9D8B030D-6E8A-4147-A177-3AD203B41FA5}">
                      <a16:colId xmlns:a16="http://schemas.microsoft.com/office/drawing/2014/main" val="351469576"/>
                    </a:ext>
                  </a:extLst>
                </a:gridCol>
              </a:tblGrid>
              <a:tr h="420053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Customer_ID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Age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Income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Credit_Score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Loan_Status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extLst>
                  <a:ext uri="{0D108BD9-81ED-4DB2-BD59-A6C34878D82A}">
                    <a16:rowId xmlns:a16="http://schemas.microsoft.com/office/drawing/2014/main" val="1518493857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12345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35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85000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760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Approved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extLst>
                  <a:ext uri="{0D108BD9-81ED-4DB2-BD59-A6C34878D82A}">
                    <a16:rowId xmlns:a16="http://schemas.microsoft.com/office/drawing/2014/main" val="467186301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67890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50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40000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620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Rejected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extLst>
                  <a:ext uri="{0D108BD9-81ED-4DB2-BD59-A6C34878D82A}">
                    <a16:rowId xmlns:a16="http://schemas.microsoft.com/office/drawing/2014/main" val="1523506367"/>
                  </a:ext>
                </a:extLst>
              </a:tr>
            </a:tbl>
          </a:graphicData>
        </a:graphic>
      </p:graphicFrame>
      <p:sp>
        <p:nvSpPr>
          <p:cNvPr id="71" name="Rectangle 51">
            <a:extLst>
              <a:ext uri="{FF2B5EF4-FFF2-40B4-BE49-F238E27FC236}">
                <a16:creationId xmlns:a16="http://schemas.microsoft.com/office/drawing/2014/main" id="{506E5A8A-6162-A593-D68E-22603E34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241958"/>
            <a:ext cx="1758559" cy="126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3174" tIns="45720" rIns="91440" bIns="379293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Loan Approval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1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5797A-E003-F325-F51A-D45D0A747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C279-B442-AC39-AAD0-3E1B4FB2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350" indent="-6350" algn="l">
              <a:lnSpc>
                <a:spcPct val="110000"/>
              </a:lnSpc>
              <a:spcAft>
                <a:spcPts val="2985"/>
              </a:spcAft>
            </a:pPr>
            <a:r>
              <a:rPr lang="en-IN" sz="3200" b="1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AI &amp; ML Models - Justifications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CFFD-4BE4-5661-1D3E-B08850C2C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6910"/>
            <a:ext cx="8229600" cy="4879254"/>
          </a:xfrm>
        </p:spPr>
        <p:txBody>
          <a:bodyPr>
            <a:normAutofit fontScale="62500" lnSpcReduction="20000"/>
          </a:bodyPr>
          <a:lstStyle/>
          <a:p>
            <a:endParaRPr dirty="0"/>
          </a:p>
          <a:p>
            <a:pPr marL="6350" indent="-6350">
              <a:lnSpc>
                <a:spcPct val="110000"/>
              </a:lnSpc>
              <a:spcAft>
                <a:spcPts val="305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**Churn Prediction Model 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XGBoost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+ Google Gemini API)**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**Why Chosen?** Combines structured AI predictions with **LLM-based sentiment analysis**.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0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**Why Better?** More **accurate churn prediction** using hybrid AI models.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**Fraud Detection Model 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XGBoost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)**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**Why Chosen?** Excels at detecting **anomalous patterns in financial transactions**.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0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**Why Better?** Captures **fraud risk trends** based on past transaction data.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**Loan Approval Model 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XGBoost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)**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**Why Chosen?** Used for assessing **credit risk and loan eligibility**.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01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**Why Better?** Reduces **false positives** in loan approval predictions.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**Wealth Management Model (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XGBoost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)**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**Why Chosen?** Delivers **personalized investment recommendations**.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01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**Why Better?** Optimizes financial portfolios based on **risk assessment**.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**LLM-Powered Chatbot (Google Gemini API)**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**Why Chosen?** Enables **real-time financial advisory**.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147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**Why Better?** Enhances **customer experience with AI-powered insights**.</a:t>
            </a:r>
          </a:p>
        </p:txBody>
      </p:sp>
    </p:spTree>
    <p:extLst>
      <p:ext uri="{BB962C8B-B14F-4D97-AF65-F5344CB8AC3E}">
        <p14:creationId xmlns:p14="http://schemas.microsoft.com/office/powerpoint/2010/main" val="3040125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1800" b="1" i="0" u="none" strike="noStrike" dirty="0">
                <a:solidFill>
                  <a:srgbClr val="00BBE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SynaptiQ</a:t>
            </a:r>
            <a:r>
              <a:rPr lang="en-IN" b="1" dirty="0">
                <a:solidFill>
                  <a:srgbClr val="0070C0"/>
                </a:solidFill>
              </a:rPr>
              <a:t> - AI-Powered Financial Assistant</a:t>
            </a:r>
            <a:endParaRPr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93572"/>
            <a:ext cx="8229600" cy="3412901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IN" dirty="0"/>
              <a:t>    </a:t>
            </a:r>
            <a:r>
              <a:rPr lang="en-IN" b="1" dirty="0">
                <a:solidFill>
                  <a:srgbClr val="0070C0"/>
                </a:solidFill>
              </a:rPr>
              <a:t>Introduction   </a:t>
            </a:r>
            <a:r>
              <a:rPr lang="en-IN" dirty="0"/>
              <a:t>                                 </a:t>
            </a:r>
          </a:p>
          <a:p>
            <a:pPr>
              <a:spcAft>
                <a:spcPts val="1000"/>
              </a:spcAft>
            </a:pPr>
            <a:r>
              <a:rPr sz="1800" dirty="0" err="1"/>
              <a:t>SynaptiQ</a:t>
            </a:r>
            <a:r>
              <a:rPr sz="1800" dirty="0"/>
              <a:t> is a revolutionary AI-powered financial assistant that brings hyper-personalized financial insights to individuals and businesses. </a:t>
            </a:r>
            <a:endParaRPr lang="en-IN" sz="1800" dirty="0"/>
          </a:p>
          <a:p>
            <a:pPr>
              <a:spcAft>
                <a:spcPts val="1000"/>
              </a:spcAft>
            </a:pPr>
            <a:r>
              <a:rPr sz="1800" dirty="0"/>
              <a:t>Designed for smart financial decision-making, it</a:t>
            </a:r>
            <a:r>
              <a:rPr lang="en-IN" sz="1800" dirty="0"/>
              <a:t> </a:t>
            </a:r>
            <a:r>
              <a:rPr sz="1800" dirty="0"/>
              <a:t>integrates</a:t>
            </a:r>
            <a:r>
              <a:rPr lang="en-IN" sz="1800" dirty="0"/>
              <a:t> </a:t>
            </a:r>
            <a:r>
              <a:rPr sz="1800" dirty="0"/>
              <a:t>cutting-edge AI, ML, and LLM models to provide real-time fraud prevention, investment </a:t>
            </a:r>
            <a:r>
              <a:rPr sz="1800" dirty="0" err="1"/>
              <a:t>recommendations,market</a:t>
            </a:r>
            <a:r>
              <a:rPr sz="1800" dirty="0"/>
              <a:t> </a:t>
            </a:r>
            <a:r>
              <a:rPr sz="1800" dirty="0" err="1"/>
              <a:t>analy</a:t>
            </a:r>
            <a:r>
              <a:rPr lang="en-IN" sz="1800" dirty="0"/>
              <a:t>s</a:t>
            </a:r>
            <a:r>
              <a:rPr sz="1800" dirty="0"/>
              <a:t>is, and risk predictions**.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6350" indent="-6350">
              <a:lnSpc>
                <a:spcPct val="110000"/>
              </a:lnSpc>
              <a:spcAft>
                <a:spcPts val="2985"/>
              </a:spcAft>
            </a:pPr>
            <a:r>
              <a:rPr lang="en-IN" sz="1800" b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SynaptiQ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System Workflow - 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0A3C83-6017-BB45-DFED-5595E05E283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652" y="1600200"/>
            <a:ext cx="6432696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 err="1">
                <a:solidFill>
                  <a:srgbClr val="0070C0"/>
                </a:solidFill>
              </a:rPr>
              <a:t>SynaptiQ</a:t>
            </a:r>
            <a:r>
              <a:rPr b="1" dirty="0">
                <a:solidFill>
                  <a:srgbClr val="0070C0"/>
                </a:solidFill>
              </a:rPr>
              <a:t> - AI-Powered Financial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1800" dirty="0"/>
          </a:p>
          <a:p>
            <a:pPr>
              <a:spcAft>
                <a:spcPts val="1000"/>
              </a:spcAft>
            </a:pPr>
            <a:r>
              <a:rPr sz="1800" dirty="0"/>
              <a:t>Chatbot Intelligence - Real Use Cases</a:t>
            </a:r>
          </a:p>
          <a:p>
            <a:pPr>
              <a:spcAft>
                <a:spcPts val="1000"/>
              </a:spcAft>
            </a:pPr>
            <a:r>
              <a:rPr sz="1800" dirty="0"/>
              <a:t>The chatbot in </a:t>
            </a:r>
            <a:r>
              <a:rPr sz="1800" dirty="0" err="1"/>
              <a:t>SynaptiQ</a:t>
            </a:r>
            <a:r>
              <a:rPr sz="1800" dirty="0"/>
              <a:t> leverages Google Gemini API for financial advisory. It understands complex queries,</a:t>
            </a:r>
          </a:p>
          <a:p>
            <a:pPr>
              <a:spcAft>
                <a:spcPts val="1000"/>
              </a:spcAft>
            </a:pPr>
            <a:r>
              <a:rPr sz="1800" dirty="0"/>
              <a:t>extracts financial context, and provides accurate, real-time insights.</a:t>
            </a:r>
          </a:p>
          <a:p>
            <a:pPr>
              <a:spcAft>
                <a:spcPts val="1000"/>
              </a:spcAft>
            </a:pPr>
            <a:r>
              <a:rPr sz="1800" dirty="0"/>
              <a:t>### Example Queries &amp; Responses:</a:t>
            </a:r>
          </a:p>
          <a:p>
            <a:pPr>
              <a:spcAft>
                <a:spcPts val="1000"/>
              </a:spcAft>
            </a:pPr>
            <a:r>
              <a:rPr sz="1800" dirty="0"/>
              <a:t>1. **User:** "Should I invest in stocks or real estate?"</a:t>
            </a:r>
          </a:p>
          <a:p>
            <a:pPr>
              <a:spcAft>
                <a:spcPts val="1000"/>
              </a:spcAft>
            </a:pPr>
            <a:r>
              <a:rPr sz="1800" dirty="0"/>
              <a:t>   **Response:** "Real estate offers stable growth, while stocks can be volatile but high-return investments."</a:t>
            </a:r>
          </a:p>
          <a:p>
            <a:pPr>
              <a:spcAft>
                <a:spcPts val="1000"/>
              </a:spcAft>
            </a:pPr>
            <a:r>
              <a:rPr sz="1800" dirty="0"/>
              <a:t>2. **User:** "Is my loan likely to be approved?"</a:t>
            </a:r>
          </a:p>
          <a:p>
            <a:pPr>
              <a:spcAft>
                <a:spcPts val="1000"/>
              </a:spcAft>
            </a:pPr>
            <a:r>
              <a:rPr sz="1800" dirty="0"/>
              <a:t>   **Response:** "Based on your income and credit score, you have a high approval chance."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16E57-57D5-EC05-B52A-0D70FD077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BE56-879D-ED5C-91A9-4E5D9BCCA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1820"/>
            <a:ext cx="8229600" cy="5894343"/>
          </a:xfrm>
        </p:spPr>
        <p:txBody>
          <a:bodyPr>
            <a:normAutofit/>
          </a:bodyPr>
          <a:lstStyle/>
          <a:p>
            <a:endParaRPr dirty="0"/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21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**User:** "How can I reduce my credit card interest?"</a:t>
            </a:r>
          </a:p>
          <a:p>
            <a:pPr marL="6350" indent="-6350">
              <a:lnSpc>
                <a:spcPct val="110000"/>
              </a:lnSpc>
              <a:spcAft>
                <a:spcPts val="2985"/>
              </a:spcAft>
              <a:buNone/>
            </a:pPr>
            <a:r>
              <a:rPr lang="en-IN" sz="21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Test Coverage &amp; Detailed Test Plan</a:t>
            </a:r>
          </a:p>
          <a:p>
            <a:pPr marL="6350" indent="-6350">
              <a:lnSpc>
                <a:spcPct val="110000"/>
              </a:lnSpc>
              <a:spcAft>
                <a:spcPts val="2985"/>
              </a:spcAft>
              <a:buNone/>
            </a:pPr>
            <a:r>
              <a:rPr lang="en-IN" sz="21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### Test Coverage: 88%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21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**Unit Tests:** Validate individual API endpoints.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21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**Integration Tests:** Ensure seamless communication between ML models and APIs.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21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**Performance Tests:** Measure API response time under **heavy loads**.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21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**Security Tests:** Verify **data protection and access controls**.</a:t>
            </a:r>
          </a:p>
          <a:p>
            <a:pPr>
              <a:spcAft>
                <a:spcPts val="10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955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04B89-2008-C678-ACCB-39DEBC37E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79EEE-C775-22A3-5B05-DF2D24D9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5532"/>
            <a:ext cx="8229600" cy="5810631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000"/>
              </a:spcAft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### Key Test Cases:</a:t>
            </a:r>
          </a:p>
          <a:p>
            <a:pPr>
              <a:spcAft>
                <a:spcPts val="1000"/>
              </a:spcAft>
            </a:pPr>
            <a:endParaRPr lang="en-IN" dirty="0"/>
          </a:p>
          <a:p>
            <a:pPr>
              <a:spcAft>
                <a:spcPts val="1000"/>
              </a:spcAft>
            </a:pPr>
            <a:endParaRPr lang="en-IN" dirty="0"/>
          </a:p>
          <a:p>
            <a:pPr>
              <a:spcAft>
                <a:spcPts val="1000"/>
              </a:spcAft>
            </a:pPr>
            <a:endParaRPr lang="en-IN" dirty="0"/>
          </a:p>
          <a:p>
            <a:pPr>
              <a:spcAft>
                <a:spcPts val="1000"/>
              </a:spcAft>
            </a:pPr>
            <a:r>
              <a:rPr lang="en-IN" sz="1800" dirty="0" err="1"/>
              <a:t>Conclusion: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SynaptiQ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is a **next-generation AI-powered financial intelligence platform**, designed to provide **real-time, AI-driven financial decision-making support**. With **advanced fraud prevention, consent-based AI insights, and a chatbot supporting voice and image inputs**, </a:t>
            </a:r>
            <a:r>
              <a:rPr lang="en-IN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SynaptiQ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sets a **new benchmark for AI-driven financial security and investment management**. </a:t>
            </a:r>
            <a:r>
              <a:rPr lang="en-IN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With 88% test coverage</a:t>
            </a: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**, ML-powered risk assessments, and AI-driven **customer retention strategies</a:t>
            </a:r>
          </a:p>
          <a:p>
            <a:pPr>
              <a:spcAft>
                <a:spcPts val="1000"/>
              </a:spcAft>
            </a:pPr>
            <a:endParaRPr lang="en-IN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IN" dirty="0"/>
          </a:p>
          <a:p>
            <a:pPr>
              <a:spcAft>
                <a:spcPts val="1000"/>
              </a:spcAft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2D7478-1382-CDF9-CF35-D90E5CCBA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65451"/>
              </p:ext>
            </p:extLst>
          </p:nvPr>
        </p:nvGraphicFramePr>
        <p:xfrm>
          <a:off x="721217" y="1168757"/>
          <a:ext cx="7090872" cy="2247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3624">
                  <a:extLst>
                    <a:ext uri="{9D8B030D-6E8A-4147-A177-3AD203B41FA5}">
                      <a16:colId xmlns:a16="http://schemas.microsoft.com/office/drawing/2014/main" val="3498101822"/>
                    </a:ext>
                  </a:extLst>
                </a:gridCol>
                <a:gridCol w="2363624">
                  <a:extLst>
                    <a:ext uri="{9D8B030D-6E8A-4147-A177-3AD203B41FA5}">
                      <a16:colId xmlns:a16="http://schemas.microsoft.com/office/drawing/2014/main" val="39061376"/>
                    </a:ext>
                  </a:extLst>
                </a:gridCol>
                <a:gridCol w="2363624">
                  <a:extLst>
                    <a:ext uri="{9D8B030D-6E8A-4147-A177-3AD203B41FA5}">
                      <a16:colId xmlns:a16="http://schemas.microsoft.com/office/drawing/2014/main" val="1598927657"/>
                    </a:ext>
                  </a:extLst>
                </a:gridCol>
              </a:tblGrid>
              <a:tr h="37456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Test Case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Endpoint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Expected Output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extLst>
                  <a:ext uri="{0D108BD9-81ED-4DB2-BD59-A6C34878D82A}">
                    <a16:rowId xmlns:a16="http://schemas.microsoft.com/office/drawing/2014/main" val="4015183126"/>
                  </a:ext>
                </a:extLst>
              </a:tr>
              <a:tr h="37456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Fetch Customer IDs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/customer-ids/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List of available customer IDs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extLst>
                  <a:ext uri="{0D108BD9-81ED-4DB2-BD59-A6C34878D82A}">
                    <a16:rowId xmlns:a16="http://schemas.microsoft.com/office/drawing/2014/main" val="4180423247"/>
                  </a:ext>
                </a:extLst>
              </a:tr>
              <a:tr h="37456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Loan Approval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/loan/{customer_id}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Loan eligibility result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extLst>
                  <a:ext uri="{0D108BD9-81ED-4DB2-BD59-A6C34878D82A}">
                    <a16:rowId xmlns:a16="http://schemas.microsoft.com/office/drawing/2014/main" val="2631253595"/>
                  </a:ext>
                </a:extLst>
              </a:tr>
              <a:tr h="37456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Fraud Detection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/fraud/{transaction_id}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Fraud risk score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extLst>
                  <a:ext uri="{0D108BD9-81ED-4DB2-BD59-A6C34878D82A}">
                    <a16:rowId xmlns:a16="http://schemas.microsoft.com/office/drawing/2014/main" val="4158055027"/>
                  </a:ext>
                </a:extLst>
              </a:tr>
              <a:tr h="37456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Market Insights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/market/{business_id}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Industry-specific market analysis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extLst>
                  <a:ext uri="{0D108BD9-81ED-4DB2-BD59-A6C34878D82A}">
                    <a16:rowId xmlns:a16="http://schemas.microsoft.com/office/drawing/2014/main" val="744317186"/>
                  </a:ext>
                </a:extLst>
              </a:tr>
              <a:tr h="374561"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Chatbot Query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>
                          <a:effectLst/>
                        </a:rPr>
                        <a:t>/chatbot/</a:t>
                      </a:r>
                      <a:endParaRPr lang="en-IN" sz="11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tc>
                  <a:txBody>
                    <a:bodyPr/>
                    <a:lstStyle/>
                    <a:p>
                      <a:pPr marL="6350" indent="-6350" algn="ctr">
                        <a:lnSpc>
                          <a:spcPct val="107000"/>
                        </a:lnSpc>
                        <a:spcAft>
                          <a:spcPts val="305"/>
                        </a:spcAft>
                        <a:buNone/>
                      </a:pPr>
                      <a:r>
                        <a:rPr lang="en-IN" sz="1000" kern="100" dirty="0">
                          <a:effectLst/>
                        </a:rPr>
                        <a:t>AI-generated financial response</a:t>
                      </a:r>
                      <a:endParaRPr lang="en-IN" sz="11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54610" marB="0"/>
                </a:tc>
                <a:extLst>
                  <a:ext uri="{0D108BD9-81ED-4DB2-BD59-A6C34878D82A}">
                    <a16:rowId xmlns:a16="http://schemas.microsoft.com/office/drawing/2014/main" val="403552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2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 err="1">
                <a:solidFill>
                  <a:srgbClr val="0070C0"/>
                </a:solidFill>
              </a:rPr>
              <a:t>SynaptiQ</a:t>
            </a:r>
            <a:r>
              <a:rPr b="1" dirty="0">
                <a:solidFill>
                  <a:srgbClr val="0070C0"/>
                </a:solidFill>
              </a:rPr>
              <a:t> - AI-Powered Financial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pPr>
              <a:spcAft>
                <a:spcPts val="1000"/>
              </a:spcAft>
            </a:pPr>
            <a:r>
              <a:t>### Key Test Cases:</a:t>
            </a:r>
          </a:p>
          <a:p>
            <a:pPr>
              <a:spcAft>
                <a:spcPts val="1000"/>
              </a:spcAft>
            </a:pPr>
            <a:r>
              <a:t>Test Case</a:t>
            </a:r>
          </a:p>
          <a:p>
            <a:pPr>
              <a:spcAft>
                <a:spcPts val="1000"/>
              </a:spcAft>
            </a:pPr>
            <a:r>
              <a:t>Endpoint</a:t>
            </a:r>
          </a:p>
          <a:p>
            <a:pPr>
              <a:spcAft>
                <a:spcPts val="1000"/>
              </a:spcAft>
            </a:pPr>
            <a:r>
              <a:t>Expected Output</a:t>
            </a:r>
          </a:p>
          <a:p>
            <a:pPr>
              <a:spcAft>
                <a:spcPts val="1000"/>
              </a:spcAft>
            </a:pPr>
            <a:r>
              <a:t>Fetch Customer IDs</a:t>
            </a:r>
          </a:p>
          <a:p>
            <a:pPr>
              <a:spcAft>
                <a:spcPts val="1000"/>
              </a:spcAft>
            </a:pPr>
            <a:r>
              <a:t>/customer-ids/</a:t>
            </a:r>
          </a:p>
          <a:p>
            <a:pPr>
              <a:spcAft>
                <a:spcPts val="1000"/>
              </a:spcAft>
            </a:pPr>
            <a:r>
              <a:t>List of available customer IDs</a:t>
            </a:r>
          </a:p>
          <a:p>
            <a:pPr>
              <a:spcAft>
                <a:spcPts val="1000"/>
              </a:spcAft>
            </a:pPr>
            <a:r>
              <a:t>Loan Approval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CAF6-F77C-89A7-9A3D-40795D68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SynaptiQ</a:t>
            </a:r>
            <a:r>
              <a:rPr lang="en-IN" b="1" dirty="0">
                <a:solidFill>
                  <a:srgbClr val="0070C0"/>
                </a:solidFill>
              </a:rPr>
              <a:t> Financial Assistant - User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49753D-91C8-138C-FF9C-5C29CB794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11440"/>
            <a:ext cx="8229600" cy="4503483"/>
          </a:xfrm>
        </p:spPr>
      </p:pic>
    </p:spTree>
    <p:extLst>
      <p:ext uri="{BB962C8B-B14F-4D97-AF65-F5344CB8AC3E}">
        <p14:creationId xmlns:p14="http://schemas.microsoft.com/office/powerpoint/2010/main" val="55196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B0F0"/>
                </a:solidFill>
              </a:rPr>
              <a:t>Key Features with Real-World Applications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166"/>
            <a:ext cx="8229600" cy="5203769"/>
          </a:xfrm>
        </p:spPr>
        <p:txBody>
          <a:bodyPr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70C0"/>
                </a:solidFill>
                <a:latin typeface="Arial" panose="020B0604020202020204" pitchFamily="34" charset="0"/>
              </a:rPr>
              <a:t>1. **</a:t>
            </a:r>
            <a:r>
              <a:rPr lang="en-IN" sz="1800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Personalized Financial Advice**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Uses AI to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financial patterns and provide investment insights.  </a:t>
            </a:r>
          </a:p>
          <a:p>
            <a:pPr marL="342900" lvl="0" indent="-342900" fontAlgn="base">
              <a:lnSpc>
                <a:spcPct val="134000"/>
              </a:lnSpc>
              <a:spcAft>
                <a:spcPts val="170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**Example:** A young professional earning $80,000 annually with a credit score of 780 receives advice to      allocate **30% of savings into mutual funds and 10% into real estate investment trusts (REITs)**.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70C0"/>
                </a:solidFill>
                <a:latin typeface="Arial" panose="020B0604020202020204" pitchFamily="34" charset="0"/>
              </a:rPr>
              <a:t>2. **Fraud Detection &amp; Prevention**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Identifies **suspicious transactions in real-time**.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**Example:** A sudden overseas transaction of $5,000 gets flagged, and the user is **promptly notified via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SMS </a:t>
            </a:r>
          </a:p>
          <a:p>
            <a:pPr marL="6350" indent="-6350">
              <a:lnSpc>
                <a:spcPct val="110000"/>
              </a:lnSpc>
              <a:spcAft>
                <a:spcPts val="20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to approve or block the transaction**.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BE9F8-2E72-69AC-243B-6F5CF80D0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03BA-317E-919E-BAD4-53669EE16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008"/>
            <a:ext cx="8229600" cy="6591992"/>
          </a:xfrm>
        </p:spPr>
        <p:txBody>
          <a:bodyPr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70C0"/>
                </a:solidFill>
                <a:latin typeface="Arial" panose="020B0604020202020204" pitchFamily="34" charset="0"/>
              </a:rPr>
              <a:t>3. **Loan Approval Predictions**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Assesses **loan eligibility** based on income, credit score, and debt history.</a:t>
            </a:r>
          </a:p>
          <a:p>
            <a:pPr marL="342900" lvl="0" indent="-342900" fontAlgn="base">
              <a:lnSpc>
                <a:spcPct val="134000"/>
              </a:lnSpc>
              <a:spcAft>
                <a:spcPts val="170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**Example:** A self-employed applicant with a fluctuating income and a credit score of 710 gets a **loan      approval score of 72%**, with recommendations to **increase savings to improve approval chances**.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70C0"/>
                </a:solidFill>
                <a:latin typeface="Arial" panose="020B0604020202020204" pitchFamily="34" charset="0"/>
              </a:rPr>
              <a:t>4. **Churn Risk Analysis (with Consent-Based AI Decisioning)**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Predicts customer churn based on **transactional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sentiment analysis**.</a:t>
            </a:r>
          </a:p>
          <a:p>
            <a:pPr marL="342900" lvl="0" indent="-342900" fontAlgn="base">
              <a:lnSpc>
                <a:spcPct val="134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**Consent Handling:** Users are asked **if they want to share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behavioral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data for more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accurateinsights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**.</a:t>
            </a:r>
          </a:p>
          <a:p>
            <a:pPr marL="342900" lvl="0" indent="-342900" fontAlgn="base">
              <a:lnSpc>
                <a:spcPct val="134000"/>
              </a:lnSpc>
              <a:spcAft>
                <a:spcPts val="170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**Example:** A customer who reduced their banking transactions and **visited competitor websites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isflagged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with an 85% churn risk**, prompting a personalized offer for **lower interest rates to retain them**.</a:t>
            </a:r>
          </a:p>
        </p:txBody>
      </p:sp>
    </p:spTree>
    <p:extLst>
      <p:ext uri="{BB962C8B-B14F-4D97-AF65-F5344CB8AC3E}">
        <p14:creationId xmlns:p14="http://schemas.microsoft.com/office/powerpoint/2010/main" val="405654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1F88-9DA4-1D56-C3DB-17863963C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5E86-53F5-6803-6B32-0B35BED5A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008"/>
            <a:ext cx="8229600" cy="6591992"/>
          </a:xfrm>
        </p:spPr>
        <p:txBody>
          <a:bodyPr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70C0"/>
                </a:solidFill>
                <a:latin typeface="Arial" panose="020B0604020202020204" pitchFamily="34" charset="0"/>
              </a:rPr>
              <a:t>5. **Subscription Management Insights**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Predicts **subscription cancellations** before they happen.</a:t>
            </a:r>
          </a:p>
          <a:p>
            <a:pPr marL="342900" lvl="0" indent="-342900" fontAlgn="base">
              <a:lnSpc>
                <a:spcPct val="134000"/>
              </a:lnSpc>
              <a:spcAft>
                <a:spcPts val="170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**Example:** A banking customer subscribed to a **$20/month premium service but hasn't used it for 3months**      is identified for a **10% discount offer to improve retention**.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70C0"/>
                </a:solidFill>
                <a:latin typeface="Arial" panose="020B0604020202020204" pitchFamily="34" charset="0"/>
              </a:rPr>
              <a:t>6. **Wealth Management Recommendations**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AI-powered **investment optimization** tailored to risk profiles.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**Example:** A conservative investor with **$50,000 savings is advised to split** their portfolio into </a:t>
            </a:r>
          </a:p>
          <a:p>
            <a:pPr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 **60% bonds, 20% ETFs, and 20% high-interest savings**.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70C0"/>
                </a:solidFill>
                <a:latin typeface="Arial" panose="020B0604020202020204" pitchFamily="34" charset="0"/>
              </a:rPr>
              <a:t>7. **Business &amp; Market Insights**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Uses AI to track **market sentiment and industry trends**.</a:t>
            </a:r>
          </a:p>
          <a:p>
            <a:pPr>
              <a:buNone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**Example:** A small business in **retail sees declining sales**, and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SynaptiQ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suggests **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increasingdigital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ad spend by 20% and launching seasonal discounts**.</a:t>
            </a:r>
          </a:p>
          <a:p>
            <a:pPr>
              <a:buNone/>
            </a:pP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1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A3485-365C-5F60-3A4A-0D077E75F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7FCCA-B659-4A75-9D24-793BA0ED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70C0"/>
                </a:solidFill>
                <a:latin typeface="Arial" panose="020B0604020202020204" pitchFamily="34" charset="0"/>
              </a:rPr>
              <a:t>8. **AI-Powered Chatbot (with Voice &amp; Image Processing)**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**Voice Input:** Users can interact with the chatbot via voice commands.</a:t>
            </a:r>
          </a:p>
          <a:p>
            <a:pPr marL="342900" lvl="0" indent="-342900" fontAlgn="base">
              <a:lnSpc>
                <a:spcPct val="134000"/>
              </a:lnSpc>
              <a:spcAft>
                <a:spcPts val="170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**Example:** A user asks *"How can I reduce my credit card interest?"* via voice input, and the chatbot      **suggests a balance transfer or negotiating a lower APR**.**Image Upload &amp; Analysis:** AI-powered document classification for **credit reports, invoices,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andstatements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**.</a:t>
            </a:r>
          </a:p>
          <a:p>
            <a:pPr marL="342900" lvl="0" indent="-342900" fontAlgn="base">
              <a:lnSpc>
                <a:spcPct val="134000"/>
              </a:lnSpc>
              <a:spcAft>
                <a:spcPts val="1700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**Example:** A user **uploads an image of a bank statement**, and the AI extracts spending patterns and     **provides saving suggestions**.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70C0"/>
                </a:solidFill>
                <a:latin typeface="Arial" panose="020B0604020202020204" pitchFamily="34" charset="0"/>
              </a:rPr>
              <a:t>9. **Social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kern="100" dirty="0">
                <a:solidFill>
                  <a:srgbClr val="0070C0"/>
                </a:solidFill>
                <a:latin typeface="Arial" panose="020B0604020202020204" pitchFamily="34" charset="0"/>
              </a:rPr>
              <a:t>Media-Based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kern="100" dirty="0">
                <a:solidFill>
                  <a:srgbClr val="0070C0"/>
                </a:solidFill>
                <a:latin typeface="Arial" panose="020B0604020202020204" pitchFamily="34" charset="0"/>
              </a:rPr>
              <a:t>Financial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kern="100" dirty="0">
                <a:solidFill>
                  <a:srgbClr val="0070C0"/>
                </a:solidFill>
                <a:latin typeface="Arial" panose="020B0604020202020204" pitchFamily="34" charset="0"/>
              </a:rPr>
              <a:t>Sentiment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1800" kern="100" dirty="0">
                <a:solidFill>
                  <a:srgbClr val="0070C0"/>
                </a:solidFill>
                <a:latin typeface="Arial" panose="020B0604020202020204" pitchFamily="34" charset="0"/>
              </a:rPr>
              <a:t>Analysis**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Uses AI to **monitor financial trends on Twitter, LinkedIn, and news platforms**.</a:t>
            </a:r>
          </a:p>
          <a:p>
            <a:pPr marL="342900" lvl="0" indent="-342900" fontAlgn="base">
              <a:lnSpc>
                <a:spcPct val="134000"/>
              </a:lnSpc>
              <a:spcAft>
                <a:spcPts val="116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**Example:** If public sentiment about **tech stocks turns negative**,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SynaptiQ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**alerts users holding      high-tech exposure to rebalance their portfolio**.</a:t>
            </a:r>
          </a:p>
          <a:p>
            <a:pPr>
              <a:buNone/>
            </a:pP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17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F7399-537D-5CFE-06C0-149A7B8CD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4E7C-30C1-438A-9495-EC1D9DFAC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Bottom Section:</a:t>
            </a:r>
          </a:p>
          <a:p>
            <a:pPr>
              <a:buNone/>
            </a:pPr>
            <a:r>
              <a:rPr lang="en-GB" sz="1800" b="1" dirty="0">
                <a:solidFill>
                  <a:srgbClr val="00B050"/>
                </a:solidFill>
              </a:rPr>
              <a:t>Voice (Green Button)</a:t>
            </a:r>
            <a:r>
              <a:rPr lang="en-GB" sz="1800" dirty="0">
                <a:solidFill>
                  <a:srgbClr val="00B050"/>
                </a:solidFill>
              </a:rPr>
              <a:t> </a:t>
            </a:r>
            <a:r>
              <a:rPr lang="en-GB" sz="1800" dirty="0"/>
              <a:t>- Enables voice-based input for financial queries.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B0F0"/>
                </a:solidFill>
              </a:rPr>
              <a:t>Ask (Blue Button)</a:t>
            </a:r>
            <a:r>
              <a:rPr lang="en-GB" sz="1800" dirty="0">
                <a:solidFill>
                  <a:srgbClr val="00B0F0"/>
                </a:solidFill>
              </a:rPr>
              <a:t> </a:t>
            </a:r>
            <a:r>
              <a:rPr lang="en-GB" sz="1800" dirty="0"/>
              <a:t>- Allows users to type questions related to financial matters.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0000"/>
                </a:solidFill>
              </a:rPr>
              <a:t>Stop (Red Button)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/>
              <a:t>- Stops ongoing interactions or processes.</a:t>
            </a:r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Conversation History Section:</a:t>
            </a:r>
          </a:p>
          <a:p>
            <a:pPr marL="0" indent="0">
              <a:buNone/>
            </a:pPr>
            <a:r>
              <a:rPr lang="en-GB" sz="1800" b="1" dirty="0"/>
              <a:t>Chat Box ("Ask a financial question...")</a:t>
            </a:r>
            <a:r>
              <a:rPr lang="en-GB" sz="1800" dirty="0"/>
              <a:t> - Users can type in their financial queries here.</a:t>
            </a:r>
          </a:p>
          <a:p>
            <a:pPr marL="0" indent="0">
              <a:buNone/>
            </a:pPr>
            <a:r>
              <a:rPr lang="en-GB" sz="1800" b="1" dirty="0"/>
              <a:t>Conversation History</a:t>
            </a:r>
            <a:r>
              <a:rPr lang="en-GB" sz="1800" dirty="0"/>
              <a:t> - Displays previous interactions between the user and the AI assistant.</a:t>
            </a:r>
          </a:p>
          <a:p>
            <a:pPr>
              <a:buNone/>
            </a:pPr>
            <a:r>
              <a:rPr lang="en-GB" sz="1800" b="1" dirty="0">
                <a:solidFill>
                  <a:srgbClr val="00B050"/>
                </a:solidFill>
              </a:rPr>
              <a:t>Online Indicator (Green - "ONLINE")</a:t>
            </a:r>
          </a:p>
          <a:p>
            <a:pPr marL="0" indent="0">
              <a:buNone/>
            </a:pPr>
            <a:r>
              <a:rPr lang="en-GB" sz="1800" dirty="0"/>
              <a:t>Shows that the system is currently active and available for use.</a:t>
            </a:r>
          </a:p>
          <a:p>
            <a:pPr>
              <a:buNone/>
            </a:pPr>
            <a:r>
              <a:rPr lang="en-GB" sz="1800" b="1" dirty="0">
                <a:solidFill>
                  <a:srgbClr val="0070C0"/>
                </a:solidFill>
              </a:rPr>
              <a:t>Online Indicator (Green - "ONLINE") - Unique Security Feature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This indicator ensures that the system is live and operational.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If an unauthorized user tries to tamper with the system (e.g., via browser Developer Tools -&gt; Network tab), it will automatically show "Offline," preventing hacking attempts.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This adds an extra layer of security by preventing unauthorized access or manipulation of financial data.</a:t>
            </a:r>
          </a:p>
          <a:p>
            <a:pPr>
              <a:buNone/>
            </a:pPr>
            <a:endParaRPr lang="en-I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7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6350" indent="-6350" algn="l">
              <a:lnSpc>
                <a:spcPct val="110000"/>
              </a:lnSpc>
              <a:spcAft>
                <a:spcPts val="2985"/>
              </a:spcAft>
            </a:pPr>
            <a:r>
              <a:rPr lang="en-IN" sz="3200" b="1" kern="1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Technologies Used &amp; Justifications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280"/>
            <a:ext cx="8229600" cy="5028883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Backend Technologies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**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FastAPI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Selected for its **fast request handling** and **asynchronous capabilities**.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Provides **built-in validation** for request parameters.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0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Generates **interactive API documentation** automatically.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**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XGBoost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Used for **predictive financial </a:t>
            </a:r>
            <a:r>
              <a:rPr lang="en-IN" sz="18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** in fraud detection, loan approvals, and churn analysis.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Provides **higher accuracy than traditional regression models**.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0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Can handle **large financial datasets efficiently**.</a:t>
            </a:r>
          </a:p>
          <a:p>
            <a:pPr marL="6350" indent="-6350">
              <a:lnSpc>
                <a:spcPct val="110000"/>
              </a:lnSpc>
              <a:spcAft>
                <a:spcPts val="30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**FAISS (Facebook AI Similarity Search)**  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Enables **fast vector search and similarity retrieval**.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3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Used for **document classification** in AI-powered financial data processing.</a:t>
            </a:r>
          </a:p>
          <a:p>
            <a:pPr marL="342900" lvl="0" indent="-342900" fontAlgn="base">
              <a:lnSpc>
                <a:spcPct val="110000"/>
              </a:lnSpc>
              <a:spcAft>
                <a:spcPts val="2005"/>
              </a:spcAft>
              <a:buClr>
                <a:srgbClr val="000000"/>
              </a:buClr>
              <a:buSzPts val="1100"/>
              <a:buFont typeface="Symbol" panose="05050102010706020507" pitchFamily="18" charset="2"/>
              <a:buChar char="-"/>
            </a:pP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Optimized for **real-time, large-scale data searches**.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2295</Words>
  <Application>Microsoft Office PowerPoint</Application>
  <PresentationFormat>On-screen Show (4:3)</PresentationFormat>
  <Paragraphs>251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Symbol</vt:lpstr>
      <vt:lpstr>Office Theme</vt:lpstr>
      <vt:lpstr>PowerPoint Presentation</vt:lpstr>
      <vt:lpstr> SynaptiQ - AI-Powered Financial Assistant</vt:lpstr>
      <vt:lpstr>SynaptiQ Financial Assistant - User Dashboard</vt:lpstr>
      <vt:lpstr>Key Features with Real-World Applications</vt:lpstr>
      <vt:lpstr>PowerPoint Presentation</vt:lpstr>
      <vt:lpstr>PowerPoint Presentation</vt:lpstr>
      <vt:lpstr>PowerPoint Presentation</vt:lpstr>
      <vt:lpstr>PowerPoint Presentation</vt:lpstr>
      <vt:lpstr>Technologies Used &amp; Justifications</vt:lpstr>
      <vt:lpstr>PowerPoint Presentation</vt:lpstr>
      <vt:lpstr>PowerPoint Presentation</vt:lpstr>
      <vt:lpstr>PowerPoint Presentation</vt:lpstr>
      <vt:lpstr>How to Set Up &amp; Run SynaptiQ</vt:lpstr>
      <vt:lpstr>PowerPoint Presentation</vt:lpstr>
      <vt:lpstr>API Endpoints &amp; Example Responses</vt:lpstr>
      <vt:lpstr>PowerPoint Presentation</vt:lpstr>
      <vt:lpstr>PowerPoint Presentation</vt:lpstr>
      <vt:lpstr>Dataset Examples for API &amp; ML Models</vt:lpstr>
      <vt:lpstr>AI &amp; ML Models - Justifications</vt:lpstr>
      <vt:lpstr>SynaptiQ System Workflow - Flow Diagram</vt:lpstr>
      <vt:lpstr>SynaptiQ - AI-Powered Financial Assistant</vt:lpstr>
      <vt:lpstr>PowerPoint Presentation</vt:lpstr>
      <vt:lpstr>PowerPoint Presentation</vt:lpstr>
      <vt:lpstr>SynaptiQ - AI-Powered Financial Assistant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sonali dwivedi</dc:creator>
  <cp:keywords/>
  <dc:description>generated using python-pptx</dc:description>
  <cp:lastModifiedBy>sonali dwivedi</cp:lastModifiedBy>
  <cp:revision>7</cp:revision>
  <dcterms:created xsi:type="dcterms:W3CDTF">2013-01-27T09:14:16Z</dcterms:created>
  <dcterms:modified xsi:type="dcterms:W3CDTF">2025-03-26T09:55:15Z</dcterms:modified>
  <cp:category/>
</cp:coreProperties>
</file>