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4"/>
  </p:sldMasterIdLst>
  <p:notesMasterIdLst>
    <p:notesMasterId r:id="rId15"/>
  </p:notesMasterIdLst>
  <p:handoutMasterIdLst>
    <p:handoutMasterId r:id="rId16"/>
  </p:handoutMasterIdLst>
  <p:sldIdLst>
    <p:sldId id="273" r:id="rId5"/>
    <p:sldId id="280" r:id="rId6"/>
    <p:sldId id="285" r:id="rId7"/>
    <p:sldId id="289" r:id="rId8"/>
    <p:sldId id="290" r:id="rId9"/>
    <p:sldId id="288" r:id="rId10"/>
    <p:sldId id="291" r:id="rId11"/>
    <p:sldId id="292" r:id="rId12"/>
    <p:sldId id="28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81" d="100"/>
          <a:sy n="81" d="100"/>
        </p:scale>
        <p:origin x="672" y="6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3/26/2025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ECB9-28D0-DF08-FF56-6CD948D42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931F8-826E-BFC7-1213-D7B4CE969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C4D6F-F9E2-7DE8-9DD8-453E5B7C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181-4D48-4441-A8E0-E866FAF9E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9A5EE-5712-3D8B-D12E-CC928270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D00A-CBDE-0F89-1BCD-DA98F05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8B2-66C0-47CD-8EBE-4D8E6EDB2F9B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0AAD1B-0AE3-3E60-2C93-422D177AD1FD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AA483A-2E84-E9C0-3BEF-0BFDE6C2BC20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9957DD-3E1A-BF91-CCBA-B9177A8AC6BD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31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6928-1156-DE72-3ED5-E625928E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F15E0-4949-C9C8-1C70-4615EC746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7CC8-1620-ABD0-5599-70798599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C277-A8E0-0A42-F5D9-AB5FB545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6371-BC3F-2E79-9245-8C74C3D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871200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4F8F2-E6A2-F7C4-02E7-BC5029A8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E1F7F-A284-4C63-0025-37406F922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AD76-2E88-55FF-BB5B-26B30385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7650-118D-6E0F-58D0-81C93133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53C70-CADC-232D-B298-7349A5E6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045388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084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9251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EABA-A4E8-93B6-EA1C-C5B3B5D9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02F9-A7CC-6EC9-7386-698C282A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213D8-5744-6EDD-714B-5FEEA3D3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A4D2-9002-1536-5191-F902C7A8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7B7A-DAAD-495C-EF96-30787850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247726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1493-C4ED-D3B8-7F15-4FB1346C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209E-7269-95A4-B462-48445DFC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6854B-E7B6-B0D4-16A0-A102F449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181-4D48-4441-A8E0-E866FAF9E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32D6-AB39-C8B9-DFA5-DF3015C6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58E2-F6BB-866A-850C-DCB1A6C1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8B2-66C0-47CD-8EBE-4D8E6EDB2F9B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F1F74-0899-D72B-E8A9-87C84D9AC800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11D5FE-55E7-2CC9-1500-01BA9098D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9FD584-9012-FC2C-8B52-CC53FF2F73B9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79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F143-A507-A51C-E59D-610B8130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0294-0C61-CB6A-EB04-9349394DB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E68B6-3683-6E11-2405-5A0A680F8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9295-F56F-1D01-CA87-6BD4847E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AC78-B274-E105-39A9-DFBCAD90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40D4A-3385-57DC-1837-7B606A11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758299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86A6-071A-B231-609F-34BBCCB4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C41DE-F926-156C-A672-F41530B2F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51CE3-E9BF-4F09-C673-E9EB08C8D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60039-5F32-2709-CB88-36C584CC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19810-7FC7-4C73-3DE2-196613D2A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0D32F-CA62-36CC-9745-66CDFF21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AC912-EB72-0CA9-D41B-C54D4334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11930-D03A-6600-08C9-7C08C8AA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77012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8D54-111D-EAD6-64E1-23B5326A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43049-16DE-5193-8767-9812927B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6CD07-B945-B02F-869E-D6352153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C0AE4-FA71-AAB8-B22A-F05C6CA7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0734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A0BE2-FAAE-1C10-E809-25978C93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520D3-3E14-47C9-0F76-AE4C9079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3CF57-48A9-EC25-5931-85856352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650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AB47-9954-E9C9-226A-1DF5B80D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15E9-7CAF-7FCC-3B9E-97001816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D8D52-2600-8FF5-C89E-4F874D72B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4DD2F-9F5F-73F0-50EB-56A520DD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8EDA7-6906-9697-8F95-873B0E7E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5656F-69AC-28AE-B418-23E24071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0192170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EF89-5B44-7FA7-BC72-2F3E0C12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548F-B2A5-324F-EB1F-F5DD83C47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5C7B2-CE11-6CC9-97EA-EBD9F435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9C486-600D-8BD2-A312-F5B6B1B1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D671C-1C3C-5664-4160-00D2ADAF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0DB51-4473-B127-12E4-6FC4D8A6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38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C5F67-5EEB-AC27-530B-83137A61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6DBA7-C3E8-A098-4F12-991A9093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49654-10FC-28FC-8735-E6ED5DB03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1D64A-E120-D32F-1C1C-7F81A4C25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C0FB-7095-D17E-1B57-24D4640C6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96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1" r:id="rId13"/>
    <p:sldLayoutId id="2147483660" r:id="rId14"/>
    <p:sldLayoutId id="2147483661" r:id="rId15"/>
    <p:sldLayoutId id="2147483665" r:id="rId16"/>
    <p:sldLayoutId id="2147483662" r:id="rId17"/>
    <p:sldLayoutId id="2147483663" r:id="rId18"/>
    <p:sldLayoutId id="2147483652" r:id="rId19"/>
    <p:sldLayoutId id="214748365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fx/aidhp-techie-minds/tree/m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fx/aidhp-techie-minds/tree/mai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99" y="1408176"/>
            <a:ext cx="11045867" cy="2387600"/>
          </a:xfrm>
        </p:spPr>
        <p:txBody>
          <a:bodyPr>
            <a:normAutofit/>
          </a:bodyPr>
          <a:lstStyle/>
          <a:p>
            <a:pPr algn="ctr"/>
            <a:br>
              <a:rPr lang="en-US" sz="4000" dirty="0">
                <a:solidFill>
                  <a:srgbClr val="F0F6FC"/>
                </a:solidFill>
                <a:cs typeface="Arial"/>
              </a:rPr>
            </a:br>
            <a:br>
              <a:rPr lang="en-US" sz="4000" dirty="0">
                <a:solidFill>
                  <a:srgbClr val="F0F6FC"/>
                </a:solidFill>
              </a:rPr>
            </a:b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GenAI-</a:t>
            </a:r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HyperPersonalisation</a:t>
            </a:r>
          </a:p>
          <a:p>
            <a:endParaRPr lang="en-US" sz="4000" dirty="0"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996" y="3795777"/>
            <a:ext cx="7959884" cy="19489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Team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techie-minds</a:t>
            </a:r>
          </a:p>
          <a:p>
            <a:pPr algn="l"/>
            <a:r>
              <a:rPr lang="en-US" b="1" dirty="0" err="1">
                <a:solidFill>
                  <a:schemeClr val="bg1"/>
                </a:solidFill>
                <a:cs typeface="Arial"/>
              </a:rPr>
              <a:t>GitRepo</a:t>
            </a:r>
            <a:r>
              <a:rPr lang="en-US" dirty="0">
                <a:solidFill>
                  <a:schemeClr val="bg1"/>
                </a:solidFill>
                <a:cs typeface="Arial"/>
              </a:rPr>
              <a:t> - </a:t>
            </a:r>
            <a:r>
              <a:rPr lang="en-US" b="0" dirty="0">
                <a:solidFill>
                  <a:schemeClr val="bg1"/>
                </a:solidFill>
                <a:ea typeface="+mn-lt"/>
                <a:cs typeface="+mn-lt"/>
              </a:rPr>
              <a:t>https://github.com/ewfx/aidhp-techie-minds</a:t>
            </a:r>
            <a:endParaRPr lang="en-US" dirty="0">
              <a:solidFill>
                <a:schemeClr val="bg1"/>
              </a:solidFill>
              <a:cs typeface="Arial"/>
            </a:endParaRPr>
          </a:p>
          <a:p>
            <a:pPr algn="l"/>
            <a:endParaRPr lang="en-US" dirty="0">
              <a:cs typeface="Arial"/>
            </a:endParaRPr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DA86BC49-A4D2-217C-C1DC-AAEE12FFEE7C}"/>
              </a:ext>
            </a:extLst>
          </p:cNvPr>
          <p:cNvSpPr txBox="1">
            <a:spLocks/>
          </p:cNvSpPr>
          <p:nvPr/>
        </p:nvSpPr>
        <p:spPr>
          <a:xfrm>
            <a:off x="158664" y="5222450"/>
            <a:ext cx="11874672" cy="741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Members :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b="0" dirty="0">
                <a:cs typeface="Arial"/>
              </a:rPr>
              <a:t>Akshata Chougule (</a:t>
            </a:r>
            <a:r>
              <a:rPr lang="en-US" sz="2000" b="0" dirty="0">
                <a:ea typeface="+mn-lt"/>
                <a:cs typeface="+mn-lt"/>
              </a:rPr>
              <a:t>U639518</a:t>
            </a:r>
            <a:r>
              <a:rPr lang="en-US" sz="2000" b="0" dirty="0">
                <a:cs typeface="Arial"/>
              </a:rPr>
              <a:t>), </a:t>
            </a:r>
          </a:p>
          <a:p>
            <a:r>
              <a:rPr lang="en-US" sz="2000" b="0" dirty="0">
                <a:cs typeface="Arial"/>
              </a:rPr>
              <a:t>Anju Gupta (U846642), </a:t>
            </a:r>
          </a:p>
          <a:p>
            <a:r>
              <a:rPr lang="en-US" sz="2000" b="0" dirty="0">
                <a:cs typeface="Arial"/>
              </a:rPr>
              <a:t>Durgaprasad BN (</a:t>
            </a:r>
            <a:r>
              <a:rPr lang="en-US" sz="2000" b="0" dirty="0">
                <a:ea typeface="+mn-lt"/>
                <a:cs typeface="+mn-lt"/>
              </a:rPr>
              <a:t>U758650</a:t>
            </a:r>
            <a:r>
              <a:rPr lang="en-US" sz="2000" b="0" dirty="0">
                <a:cs typeface="Arial"/>
              </a:rPr>
              <a:t>), </a:t>
            </a:r>
          </a:p>
          <a:p>
            <a:r>
              <a:rPr lang="en-US" sz="2000" b="0" dirty="0">
                <a:cs typeface="Arial"/>
              </a:rPr>
              <a:t>Soumya Rath (</a:t>
            </a:r>
            <a:r>
              <a:rPr lang="en-US" sz="2000" b="0" dirty="0">
                <a:ea typeface="+mn-lt"/>
                <a:cs typeface="+mn-lt"/>
              </a:rPr>
              <a:t>U461129</a:t>
            </a:r>
            <a:r>
              <a:rPr lang="en-US" sz="2000" b="0" dirty="0">
                <a:cs typeface="Arial"/>
              </a:rPr>
              <a:t>)</a:t>
            </a: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  <a:p>
            <a:endParaRPr lang="en-US"/>
          </a:p>
        </p:txBody>
      </p:sp>
      <p:sp>
        <p:nvSpPr>
          <p:cNvPr id="7" name="Subtitle 10">
            <a:extLst>
              <a:ext uri="{FF2B5EF4-FFF2-40B4-BE49-F238E27FC236}">
                <a16:creationId xmlns:a16="http://schemas.microsoft.com/office/drawing/2014/main" id="{65E5A824-3E30-800A-902E-6769FAC7F582}"/>
              </a:ext>
            </a:extLst>
          </p:cNvPr>
          <p:cNvSpPr txBox="1">
            <a:spLocks/>
          </p:cNvSpPr>
          <p:nvPr/>
        </p:nvSpPr>
        <p:spPr>
          <a:xfrm>
            <a:off x="86430" y="3460776"/>
            <a:ext cx="11874672" cy="697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Members</a:t>
            </a:r>
          </a:p>
          <a:p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cs typeface="Arial"/>
              </a:rPr>
              <a:t>Akshata (</a:t>
            </a:r>
            <a:r>
              <a:rPr lang="en-US" dirty="0">
                <a:ea typeface="+mn-lt"/>
                <a:cs typeface="+mn-lt"/>
              </a:rPr>
              <a:t>U</a:t>
            </a:r>
            <a:r>
              <a:rPr lang="en-US" b="0" dirty="0">
                <a:ea typeface="+mn-lt"/>
                <a:cs typeface="+mn-lt"/>
              </a:rPr>
              <a:t>639518</a:t>
            </a:r>
            <a:r>
              <a:rPr lang="en-US" dirty="0">
                <a:cs typeface="Arial"/>
              </a:rPr>
              <a:t>), </a:t>
            </a:r>
          </a:p>
          <a:p>
            <a:r>
              <a:rPr lang="en-US" dirty="0">
                <a:cs typeface="Arial"/>
              </a:rPr>
              <a:t>Anju (U846642), </a:t>
            </a:r>
          </a:p>
          <a:p>
            <a:r>
              <a:rPr lang="en-US" dirty="0">
                <a:cs typeface="Arial"/>
              </a:rPr>
              <a:t>Durgaprasad (</a:t>
            </a:r>
            <a:r>
              <a:rPr lang="en-US" dirty="0">
                <a:ea typeface="+mn-lt"/>
                <a:cs typeface="+mn-lt"/>
              </a:rPr>
              <a:t>U</a:t>
            </a:r>
            <a:r>
              <a:rPr lang="en-US" b="0" dirty="0">
                <a:ea typeface="+mn-lt"/>
                <a:cs typeface="+mn-lt"/>
              </a:rPr>
              <a:t>758650</a:t>
            </a:r>
            <a:r>
              <a:rPr lang="en-US" dirty="0">
                <a:cs typeface="Arial"/>
              </a:rPr>
              <a:t>), </a:t>
            </a:r>
          </a:p>
          <a:p>
            <a:r>
              <a:rPr lang="en-US" dirty="0">
                <a:cs typeface="Arial"/>
              </a:rPr>
              <a:t>Soumya (</a:t>
            </a:r>
            <a:r>
              <a:rPr lang="en-US" dirty="0">
                <a:ea typeface="+mn-lt"/>
                <a:cs typeface="+mn-lt"/>
              </a:rPr>
              <a:t>U</a:t>
            </a:r>
            <a:r>
              <a:rPr lang="en-US" b="0" dirty="0">
                <a:ea typeface="+mn-lt"/>
                <a:cs typeface="+mn-lt"/>
              </a:rPr>
              <a:t>461129</a:t>
            </a:r>
            <a:r>
              <a:rPr lang="en-US" dirty="0">
                <a:cs typeface="Arial"/>
              </a:rPr>
              <a:t>)</a:t>
            </a: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3" y="1994018"/>
            <a:ext cx="3061362" cy="22464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dirty="0"/>
              <a:t>Problem Statement</a:t>
            </a:r>
            <a:br>
              <a:rPr lang="en-US" dirty="0"/>
            </a:br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1380" y="574235"/>
            <a:ext cx="5287319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6307" y="1197237"/>
            <a:ext cx="7844632" cy="16723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i="1" err="1">
                <a:ea typeface="+mn-lt"/>
                <a:cs typeface="+mn-lt"/>
              </a:rPr>
              <a:t>Hyperpersonalization</a:t>
            </a:r>
            <a:r>
              <a:rPr lang="en-US" i="1">
                <a:ea typeface="+mn-lt"/>
                <a:cs typeface="+mn-lt"/>
              </a:rPr>
              <a:t> uses AI and big data to deliver highly customized banking experiences.</a:t>
            </a:r>
            <a:endParaRPr lang="en-US"/>
          </a:p>
          <a:p>
            <a:pPr marL="283210" indent="-283210"/>
            <a:r>
              <a:rPr lang="en-US" i="1" dirty="0">
                <a:ea typeface="+mn-lt"/>
                <a:cs typeface="+mn-lt"/>
              </a:rPr>
              <a:t>Moves beyond traditional segmentation to real-time, individual-specific services.</a:t>
            </a:r>
            <a:endParaRPr lang="en-US" dirty="0"/>
          </a:p>
          <a:p>
            <a:pPr marL="283210" indent="-283210"/>
            <a:r>
              <a:rPr lang="en-US" i="1" dirty="0">
                <a:ea typeface="+mn-lt"/>
                <a:cs typeface="+mn-lt"/>
              </a:rPr>
              <a:t>Aims to enhance customer engagement and loya</a:t>
            </a:r>
            <a:endParaRPr lang="en-US" dirty="0"/>
          </a:p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E1AB70-4F5D-1003-0DF7-F06A738EC876}"/>
              </a:ext>
            </a:extLst>
          </p:cNvPr>
          <p:cNvSpPr txBox="1">
            <a:spLocks/>
          </p:cNvSpPr>
          <p:nvPr/>
        </p:nvSpPr>
        <p:spPr>
          <a:xfrm>
            <a:off x="3683780" y="3743320"/>
            <a:ext cx="5287319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Problem Statement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AD178C7-6F01-43D3-29BB-BC7979053C86}"/>
              </a:ext>
            </a:extLst>
          </p:cNvPr>
          <p:cNvSpPr txBox="1">
            <a:spLocks/>
          </p:cNvSpPr>
          <p:nvPr/>
        </p:nvSpPr>
        <p:spPr>
          <a:xfrm>
            <a:off x="3688707" y="4366322"/>
            <a:ext cx="7844632" cy="18915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>
                <a:ea typeface="+mn-lt"/>
                <a:cs typeface="+mn-lt"/>
              </a:rPr>
              <a:t>Traditional banking offers generic products and services that do not fully meet individual customer needs.</a:t>
            </a:r>
          </a:p>
          <a:p>
            <a:pPr marL="283210" indent="-283210"/>
            <a:r>
              <a:rPr lang="en-US" dirty="0">
                <a:ea typeface="+mn-lt"/>
                <a:cs typeface="+mn-lt"/>
              </a:rPr>
              <a:t>Customers expect digital, real-time, and tailored financial solutions.</a:t>
            </a:r>
          </a:p>
          <a:p>
            <a:pPr marL="283210" indent="-283210"/>
            <a:r>
              <a:rPr lang="en-US" dirty="0">
                <a:ea typeface="+mn-lt"/>
                <a:cs typeface="+mn-lt"/>
              </a:rPr>
              <a:t>Low personalization leads to disengagement, churn, and missed revenue opportunities.</a:t>
            </a:r>
            <a:endParaRPr lang="en-US" dirty="0"/>
          </a:p>
          <a:p>
            <a:pPr marL="283210" indent="-283210"/>
            <a:endParaRPr lang="en-US" i="1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DC66C-6EBF-AF2F-42F8-EE349795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BE4EA5-31BB-C6C8-0513-CB17A47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72B5D-D53F-55A8-EBB2-CCB120D3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3" y="2025333"/>
            <a:ext cx="3040486" cy="19437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dirty="0"/>
              <a:t>Future</a:t>
            </a:r>
            <a:br>
              <a:rPr lang="en-US" dirty="0"/>
            </a:br>
            <a:endParaRPr lang="en-US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59895-8C87-6AC0-E9FD-065EC755F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4099" y="301658"/>
            <a:ext cx="7336840" cy="59707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3210" indent="-283210"/>
            <a:r>
              <a:rPr lang="en-US" dirty="0" err="1">
                <a:ea typeface="+mn-lt"/>
                <a:cs typeface="+mn-lt"/>
              </a:rPr>
              <a:t>Hyperpersonalization</a:t>
            </a:r>
            <a:r>
              <a:rPr lang="en-US" dirty="0">
                <a:ea typeface="+mn-lt"/>
                <a:cs typeface="+mn-lt"/>
              </a:rPr>
              <a:t> in banking will move towards:</a:t>
            </a: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AI-driven financial assistants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Proactive fraud detection &amp; security measures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Voice and biometric-driven banking experiences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Open banking APIs for seamless integration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cs typeface="Arial"/>
              </a:rPr>
              <a:t>Faster turnaround time for the complaints/requests raised.</a:t>
            </a: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cs typeface="Arial"/>
              </a:rPr>
              <a:t>More engaged customers</a:t>
            </a: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1"/>
                </a:solidFill>
                <a:cs typeface="Arial"/>
              </a:rPr>
              <a:t>Lesser spent on marketing, as now we are moving towards targeted marketing</a:t>
            </a:r>
          </a:p>
          <a:p>
            <a:pPr marL="402590" lvl="1" indent="0">
              <a:buNone/>
            </a:pPr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  <a:p>
            <a:pPr marL="283210" indent="-283210"/>
            <a:endParaRPr lang="en-US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21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24A6E4-7309-AC7D-EFD9-3B17E1E0A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C1A0E90-C45C-0DBA-3E8E-A865C830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A1F12-FD27-DD67-B9F7-C5A87527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3" y="2025333"/>
            <a:ext cx="3040486" cy="19437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2800" b="1" dirty="0"/>
              <a:t>How this Solution Works</a:t>
            </a:r>
            <a:br>
              <a:rPr lang="en-US" dirty="0"/>
            </a:br>
            <a:endParaRPr lang="en-US" dirty="0">
              <a:cs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8C42A4-639D-ED2C-11F0-96F8E21D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26212"/>
              </p:ext>
            </p:extLst>
          </p:nvPr>
        </p:nvGraphicFramePr>
        <p:xfrm>
          <a:off x="3379335" y="3304735"/>
          <a:ext cx="8420315" cy="3261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6460">
                  <a:extLst>
                    <a:ext uri="{9D8B030D-6E8A-4147-A177-3AD203B41FA5}">
                      <a16:colId xmlns:a16="http://schemas.microsoft.com/office/drawing/2014/main" val="2022859210"/>
                    </a:ext>
                  </a:extLst>
                </a:gridCol>
                <a:gridCol w="2806460">
                  <a:extLst>
                    <a:ext uri="{9D8B030D-6E8A-4147-A177-3AD203B41FA5}">
                      <a16:colId xmlns:a16="http://schemas.microsoft.com/office/drawing/2014/main" val="1907178497"/>
                    </a:ext>
                  </a:extLst>
                </a:gridCol>
                <a:gridCol w="2807395">
                  <a:extLst>
                    <a:ext uri="{9D8B030D-6E8A-4147-A177-3AD203B41FA5}">
                      <a16:colId xmlns:a16="http://schemas.microsoft.com/office/drawing/2014/main" val="189889331"/>
                    </a:ext>
                  </a:extLst>
                </a:gridCol>
              </a:tblGrid>
              <a:tr h="2646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Component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Technology Used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062732"/>
                  </a:ext>
                </a:extLst>
              </a:tr>
              <a:tr h="541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Sentiment Analysis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Hugging Face transformers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Analyzes customer sentiment from social media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721060"/>
                  </a:ext>
                </a:extLst>
              </a:tr>
              <a:tr h="8184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Recommendation Engine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Nearest Neighbors (Scikit-learn)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Finds similar customers &amp; suggests relevant products/services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486835"/>
                  </a:ext>
                </a:extLst>
              </a:tr>
              <a:tr h="8184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Bias Detection &amp; Mitigation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AIF360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Prevents unfair recommendations based on gender, location, etc.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050222"/>
                  </a:ext>
                </a:extLst>
              </a:tr>
              <a:tr h="8184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Real-time Adaptation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Flask-SocketIO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Updates recommendations dynamically as user behaviour changes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236878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3D1546B-DBFD-F325-1C6F-C310BA01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376" y="2981570"/>
            <a:ext cx="164813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AI Components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C73A4-9676-F4AD-7268-B7AEC117BA19}"/>
              </a:ext>
            </a:extLst>
          </p:cNvPr>
          <p:cNvSpPr txBox="1"/>
          <p:nvPr/>
        </p:nvSpPr>
        <p:spPr>
          <a:xfrm>
            <a:off x="3533572" y="459800"/>
            <a:ext cx="9888166" cy="196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This Solution Works*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 Used*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*Customer Profile Data* (Industry, Income, Preferences)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*Social Media Sentiment* (Extracted from posts/comments)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*Transaction History* (Purchases, Investments, Payments)  </a:t>
            </a:r>
          </a:p>
        </p:txBody>
      </p:sp>
    </p:spTree>
    <p:extLst>
      <p:ext uri="{BB962C8B-B14F-4D97-AF65-F5344CB8AC3E}">
        <p14:creationId xmlns:p14="http://schemas.microsoft.com/office/powerpoint/2010/main" val="1252492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88B3F-973B-B2C9-5789-7A96C33ED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30BDD9C-21BF-814F-343C-1E1D69AD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89093-89AC-298F-FE04-A8FC322A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3" y="2025333"/>
            <a:ext cx="3040486" cy="19437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2800" b="1" dirty="0"/>
              <a:t>How this Solution Works</a:t>
            </a:r>
            <a:br>
              <a:rPr lang="en-US" dirty="0"/>
            </a:br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B0227-395D-8086-2A07-DD5AE47FB563}"/>
              </a:ext>
            </a:extLst>
          </p:cNvPr>
          <p:cNvSpPr txBox="1"/>
          <p:nvPr/>
        </p:nvSpPr>
        <p:spPr>
          <a:xfrm>
            <a:off x="4425884" y="673645"/>
            <a:ext cx="7979790" cy="616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Hyper-Personalization in Action </a:t>
            </a:r>
          </a:p>
          <a:p>
            <a:pPr lvl="0">
              <a:lnSpc>
                <a:spcPct val="107000"/>
              </a:lnSpc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Data Processing &amp; Feature Engineering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457200">
              <a:lnSpc>
                <a:spcPct val="107000"/>
              </a:lnSpc>
              <a:buNone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Extracts relevant data (Customer Profile, Social Media, Transactions). 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Normalizes numerical attributes (Income, Revenue, Age)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Encodes categorical data (Industry, Preferences, Gender)</a:t>
            </a:r>
          </a:p>
          <a:p>
            <a:pPr lvl="0">
              <a:lnSpc>
                <a:spcPct val="107000"/>
              </a:lnSpc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Sentiment Analysis &amp; Intent Detection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*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to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posts/comments. 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Classifies sentiment as *positive, negative, or neutral*. 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Identifies purchase intent based on social interactions.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Adaptive Recommendation Engine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*Nearest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(KNN with Cosine Similarity)* to find similar users. 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Dynamically adjusts recommendations based on *real-time user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Bias Detection &amp; Fairness Optimization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AIF360 to detect potential biases in recommendations. 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Applies *Reweighing Algorithm* to ensure fairness in suggestions.  </a:t>
            </a:r>
          </a:p>
          <a:p>
            <a:pPr marL="914400">
              <a:lnSpc>
                <a:spcPct val="107000"/>
              </a:lnSpc>
              <a:buNone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5: Real-Time Personalization via Web App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with Flask &amp;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SocketIO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*deliver recommendations in real-time*. 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get *dynamic recommendations* that evolve with their behaviour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298841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BA01F5-B499-A72D-BED7-1F0B9446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39C9C1-DA99-3E23-E4E1-B5AC721B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C2DB8-95EF-829D-2B0E-1B7911ADE57C}"/>
              </a:ext>
            </a:extLst>
          </p:cNvPr>
          <p:cNvSpPr txBox="1"/>
          <p:nvPr/>
        </p:nvSpPr>
        <p:spPr>
          <a:xfrm>
            <a:off x="4510724" y="1538139"/>
            <a:ext cx="7169085" cy="4260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Benefits of This Solution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Personalization: Adapts recommendations dynamically based on user actions. 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Multimodal Insights: Uses customer data, transactions, and sentiment analysis for accuracy. 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Bias-Free Recommendations: Ensures fair and non-discriminatory personalization. 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Scalable &amp; Lightweight: Uses open-source AI models (Hugging Face, AIF360, Scikit-learn) without heavy TPU/GPU dependencies</a:t>
            </a:r>
          </a:p>
        </p:txBody>
      </p:sp>
    </p:spTree>
    <p:extLst>
      <p:ext uri="{BB962C8B-B14F-4D97-AF65-F5344CB8AC3E}">
        <p14:creationId xmlns:p14="http://schemas.microsoft.com/office/powerpoint/2010/main" val="79322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4DD69-D91F-7919-400C-8B4DCFAB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5DF5D3-5EE1-3C9C-C441-67B4B6C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5F719-81FE-4637-A910-58B562DF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29897-F4B3-30B8-C58D-4E7756260E9B}"/>
              </a:ext>
            </a:extLst>
          </p:cNvPr>
          <p:cNvSpPr txBox="1"/>
          <p:nvPr/>
        </p:nvSpPr>
        <p:spPr>
          <a:xfrm>
            <a:off x="4906651" y="1660455"/>
            <a:ext cx="6099142" cy="288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Gen AI-powered hyper-personalization system provides a highly adaptive, real-time, and fair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 engine by leveraging NLP, ML, and AI fairness techniques. It continuously learns from user interactions to optimize engagement and business decisions dynamically. </a:t>
            </a:r>
          </a:p>
        </p:txBody>
      </p:sp>
    </p:spTree>
    <p:extLst>
      <p:ext uri="{BB962C8B-B14F-4D97-AF65-F5344CB8AC3E}">
        <p14:creationId xmlns:p14="http://schemas.microsoft.com/office/powerpoint/2010/main" val="376007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9B40-50CF-A2A0-A07F-6FD63EF2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45262-5291-7E80-524E-D319397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86E41-C435-217D-2CEB-21E1F5F9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33E7B-61F8-4ABE-15CF-8864C439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02" y="886401"/>
            <a:ext cx="8261808" cy="2752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94757B-A40D-A543-E4A1-D09334DEC875}"/>
              </a:ext>
            </a:extLst>
          </p:cNvPr>
          <p:cNvSpPr txBox="1"/>
          <p:nvPr/>
        </p:nvSpPr>
        <p:spPr>
          <a:xfrm>
            <a:off x="3469988" y="282804"/>
            <a:ext cx="4215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User Interface API - Output</a:t>
            </a:r>
          </a:p>
        </p:txBody>
      </p:sp>
    </p:spTree>
    <p:extLst>
      <p:ext uri="{BB962C8B-B14F-4D97-AF65-F5344CB8AC3E}">
        <p14:creationId xmlns:p14="http://schemas.microsoft.com/office/powerpoint/2010/main" val="232872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1A68C8-562C-6DE1-C839-891E96BE8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8C63F5-A293-8EB1-B3DE-741E0869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2E8B8-40AE-0CAE-DD33-AE10BB53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188" y="145234"/>
            <a:ext cx="3040486" cy="19437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dirty="0"/>
              <a:t>Insights</a:t>
            </a:r>
            <a:br>
              <a:rPr lang="en-US" dirty="0"/>
            </a:br>
            <a:endParaRPr lang="en-US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F28E1-2A7A-2BF3-1ED1-9B273379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89" y="4367131"/>
            <a:ext cx="4428209" cy="2490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2CD21-889E-CB20-5429-FDB802A8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78" y="4194928"/>
            <a:ext cx="4489647" cy="2525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5844BF-AF9D-6ACB-06BB-4251C618B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674" y="130136"/>
            <a:ext cx="4196860" cy="23607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3EE91F-FFC6-6C81-8166-6056AB27A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66" y="137646"/>
            <a:ext cx="4531543" cy="25489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B9A214-D7E0-7DF2-05E5-17B6A5FBC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327" y="2188061"/>
            <a:ext cx="4185441" cy="235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2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3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4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619</Words>
  <Application>Microsoft Office PowerPoint</Application>
  <PresentationFormat>Widescreen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 Emoji</vt:lpstr>
      <vt:lpstr>Office Theme</vt:lpstr>
      <vt:lpstr>  GenAI-HyperPersonalisation </vt:lpstr>
      <vt:lpstr>Problem Statement </vt:lpstr>
      <vt:lpstr>Future </vt:lpstr>
      <vt:lpstr>    How this Solution Works </vt:lpstr>
      <vt:lpstr>    How this Solution Works </vt:lpstr>
      <vt:lpstr>PowerPoint Presentation</vt:lpstr>
      <vt:lpstr>PowerPoint Presentation</vt:lpstr>
      <vt:lpstr>PowerPoint Presentation</vt:lpstr>
      <vt:lpstr>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DURGAPRASAD</dc:creator>
  <cp:lastModifiedBy>Durgaprasad BN</cp:lastModifiedBy>
  <cp:revision>198</cp:revision>
  <dcterms:created xsi:type="dcterms:W3CDTF">2025-03-26T14:04:57Z</dcterms:created>
  <dcterms:modified xsi:type="dcterms:W3CDTF">2025-03-26T15:36:25Z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