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720" r:id="rId5"/>
  </p:sldMasterIdLst>
  <p:notesMasterIdLst>
    <p:notesMasterId r:id="rId21"/>
  </p:notesMasterIdLst>
  <p:handoutMasterIdLst>
    <p:handoutMasterId r:id="rId22"/>
  </p:handoutMasterIdLst>
  <p:sldIdLst>
    <p:sldId id="354" r:id="rId6"/>
    <p:sldId id="338" r:id="rId7"/>
    <p:sldId id="339" r:id="rId8"/>
    <p:sldId id="356" r:id="rId9"/>
    <p:sldId id="357" r:id="rId10"/>
    <p:sldId id="364" r:id="rId11"/>
    <p:sldId id="359" r:id="rId12"/>
    <p:sldId id="355" r:id="rId13"/>
    <p:sldId id="360" r:id="rId14"/>
    <p:sldId id="358" r:id="rId15"/>
    <p:sldId id="361" r:id="rId16"/>
    <p:sldId id="352" r:id="rId17"/>
    <p:sldId id="362" r:id="rId18"/>
    <p:sldId id="363" r:id="rId19"/>
    <p:sldId id="349" r:id="rId20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mudez, Noelle M" initials="BNM" lastIdx="7" clrIdx="0">
    <p:extLst>
      <p:ext uri="{19B8F6BF-5375-455C-9EA6-DF929625EA0E}">
        <p15:presenceInfo xmlns:p15="http://schemas.microsoft.com/office/powerpoint/2012/main" userId="Bermudez, Noelle M" providerId="None"/>
      </p:ext>
    </p:extLst>
  </p:cmAuthor>
  <p:cmAuthor id="2" name="Gonzalez, Jo-el" initials="GJ" lastIdx="12" clrIdx="1">
    <p:extLst>
      <p:ext uri="{19B8F6BF-5375-455C-9EA6-DF929625EA0E}">
        <p15:presenceInfo xmlns:p15="http://schemas.microsoft.com/office/powerpoint/2012/main" userId="Gonzalez, Jo-el" providerId="None"/>
      </p:ext>
    </p:extLst>
  </p:cmAuthor>
  <p:cmAuthor id="3" name="Mckelvie, Margaret" initials="MM" lastIdx="8" clrIdx="2">
    <p:extLst>
      <p:ext uri="{19B8F6BF-5375-455C-9EA6-DF929625EA0E}">
        <p15:presenceInfo xmlns:p15="http://schemas.microsoft.com/office/powerpoint/2012/main" userId="Mckelvie, Margaret" providerId="None"/>
      </p:ext>
    </p:extLst>
  </p:cmAuthor>
  <p:cmAuthor id="4" name="Spearman, Ceseli M (Compliance)" initials="SCM(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4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A2FFF61B-D25C-49D6-9A28-29191314A49D}">
  <a:tblStyle styleId="{A2FFF61B-D25C-49D6-9A28-29191314A49D}" styleName="Wells Fargo Table 01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chemeClr val="dk1"/>
              </a:solidFill>
            </a:ln>
          </a:top>
          <a:bottom>
            <a:ln w="6350">
              <a:solidFill>
                <a:schemeClr val="dk1"/>
              </a:solidFill>
            </a:ln>
          </a:bottom>
          <a:insideH>
            <a:ln w="6350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lastRow>
      <a:tcTxStyle b="on">
        <a:fontRef idx="minor"/>
        <a:schemeClr val="dk1"/>
      </a:tcTxStyle>
      <a:tcStyle>
        <a:tcBdr>
          <a:top>
            <a:ln w="19050">
              <a:solidFill>
                <a:schemeClr val="dk1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>
        <a:fontRef idx="minor"/>
        <a:schemeClr val="lt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69" autoAdjust="0"/>
    <p:restoredTop sz="93969" autoAdjust="0"/>
  </p:normalViewPr>
  <p:slideViewPr>
    <p:cSldViewPr snapToGrid="0" showGuides="1">
      <p:cViewPr varScale="1">
        <p:scale>
          <a:sx n="56" d="100"/>
          <a:sy n="56" d="100"/>
        </p:scale>
        <p:origin x="89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0E776E-58AC-EA47-948C-28ACB05C00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CC68A-51A6-A942-94B5-D9C64A8DAA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6CB8E-A16E-3C45-8DCF-0C93D26340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4EF68-7CC1-1340-B300-DF14A44D03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13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FE8C6-40C5-3A47-B40B-BF6D66835A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7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Wells Fargo Sans" panose="020B0503020203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74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146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718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290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FE8C6-40C5-3A47-B40B-BF6D66835AA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81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331C3-1257-DC80-A645-22FE3B40C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610702-F03E-C165-CFAF-5ADF63DE0F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A707CF-5E9D-E14C-4A34-78E33FF57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2B338-9E40-556B-26B0-8052F2E65F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FE8C6-40C5-3A47-B40B-BF6D66835AA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86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43E73-2B2A-8D8C-4DFB-CAA448EF7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585846-3F92-4AB9-C65A-6C84DA6D4B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C9C533-68A0-94DA-5D60-660B5C5E6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9E84A-4954-EB53-2A8F-404E3908AD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FE8C6-40C5-3A47-B40B-BF6D66835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Wells Fargo Sans" panose="020B0503020203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Wells Fargo Sans" panose="020B05030202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579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FE8C6-40C5-3A47-B40B-BF6D66835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Wells Fargo Sans" panose="020B0503020203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Wells Fargo Sans" panose="020B05030202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4636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FAA05-FB96-9CFD-A374-FF01D67F4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2AE2B5-B893-D1A0-DEF3-E8AEABDA18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CB0E4F-B49F-78A2-1A35-B821A969A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72F1C-958E-F4D0-4718-04314D6E8D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FE8C6-40C5-3A47-B40B-BF6D66835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Wells Fargo Sans" panose="020B0503020203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Wells Fargo Sans" panose="020B05030202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651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A6F2C-BF37-698B-5983-B676FD0B4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9BE7CB-142E-B119-CBA3-7BD025390C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DF4337-56F5-0D3F-39DA-09ED5B7E33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BD117-C60D-C800-69A0-1AD28D5AC8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FE8C6-40C5-3A47-B40B-BF6D66835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Wells Fargo Sans" panose="020B0503020203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Wells Fargo Sans" panose="020B05030202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193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FE8C6-40C5-3A47-B40B-BF6D66835AA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5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defTabSz="931666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FE8C6-40C5-3A47-B40B-BF6D66835A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23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FE8C6-40C5-3A47-B40B-BF6D66835A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76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C0922-0BB5-1A9C-E8BC-A8B7F5CE9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5046A7-946E-1A15-8B50-5AEA9BE7A4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A5D27A-1889-6C21-AA39-4AD5FC72B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7DD73-EACD-8070-B608-DB8FFCC2A6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FE8C6-40C5-3A47-B40B-BF6D66835A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75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0EB30-69BB-DFE9-9F7C-3626A9CBB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E9FBE3-8796-A5AB-292E-DE3FC2D286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C2D274-B203-7F74-9C54-8422A0FE8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B4F8D-BAA5-03B4-DBD8-3D820FD299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FE8C6-40C5-3A47-B40B-BF6D66835A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43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B0F4C-EDEE-9AC8-CF67-4429E4142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5D6E32-E538-17A2-322C-78437ABFA3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2F5978-116E-78FC-4AF7-9F27DB2EF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9FAD4-220A-57D1-719C-0D7590577F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FE8C6-40C5-3A47-B40B-BF6D66835A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86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2CA20-3D07-6388-B672-30AEBC637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65A29D-7BE5-7174-A3CA-BA75522E49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7ADE12-F484-02FF-0402-59B9ECF2E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6B1AF-184A-DB1D-E369-9D4A60397C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FE8C6-40C5-3A47-B40B-BF6D66835A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45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F9A4A-AB72-5BAB-DE34-9F6A4F03D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9F3270-8FEE-F028-5FF1-ECFDEDB6B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B10BC-E134-84E0-95F9-427A57F713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ACB5D-00DC-A6EB-AC7B-EE62A8DBC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FE8C6-40C5-3A47-B40B-BF6D66835A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71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7D1FD-6486-07EA-C00C-D439A6BC2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302352-3840-CF13-B301-3E0E76EAAE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360FA5-D16D-E62E-7BA2-BA5843174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B5EDF-96AF-2577-57A5-93B2A9CCF1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FE8C6-40C5-3A47-B40B-BF6D66835A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3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Wells Fargo" descr="Wells Fargo">
            <a:extLst>
              <a:ext uri="{FF2B5EF4-FFF2-40B4-BE49-F238E27FC236}">
                <a16:creationId xmlns:a16="http://schemas.microsoft.com/office/drawing/2014/main" id="{967B39BB-CE83-594E-A5D5-2233EAE080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57200"/>
            <a:ext cx="914400" cy="9144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5BF1F789-5F18-4A39-AD7A-F27D50655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2235942"/>
            <a:ext cx="9550400" cy="1143952"/>
          </a:xfr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[Presentation title]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6A76A1E-D9BB-3D47-BDB3-0A2EB2F6A22E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457200" y="3520440"/>
            <a:ext cx="1719072" cy="0"/>
          </a:xfrm>
          <a:prstGeom prst="line">
            <a:avLst/>
          </a:prstGeom>
          <a:ln w="1905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703319"/>
            <a:ext cx="5410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en-US" dirty="0"/>
              <a:t>[Presenter information]</a:t>
            </a:r>
            <a:br>
              <a:rPr lang="en-US" dirty="0"/>
            </a:br>
            <a:r>
              <a:rPr lang="en-US" dirty="0"/>
              <a:t>[Presenter information optional line 2]</a:t>
            </a:r>
            <a:br>
              <a:rPr lang="en-US" dirty="0"/>
            </a:br>
            <a:r>
              <a:rPr lang="en-US" dirty="0"/>
              <a:t>[Presenter information optional line 3]</a:t>
            </a:r>
          </a:p>
        </p:txBody>
      </p:sp>
      <p:pic>
        <p:nvPicPr>
          <p:cNvPr id="8" name="Stagecoach">
            <a:extLst>
              <a:ext uri="{FF2B5EF4-FFF2-40B4-BE49-F238E27FC236}">
                <a16:creationId xmlns:a16="http://schemas.microsoft.com/office/drawing/2014/main" id="{B2E1044B-866A-1B4F-8F2C-086D20E58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5461000" y="4610061"/>
            <a:ext cx="6731000" cy="1854200"/>
          </a:xfrm>
          <a:prstGeom prst="rect">
            <a:avLst/>
          </a:prstGeom>
        </p:spPr>
      </p:pic>
      <p:sp>
        <p:nvSpPr>
          <p:cNvPr id="9" name="Legal">
            <a:extLst>
              <a:ext uri="{FF2B5EF4-FFF2-40B4-BE49-F238E27FC236}">
                <a16:creationId xmlns:a16="http://schemas.microsoft.com/office/drawing/2014/main" id="{08FCB257-EBF9-DA49-A133-B2BC6A7440CB}"/>
              </a:ext>
            </a:extLst>
          </p:cNvPr>
          <p:cNvSpPr txBox="1"/>
          <p:nvPr userDrawn="1"/>
        </p:nvSpPr>
        <p:spPr>
          <a:xfrm>
            <a:off x="457200" y="6172200"/>
            <a:ext cx="5413248" cy="4572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US" sz="800" dirty="0"/>
              <a:t>© 20XX Wells Fargo Bank, N.A. All rights reserved. Internal use.</a:t>
            </a:r>
          </a:p>
        </p:txBody>
      </p:sp>
    </p:spTree>
    <p:extLst>
      <p:ext uri="{BB962C8B-B14F-4D97-AF65-F5344CB8AC3E}">
        <p14:creationId xmlns:p14="http://schemas.microsoft.com/office/powerpoint/2010/main" val="83114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7366001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7224" y="1600200"/>
            <a:ext cx="3457575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4BDA51D-739A-6147-AE33-B80AD5046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4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0E22618-D046-4A43-A145-B5CC229DCC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5" name="Chart Placeholder 1">
            <a:extLst>
              <a:ext uri="{FF2B5EF4-FFF2-40B4-BE49-F238E27FC236}">
                <a16:creationId xmlns:a16="http://schemas.microsoft.com/office/drawing/2014/main" id="{1739FB7C-9269-7342-8648-01158E245B2B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57200" y="16002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A9A5DDBF-F036-D247-8214-85BE84E1C4F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367213" y="16002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E53449-679B-CC46-BF8F-F1C105ECD91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277225" y="16002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8" name="Chart Placeholder 4">
            <a:extLst>
              <a:ext uri="{FF2B5EF4-FFF2-40B4-BE49-F238E27FC236}">
                <a16:creationId xmlns:a16="http://schemas.microsoft.com/office/drawing/2014/main" id="{964DD178-5836-D24D-9CF5-2E0FDE4934E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57200" y="41148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Chart Placeholder 5">
            <a:extLst>
              <a:ext uri="{FF2B5EF4-FFF2-40B4-BE49-F238E27FC236}">
                <a16:creationId xmlns:a16="http://schemas.microsoft.com/office/drawing/2014/main" id="{CB0AE243-8D47-2941-B6AB-7A7BFCBEE1B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367213" y="41148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Chart Placeholder 6">
            <a:extLst>
              <a:ext uri="{FF2B5EF4-FFF2-40B4-BE49-F238E27FC236}">
                <a16:creationId xmlns:a16="http://schemas.microsoft.com/office/drawing/2014/main" id="{C99EE39F-D270-8347-9E90-33ACBAEA0719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8277225" y="41148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99DBD1E6-5A74-274B-8433-97A77208C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D7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7366000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2pPr>
            <a:lvl3pPr marL="228600" indent="-228600">
              <a:spcBef>
                <a:spcPts val="1200"/>
              </a:spcBef>
              <a:buFont typeface="Wells Fargo Sans" panose="020B0503020203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457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4pPr>
            <a:lvl5pPr marL="6858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5pPr>
            <a:lvl6pPr marL="9144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6pPr>
            <a:lvl7pPr marL="11430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7pPr>
            <a:lvl8pPr marL="13716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8pPr>
            <a:lvl9pPr marL="1600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7EF2A7E-ED94-E540-9CF4-B56F980A38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9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Orange">
    <p:bg>
      <p:bgPr>
        <a:solidFill>
          <a:srgbClr val="EB69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7366000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2pPr>
            <a:lvl3pPr marL="228600" indent="-228600">
              <a:spcBef>
                <a:spcPts val="1200"/>
              </a:spcBef>
              <a:buFont typeface="Wells Fargo Sans" panose="020B0503020203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457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4pPr>
            <a:lvl5pPr marL="6858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5pPr>
            <a:lvl6pPr marL="9144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6pPr>
            <a:lvl7pPr marL="11430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7pPr>
            <a:lvl8pPr marL="13716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8pPr>
            <a:lvl9pPr marL="1600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E969CF6-897C-2A47-AFD1-3CED01FF01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07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ight Orange">
    <p:bg>
      <p:bgPr>
        <a:solidFill>
          <a:srgbClr val="FF9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7366000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2pPr>
            <a:lvl3pPr marL="228600" indent="-228600">
              <a:spcBef>
                <a:spcPts val="1200"/>
              </a:spcBef>
              <a:buFont typeface="Wells Fargo Sans" panose="020B0503020203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457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4pPr>
            <a:lvl5pPr marL="6858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5pPr>
            <a:lvl6pPr marL="9144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6pPr>
            <a:lvl7pPr marL="11430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7pPr>
            <a:lvl8pPr marL="13716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8pPr>
            <a:lvl9pPr marL="1600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A37D924-28E5-5843-9BA3-6C88EE563D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90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7366000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2pPr>
            <a:lvl3pPr marL="228600" indent="-228600">
              <a:spcBef>
                <a:spcPts val="1200"/>
              </a:spcBef>
              <a:buFont typeface="Wells Fargo Sans" panose="020B0503020203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457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4pPr>
            <a:lvl5pPr marL="6858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5pPr>
            <a:lvl6pPr marL="9144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6pPr>
            <a:lvl7pPr marL="11430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7pPr>
            <a:lvl8pPr marL="13716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8pPr>
            <a:lvl9pPr marL="1600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6A6D6C7-DEED-604E-9F87-29E1838E56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27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7366001" cy="9144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E076051-AE4B-CF44-AB12-A6CC31DC24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1" y="1600200"/>
            <a:ext cx="73660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77225" y="5862"/>
            <a:ext cx="3914775" cy="685800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042F1D1-52E8-5643-866B-0EB322CE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Photo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D26346-61C4-6C44-B93D-0EBC0C5CA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1600200"/>
            <a:ext cx="9550401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03120"/>
            <a:ext cx="12192000" cy="475488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C7E36A9-B84B-7E40-9E84-C82B263B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1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hoto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D26346-61C4-6C44-B93D-0EBC0C5CA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1600200"/>
            <a:ext cx="7366001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03120"/>
            <a:ext cx="8277224" cy="475488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44CA248-D2A9-BE4C-8A71-862CADED02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7225" y="1600200"/>
            <a:ext cx="3457575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DA8240D-0BD4-F841-8B8F-61635137F8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77224" y="2103120"/>
            <a:ext cx="3914775" cy="4754880"/>
          </a:xfrm>
          <a:solidFill>
            <a:srgbClr val="B5ADA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695995-E9EC-9741-9AB6-FA7A10F354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6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E475588-47DB-0041-A49C-8F0EF8600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31D0059C-D109-154B-9A0F-5AADEDCA264F}"/>
              </a:ext>
            </a:extLst>
          </p:cNvPr>
          <p:cNvSpPr/>
          <p:nvPr userDrawn="1"/>
        </p:nvSpPr>
        <p:spPr bwMode="hidden">
          <a:xfrm>
            <a:off x="0" y="0"/>
            <a:ext cx="12192000" cy="3977639"/>
          </a:xfrm>
          <a:prstGeom prst="rect">
            <a:avLst/>
          </a:prstGeom>
          <a:solidFill>
            <a:srgbClr val="FFF8D9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8" name="Stagecoach">
            <a:extLst>
              <a:ext uri="{FF2B5EF4-FFF2-40B4-BE49-F238E27FC236}">
                <a16:creationId xmlns:a16="http://schemas.microsoft.com/office/drawing/2014/main" id="{8F992AE5-6F18-5A4F-B6A8-0ABB9B8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-1" y="1754506"/>
            <a:ext cx="8864600" cy="2095500"/>
          </a:xfrm>
          <a:prstGeom prst="rect">
            <a:avLst/>
          </a:prstGeom>
        </p:spPr>
      </p:pic>
      <p:pic>
        <p:nvPicPr>
          <p:cNvPr id="7" name="Wells Fargo" descr="Wells Fargo">
            <a:extLst>
              <a:ext uri="{FF2B5EF4-FFF2-40B4-BE49-F238E27FC236}">
                <a16:creationId xmlns:a16="http://schemas.microsoft.com/office/drawing/2014/main" id="{967B39BB-CE83-594E-A5D5-2233EAE080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457200"/>
            <a:ext cx="914400" cy="9144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5BF1F789-5F18-4A39-AD7A-F27D50655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4114800"/>
            <a:ext cx="9550400" cy="1143000"/>
          </a:xfrm>
        </p:spPr>
        <p:txBody>
          <a:bodyPr anchor="b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Wells Fargo </a:t>
            </a:r>
            <a:r>
              <a:rPr lang="en-US" i="1" dirty="0"/>
              <a:t>At Work </a:t>
            </a:r>
            <a:r>
              <a:rPr lang="en-US" baseline="30000" dirty="0"/>
              <a:t>SM</a:t>
            </a:r>
            <a:br>
              <a:rPr lang="en-US" dirty="0"/>
            </a:br>
            <a:r>
              <a:rPr lang="en-US" dirty="0"/>
              <a:t>Wells Fargo’s 8 Healthy Financial Habits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6A76A1E-D9BB-3D47-BDB3-0A2EB2F6A22E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457200" y="5394960"/>
            <a:ext cx="1719072" cy="0"/>
          </a:xfrm>
          <a:prstGeom prst="line">
            <a:avLst/>
          </a:prstGeom>
          <a:ln w="1905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5577840"/>
            <a:ext cx="5410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SzPct val="100000"/>
              <a:buNone/>
              <a:defRPr sz="14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algn="l">
              <a:spcBef>
                <a:spcPts val="0"/>
              </a:spcBef>
              <a:buSzPct val="100000"/>
            </a:pPr>
            <a:r>
              <a:rPr lang="es-x-Int-sdl" dirty="0">
                <a:latin typeface="+mn-lt"/>
              </a:rPr>
              <a:t>[Month </a:t>
            </a:r>
            <a:r>
              <a:rPr lang="en-US" dirty="0">
                <a:latin typeface="+mn-lt"/>
              </a:rPr>
              <a:t>00</a:t>
            </a:r>
            <a:r>
              <a:rPr lang="es-x-Int-sdl" dirty="0">
                <a:latin typeface="+mn-lt"/>
              </a:rPr>
              <a:t>, </a:t>
            </a:r>
            <a:r>
              <a:rPr lang="en-US" dirty="0">
                <a:latin typeface="+mn-lt"/>
              </a:rPr>
              <a:t>0000</a:t>
            </a:r>
            <a:r>
              <a:rPr lang="es-x-Int-sdl" dirty="0">
                <a:latin typeface="+mn-lt"/>
              </a:rPr>
              <a:t>]   </a:t>
            </a:r>
            <a:endParaRPr lang="en-US" dirty="0">
              <a:latin typeface="+mn-lt"/>
            </a:endParaRPr>
          </a:p>
          <a:p>
            <a:pPr algn="l">
              <a:spcBef>
                <a:spcPts val="0"/>
              </a:spcBef>
              <a:buSzPct val="100000"/>
            </a:pPr>
            <a:r>
              <a:rPr lang="es-x-Int-sdl" dirty="0">
                <a:latin typeface="+mn-lt"/>
              </a:rPr>
              <a:t>[Presenter Name]</a:t>
            </a:r>
            <a:r>
              <a:rPr lang="en-US" dirty="0">
                <a:latin typeface="+mn-lt"/>
              </a:rPr>
              <a:t> </a:t>
            </a:r>
          </a:p>
          <a:p>
            <a:pPr algn="l">
              <a:spcBef>
                <a:spcPts val="0"/>
              </a:spcBef>
              <a:buSzPct val="100000"/>
            </a:pPr>
            <a:r>
              <a:rPr lang="es-x-Int-sdl" dirty="0">
                <a:latin typeface="+mn-lt"/>
              </a:rPr>
              <a:t>[Presenter </a:t>
            </a:r>
            <a:r>
              <a:rPr lang="en-US" dirty="0">
                <a:latin typeface="+mn-lt"/>
              </a:rPr>
              <a:t>Title</a:t>
            </a:r>
            <a:r>
              <a:rPr lang="es-x-Int-sdl" dirty="0">
                <a:latin typeface="+mn-lt"/>
              </a:rPr>
              <a:t>]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57200" y="6327251"/>
            <a:ext cx="867399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800" dirty="0">
              <a:solidFill>
                <a:srgbClr val="FCC60A"/>
              </a:solidFill>
              <a:latin typeface="+mn-lt"/>
            </a:endParaRPr>
          </a:p>
          <a:p>
            <a:pPr algn="l">
              <a:buNone/>
            </a:pPr>
            <a:r>
              <a:rPr lang="en-US" sz="900" dirty="0">
                <a:solidFill>
                  <a:srgbClr val="0C0C0E"/>
                </a:solidFill>
                <a:latin typeface="+mn-lt"/>
              </a:rPr>
              <a:t>© 2020 Wells Fargo Bank, N.A. All rights reserved. Member FDIC.  </a:t>
            </a:r>
          </a:p>
          <a:p>
            <a:pPr algn="l">
              <a:buNone/>
            </a:pPr>
            <a:r>
              <a:rPr lang="en-US" sz="900" dirty="0">
                <a:solidFill>
                  <a:srgbClr val="0C0C0E"/>
                </a:solidFill>
                <a:latin typeface="+mn-lt"/>
              </a:rPr>
              <a:t>For public use. Information is accurate as of the date of printing and is subject to change without notice. Materials expire on 2/1/2021.  </a:t>
            </a:r>
          </a:p>
        </p:txBody>
      </p:sp>
    </p:spTree>
    <p:extLst>
      <p:ext uri="{BB962C8B-B14F-4D97-AF65-F5344CB8AC3E}">
        <p14:creationId xmlns:p14="http://schemas.microsoft.com/office/powerpoint/2010/main" val="301990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665BEEFC-B89E-9C41-8260-1542F0B43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2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Wells Fargo" descr="Wells Fargo">
            <a:extLst>
              <a:ext uri="{FF2B5EF4-FFF2-40B4-BE49-F238E27FC236}">
                <a16:creationId xmlns:a16="http://schemas.microsoft.com/office/drawing/2014/main" id="{0DE7FB8E-1AD3-5B42-BE1D-61941DA7F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57200"/>
            <a:ext cx="914400" cy="914400"/>
          </a:xfrm>
          <a:prstGeom prst="rect">
            <a:avLst/>
          </a:prstGeom>
        </p:spPr>
      </p:pic>
      <p:sp>
        <p:nvSpPr>
          <p:cNvPr id="6" name="Thank You">
            <a:extLst>
              <a:ext uri="{FF2B5EF4-FFF2-40B4-BE49-F238E27FC236}">
                <a16:creationId xmlns:a16="http://schemas.microsoft.com/office/drawing/2014/main" id="{D5C8B33B-B32E-0C4D-947A-87A5447D23F3}"/>
              </a:ext>
            </a:extLst>
          </p:cNvPr>
          <p:cNvSpPr txBox="1">
            <a:spLocks/>
          </p:cNvSpPr>
          <p:nvPr userDrawn="1"/>
        </p:nvSpPr>
        <p:spPr>
          <a:xfrm>
            <a:off x="457200" y="1600200"/>
            <a:ext cx="9550400" cy="16001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Thank you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580231D-7943-F647-B67D-262940DDDB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41845"/>
            <a:ext cx="3454400" cy="1830355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400"/>
            </a:lvl1pPr>
            <a:lvl2pPr marL="0" indent="0">
              <a:spcBef>
                <a:spcPts val="0"/>
              </a:spcBef>
              <a:buFontTx/>
              <a:buNone/>
              <a:defRPr sz="1400"/>
            </a:lvl2pPr>
            <a:lvl3pPr marL="0" indent="0">
              <a:spcBef>
                <a:spcPts val="0"/>
              </a:spcBef>
              <a:buFontTx/>
              <a:buNone/>
              <a:defRPr sz="1400"/>
            </a:lvl3pPr>
            <a:lvl4pPr marL="0" indent="0">
              <a:spcBef>
                <a:spcPts val="0"/>
              </a:spcBef>
              <a:buFontTx/>
              <a:buNone/>
              <a:defRPr sz="1400"/>
            </a:lvl4pPr>
            <a:lvl5pPr marL="0" indent="0">
              <a:spcBef>
                <a:spcPts val="0"/>
              </a:spcBef>
              <a:buFontTx/>
              <a:buNone/>
              <a:defRPr sz="1400"/>
            </a:lvl5pPr>
            <a:lvl6pPr marL="0" indent="0">
              <a:spcBef>
                <a:spcPts val="0"/>
              </a:spcBef>
              <a:buFontTx/>
              <a:buNone/>
              <a:defRPr sz="1400"/>
            </a:lvl6pPr>
            <a:lvl7pPr marL="0" indent="0">
              <a:spcBef>
                <a:spcPts val="0"/>
              </a:spcBef>
              <a:buFontTx/>
              <a:buNone/>
              <a:defRPr sz="1400"/>
            </a:lvl7pPr>
            <a:lvl8pPr marL="0" indent="0">
              <a:spcBef>
                <a:spcPts val="0"/>
              </a:spcBef>
              <a:buFontTx/>
              <a:buNone/>
              <a:defRPr sz="1400"/>
            </a:lvl8pPr>
            <a:lvl9pPr marL="0" indent="0">
              <a:spcBef>
                <a:spcPts val="0"/>
              </a:spcBef>
              <a:buFontTx/>
              <a:buNone/>
              <a:defRPr sz="1400"/>
            </a:lvl9pPr>
          </a:lstStyle>
          <a:p>
            <a:pPr lvl="0"/>
            <a:r>
              <a:rPr lang="en-US" dirty="0"/>
              <a:t>[Optional contact information]</a:t>
            </a:r>
          </a:p>
        </p:txBody>
      </p:sp>
    </p:spTree>
    <p:extLst>
      <p:ext uri="{BB962C8B-B14F-4D97-AF65-F5344CB8AC3E}">
        <p14:creationId xmlns:p14="http://schemas.microsoft.com/office/powerpoint/2010/main" val="233821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Wells Fargo" descr="Wells Fargo">
            <a:extLst>
              <a:ext uri="{FF2B5EF4-FFF2-40B4-BE49-F238E27FC236}">
                <a16:creationId xmlns:a16="http://schemas.microsoft.com/office/drawing/2014/main" id="{967B39BB-CE83-594E-A5D5-2233EAE080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57200"/>
            <a:ext cx="1033271" cy="1033271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5BF1F789-5F18-4A39-AD7A-F27D50655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2971800"/>
            <a:ext cx="8321040" cy="1554459"/>
          </a:xfrm>
        </p:spPr>
        <p:txBody>
          <a:bodyPr anchor="t" anchorCtr="0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[Presentation title, </a:t>
            </a:r>
            <a:br>
              <a:rPr lang="en-US" dirty="0"/>
            </a:br>
            <a:r>
              <a:rPr lang="en-US" dirty="0"/>
              <a:t>three lines max]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6A76A1E-D9BB-3D47-BDB3-0A2EB2F6A22E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457200" y="4709160"/>
            <a:ext cx="1719072" cy="0"/>
          </a:xfrm>
          <a:prstGeom prst="line">
            <a:avLst/>
          </a:prstGeom>
          <a:ln w="2540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4937759"/>
            <a:ext cx="5943600" cy="91805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ells Fargo Sans" panose="020B0503020203020204" pitchFamily="34" charset="0"/>
              <a:buNone/>
              <a:tabLst/>
              <a:defRPr sz="14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ells Fargo Sans" panose="020B0503020203020204" pitchFamily="34" charset="0"/>
              <a:buNone/>
              <a:tabLst/>
              <a:defRPr/>
            </a:pPr>
            <a:r>
              <a:rPr lang="en-US" dirty="0"/>
              <a:t>[Month XX, 20XX]</a:t>
            </a:r>
            <a:br>
              <a:rPr lang="en-US" dirty="0"/>
            </a:br>
            <a:r>
              <a:rPr lang="en-US" dirty="0"/>
              <a:t>[Presenter information]</a:t>
            </a:r>
            <a:br>
              <a:rPr lang="en-US" dirty="0"/>
            </a:br>
            <a:r>
              <a:rPr lang="en-US" dirty="0"/>
              <a:t>[Presenter information optional line 2]</a:t>
            </a:r>
            <a:br>
              <a:rPr lang="en-US" dirty="0"/>
            </a:br>
            <a:r>
              <a:rPr lang="en-US" dirty="0"/>
              <a:t>[Presenter information optional line 3]</a:t>
            </a:r>
          </a:p>
        </p:txBody>
      </p:sp>
      <p:sp>
        <p:nvSpPr>
          <p:cNvPr id="9" name="Legal">
            <a:extLst>
              <a:ext uri="{FF2B5EF4-FFF2-40B4-BE49-F238E27FC236}">
                <a16:creationId xmlns:a16="http://schemas.microsoft.com/office/drawing/2014/main" id="{08FCB257-EBF9-DA49-A133-B2BC6A7440CB}"/>
              </a:ext>
            </a:extLst>
          </p:cNvPr>
          <p:cNvSpPr txBox="1"/>
          <p:nvPr userDrawn="1"/>
        </p:nvSpPr>
        <p:spPr>
          <a:xfrm>
            <a:off x="457200" y="6172200"/>
            <a:ext cx="5413248" cy="4572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US" sz="800" dirty="0"/>
              <a:t>© 2020 Wells Fargo Bank, N.A. All rights reserved. For public</a:t>
            </a:r>
            <a:r>
              <a:rPr lang="en-US" sz="800" baseline="0" dirty="0"/>
              <a:t> </a:t>
            </a:r>
            <a:r>
              <a:rPr lang="en-US" sz="800" dirty="0"/>
              <a:t>use.</a:t>
            </a:r>
          </a:p>
        </p:txBody>
      </p:sp>
    </p:spTree>
    <p:extLst>
      <p:ext uri="{BB962C8B-B14F-4D97-AF65-F5344CB8AC3E}">
        <p14:creationId xmlns:p14="http://schemas.microsoft.com/office/powerpoint/2010/main" val="379559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Wells Fargo" descr="Wells Fargo">
            <a:extLst>
              <a:ext uri="{FF2B5EF4-FFF2-40B4-BE49-F238E27FC236}">
                <a16:creationId xmlns:a16="http://schemas.microsoft.com/office/drawing/2014/main" id="{967B39BB-CE83-594E-A5D5-2233EAE080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57200"/>
            <a:ext cx="1033271" cy="1033271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5BF1F789-5F18-4A39-AD7A-F27D50655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2971800"/>
            <a:ext cx="5943600" cy="1554459"/>
          </a:xfrm>
        </p:spPr>
        <p:txBody>
          <a:bodyPr anchor="t" anchorCtr="0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[Presentation title, </a:t>
            </a:r>
            <a:br>
              <a:rPr lang="en-US" dirty="0"/>
            </a:br>
            <a:r>
              <a:rPr lang="en-US" dirty="0"/>
              <a:t>three lines max]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6A76A1E-D9BB-3D47-BDB3-0A2EB2F6A22E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457200" y="4709160"/>
            <a:ext cx="1719072" cy="0"/>
          </a:xfrm>
          <a:prstGeom prst="line">
            <a:avLst/>
          </a:prstGeom>
          <a:ln w="2540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199" y="4937759"/>
            <a:ext cx="5943599" cy="91805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ells Fargo Sans" panose="020B0503020203020204" pitchFamily="34" charset="0"/>
              <a:buNone/>
              <a:tabLst/>
              <a:defRPr sz="14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en-US" dirty="0"/>
              <a:t>[Month XX, 20XX]</a:t>
            </a:r>
            <a:br>
              <a:rPr lang="en-US" dirty="0"/>
            </a:br>
            <a:r>
              <a:rPr lang="en-US" dirty="0"/>
              <a:t>[Presenter information]</a:t>
            </a:r>
            <a:br>
              <a:rPr lang="en-US" dirty="0"/>
            </a:br>
            <a:r>
              <a:rPr lang="en-US" dirty="0"/>
              <a:t>[Presenter information optional line 2]</a:t>
            </a:r>
            <a:br>
              <a:rPr lang="en-US" dirty="0"/>
            </a:br>
            <a:r>
              <a:rPr lang="en-US" dirty="0"/>
              <a:t>[Presenter information optional line 3]</a:t>
            </a:r>
          </a:p>
        </p:txBody>
      </p:sp>
      <p:sp>
        <p:nvSpPr>
          <p:cNvPr id="5" name="Picture">
            <a:extLst>
              <a:ext uri="{FF2B5EF4-FFF2-40B4-BE49-F238E27FC236}">
                <a16:creationId xmlns:a16="http://schemas.microsoft.com/office/drawing/2014/main" id="{6C5F8AF9-2651-F949-B47F-5DF3904FB1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42760" y="2194560"/>
            <a:ext cx="4892040" cy="3520440"/>
          </a:xfrm>
          <a:solidFill>
            <a:srgbClr val="F4F0ED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Legal">
            <a:extLst>
              <a:ext uri="{FF2B5EF4-FFF2-40B4-BE49-F238E27FC236}">
                <a16:creationId xmlns:a16="http://schemas.microsoft.com/office/drawing/2014/main" id="{08FCB257-EBF9-DA49-A133-B2BC6A7440CB}"/>
              </a:ext>
            </a:extLst>
          </p:cNvPr>
          <p:cNvSpPr txBox="1"/>
          <p:nvPr userDrawn="1"/>
        </p:nvSpPr>
        <p:spPr>
          <a:xfrm>
            <a:off x="457200" y="6172200"/>
            <a:ext cx="5413248" cy="4572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US" sz="800" dirty="0"/>
              <a:t>© 20XX Wells Fargo Bank, N.A. All rights reserved. Internal use.</a:t>
            </a:r>
          </a:p>
        </p:txBody>
      </p:sp>
    </p:spTree>
    <p:extLst>
      <p:ext uri="{BB962C8B-B14F-4D97-AF65-F5344CB8AC3E}">
        <p14:creationId xmlns:p14="http://schemas.microsoft.com/office/powerpoint/2010/main" val="310969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4D348C42-76C9-E94C-BD38-85471A87E30C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457200" y="1600200"/>
            <a:ext cx="5410200" cy="0"/>
          </a:xfrm>
          <a:prstGeom prst="line">
            <a:avLst/>
          </a:prstGeom>
          <a:ln w="1905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828800"/>
            <a:ext cx="5410200" cy="4340224"/>
          </a:xfrm>
        </p:spPr>
        <p:txBody>
          <a:bodyPr numCol="1"/>
          <a:lstStyle>
            <a:lvl1pPr marL="228600" indent="-228600">
              <a:buFont typeface="Wells Fargo Sans" panose="020B0503020203020204" pitchFamily="34" charset="0"/>
              <a:buChar char="•"/>
              <a:tabLst>
                <a:tab pos="5365750" algn="r"/>
              </a:tabLst>
              <a:defRPr/>
            </a:lvl1pPr>
            <a:lvl2pPr marL="457200" indent="-228600">
              <a:tabLst>
                <a:tab pos="5365750" algn="r"/>
              </a:tabLst>
              <a:defRPr/>
            </a:lvl2pPr>
            <a:lvl3pPr marL="685800" indent="-228600">
              <a:tabLst>
                <a:tab pos="5365750" algn="r"/>
              </a:tabLst>
              <a:defRPr/>
            </a:lvl3pPr>
            <a:lvl4pPr marL="914400" indent="-228600">
              <a:tabLst>
                <a:tab pos="5365750" algn="r"/>
              </a:tabLst>
              <a:defRPr/>
            </a:lvl4pPr>
            <a:lvl5pPr marL="1143000" indent="-228600">
              <a:tabLst>
                <a:tab pos="5365750" algn="r"/>
              </a:tabLst>
              <a:defRPr/>
            </a:lvl5pPr>
            <a:lvl6pPr marL="1371600" indent="-228600">
              <a:tabLst>
                <a:tab pos="5365750" algn="r"/>
              </a:tabLst>
              <a:defRPr/>
            </a:lvl6pPr>
            <a:lvl7pPr marL="1600200" indent="-228600">
              <a:tabLst>
                <a:tab pos="5365750" algn="r"/>
              </a:tabLst>
              <a:defRPr/>
            </a:lvl7pPr>
            <a:lvl8pPr marL="1828800" indent="-228600">
              <a:tabLst>
                <a:tab pos="5365750" algn="r"/>
              </a:tabLst>
              <a:defRPr/>
            </a:lvl8pPr>
            <a:lvl9pPr marL="2057400" indent="-228600">
              <a:tabLst>
                <a:tab pos="5365750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7941C5E-69DA-4A4E-99CB-9F761C3791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2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4D348C42-76C9-E94C-BD38-85471A87E30C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457200" y="1600200"/>
            <a:ext cx="5410200" cy="0"/>
          </a:xfrm>
          <a:prstGeom prst="line">
            <a:avLst/>
          </a:prstGeom>
          <a:ln w="1905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9" name="Line">
            <a:extLst>
              <a:ext uri="{FF2B5EF4-FFF2-40B4-BE49-F238E27FC236}">
                <a16:creationId xmlns:a16="http://schemas.microsoft.com/office/drawing/2014/main" id="{827E2BA7-0F08-6A47-9026-1A567427BC27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6324600" y="1600200"/>
            <a:ext cx="5410200" cy="0"/>
          </a:xfrm>
          <a:prstGeom prst="line">
            <a:avLst/>
          </a:prstGeom>
          <a:ln w="1905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2"/>
            <a:ext cx="11277600" cy="4340224"/>
          </a:xfrm>
        </p:spPr>
        <p:txBody>
          <a:bodyPr numCol="2"/>
          <a:lstStyle>
            <a:lvl1pPr marL="228600" indent="-228600">
              <a:buFont typeface="Wells Fargo Sans" panose="020B0503020203020204" pitchFamily="34" charset="0"/>
              <a:buChar char="•"/>
              <a:tabLst>
                <a:tab pos="5365750" algn="r"/>
              </a:tabLst>
              <a:defRPr/>
            </a:lvl1pPr>
            <a:lvl2pPr marL="457200" indent="-228600">
              <a:tabLst>
                <a:tab pos="5365750" algn="r"/>
              </a:tabLst>
              <a:defRPr/>
            </a:lvl2pPr>
            <a:lvl3pPr marL="685800" indent="-228600">
              <a:tabLst>
                <a:tab pos="5365750" algn="r"/>
              </a:tabLst>
              <a:defRPr/>
            </a:lvl3pPr>
            <a:lvl4pPr marL="914400" indent="-228600">
              <a:tabLst>
                <a:tab pos="5365750" algn="r"/>
              </a:tabLst>
              <a:defRPr/>
            </a:lvl4pPr>
            <a:lvl5pPr marL="1143000" indent="-228600">
              <a:tabLst>
                <a:tab pos="5365750" algn="r"/>
              </a:tabLst>
              <a:defRPr/>
            </a:lvl5pPr>
            <a:lvl6pPr marL="1371600" indent="-228600">
              <a:tabLst>
                <a:tab pos="5365750" algn="r"/>
              </a:tabLst>
              <a:defRPr/>
            </a:lvl6pPr>
            <a:lvl7pPr marL="1600200" indent="-228600">
              <a:tabLst>
                <a:tab pos="5365750" algn="r"/>
              </a:tabLst>
              <a:defRPr/>
            </a:lvl7pPr>
            <a:lvl8pPr marL="1828800" indent="-228600">
              <a:tabLst>
                <a:tab pos="5365750" algn="r"/>
              </a:tabLst>
              <a:defRPr/>
            </a:lvl8pPr>
            <a:lvl9pPr marL="2057400" indent="-228600">
              <a:tabLst>
                <a:tab pos="5365750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7DB0427-6005-7646-A1DA-069FBA064B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7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1277600" cy="4568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968B0-98BE-A54C-8F1A-69CB67A0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8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366000" cy="4568825"/>
          </a:xfrm>
        </p:spPr>
        <p:txBody>
          <a:bodyPr>
            <a:noAutofit/>
          </a:bodyPr>
          <a:lstStyle>
            <a:lvl1pPr marL="365760" indent="-365760">
              <a:lnSpc>
                <a:spcPct val="90000"/>
              </a:lnSpc>
              <a:buFont typeface="Wells Fargo Sans Display" panose="020B0503020203020204" pitchFamily="34" charset="0"/>
              <a:buChar char="•"/>
              <a:defRPr sz="3200">
                <a:latin typeface="+mj-lt"/>
              </a:defRPr>
            </a:lvl1pPr>
            <a:lvl2pPr marL="731520" indent="-365760">
              <a:lnSpc>
                <a:spcPct val="90000"/>
              </a:lnSpc>
              <a:buFont typeface="Wells Fargo Sans Display" panose="020B0503020203020204" pitchFamily="34" charset="0"/>
              <a:buChar char="–"/>
              <a:defRPr sz="3200">
                <a:latin typeface="+mj-lt"/>
              </a:defRPr>
            </a:lvl2pPr>
            <a:lvl3pPr marL="1097280" indent="-365760">
              <a:lnSpc>
                <a:spcPct val="90000"/>
              </a:lnSpc>
              <a:buFont typeface="Wells Fargo Sans Display" panose="020B0503020203020204" pitchFamily="34" charset="0"/>
              <a:buChar char="–"/>
              <a:defRPr sz="3200">
                <a:latin typeface="+mj-lt"/>
              </a:defRPr>
            </a:lvl3pPr>
            <a:lvl4pPr marL="1463040" indent="-365760">
              <a:lnSpc>
                <a:spcPct val="90000"/>
              </a:lnSpc>
              <a:buFont typeface="Wells Fargo Sans Display" panose="020B0503020203020204" pitchFamily="34" charset="0"/>
              <a:buChar char="–"/>
              <a:defRPr sz="3200">
                <a:latin typeface="+mj-lt"/>
              </a:defRPr>
            </a:lvl4pPr>
            <a:lvl5pPr marL="1828800" indent="-365760">
              <a:lnSpc>
                <a:spcPct val="90000"/>
              </a:lnSpc>
              <a:buFont typeface="Wells Fargo Sans Display" panose="020B0503020203020204" pitchFamily="34" charset="0"/>
              <a:buChar char="–"/>
              <a:defRPr sz="3200">
                <a:latin typeface="+mj-lt"/>
              </a:defRPr>
            </a:lvl5pPr>
            <a:lvl6pPr marL="2194560" indent="-365760">
              <a:lnSpc>
                <a:spcPct val="90000"/>
              </a:lnSpc>
              <a:buFont typeface="Wells Fargo Sans Display" panose="020B0503020203020204" pitchFamily="34" charset="0"/>
              <a:buChar char="–"/>
              <a:defRPr sz="3200">
                <a:latin typeface="+mj-lt"/>
              </a:defRPr>
            </a:lvl6pPr>
            <a:lvl7pPr marL="2560320" indent="-365760">
              <a:lnSpc>
                <a:spcPct val="90000"/>
              </a:lnSpc>
              <a:buFont typeface="Wells Fargo Sans Display" panose="020B0503020203020204" pitchFamily="34" charset="0"/>
              <a:buChar char="–"/>
              <a:defRPr sz="3200">
                <a:latin typeface="+mj-lt"/>
              </a:defRPr>
            </a:lvl7pPr>
            <a:lvl8pPr marL="2926080" indent="-365760">
              <a:lnSpc>
                <a:spcPct val="90000"/>
              </a:lnSpc>
              <a:buFont typeface="Wells Fargo Sans Display" panose="020B0503020203020204" pitchFamily="34" charset="0"/>
              <a:buChar char="–"/>
              <a:defRPr sz="3200">
                <a:latin typeface="+mj-lt"/>
              </a:defRPr>
            </a:lvl8pPr>
            <a:lvl9pPr marL="3291840" indent="-365760">
              <a:lnSpc>
                <a:spcPct val="90000"/>
              </a:lnSpc>
              <a:buFont typeface="Wells Fargo Sans Display" panose="020B0503020203020204" pitchFamily="34" charset="0"/>
              <a:buChar char="–"/>
              <a:defRPr sz="3200">
                <a:latin typeface="+mj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968B0-98BE-A54C-8F1A-69CB67A0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0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5A6DEEE1-C08A-1E44-BEC5-E09044562C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324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600200"/>
            <a:ext cx="541324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9BFDC9A-8BFC-8946-84F2-2786226F4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2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3457575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5626" y="1600200"/>
            <a:ext cx="345440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AE1199F-835A-AB49-B657-252EF2C5A8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77224" y="1600200"/>
            <a:ext cx="3457575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7759C7B-BF36-F44D-BEAC-32033DC69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2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4D348C42-76C9-E94C-BD38-85471A87E30C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457200" y="1600200"/>
            <a:ext cx="5410200" cy="0"/>
          </a:xfrm>
          <a:prstGeom prst="line">
            <a:avLst/>
          </a:prstGeom>
          <a:ln w="1905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828800"/>
            <a:ext cx="5410200" cy="4340224"/>
          </a:xfrm>
        </p:spPr>
        <p:txBody>
          <a:bodyPr numCol="1"/>
          <a:lstStyle>
            <a:lvl1pPr marL="228600" indent="-228600">
              <a:buFont typeface="Wells Fargo Sans" panose="020B0503020203020204" pitchFamily="34" charset="0"/>
              <a:buChar char="•"/>
              <a:tabLst>
                <a:tab pos="5365750" algn="r"/>
              </a:tabLst>
              <a:defRPr/>
            </a:lvl1pPr>
            <a:lvl2pPr marL="457200" indent="-228600">
              <a:tabLst>
                <a:tab pos="5365750" algn="r"/>
              </a:tabLst>
              <a:defRPr/>
            </a:lvl2pPr>
            <a:lvl3pPr marL="685800" indent="-228600">
              <a:tabLst>
                <a:tab pos="5365750" algn="r"/>
              </a:tabLst>
              <a:defRPr/>
            </a:lvl3pPr>
            <a:lvl4pPr marL="914400" indent="-228600">
              <a:tabLst>
                <a:tab pos="5365750" algn="r"/>
              </a:tabLst>
              <a:defRPr/>
            </a:lvl4pPr>
            <a:lvl5pPr marL="1143000" indent="-228600">
              <a:tabLst>
                <a:tab pos="5365750" algn="r"/>
              </a:tabLst>
              <a:defRPr/>
            </a:lvl5pPr>
            <a:lvl6pPr marL="1371600" indent="-228600">
              <a:tabLst>
                <a:tab pos="5365750" algn="r"/>
              </a:tabLst>
              <a:defRPr/>
            </a:lvl6pPr>
            <a:lvl7pPr marL="1600200" indent="-228600">
              <a:tabLst>
                <a:tab pos="5365750" algn="r"/>
              </a:tabLst>
              <a:defRPr/>
            </a:lvl7pPr>
            <a:lvl8pPr marL="1828800" indent="-228600">
              <a:tabLst>
                <a:tab pos="5365750" algn="r"/>
              </a:tabLst>
              <a:defRPr/>
            </a:lvl8pPr>
            <a:lvl9pPr marL="2057400" indent="-228600">
              <a:tabLst>
                <a:tab pos="5365750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7941C5E-69DA-4A4E-99CB-9F761C3791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5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3457575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5626" y="1600200"/>
            <a:ext cx="7369174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D805AD4-73CF-FE45-8F86-233D14A0CF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1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7366001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7224" y="1600200"/>
            <a:ext cx="3457575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4BDA51D-739A-6147-AE33-B80AD5046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4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0E22618-D046-4A43-A145-B5CC229DCC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5" name="Chart Placeholder 1">
            <a:extLst>
              <a:ext uri="{FF2B5EF4-FFF2-40B4-BE49-F238E27FC236}">
                <a16:creationId xmlns:a16="http://schemas.microsoft.com/office/drawing/2014/main" id="{1739FB7C-9269-7342-8648-01158E245B2B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57200" y="16002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A9A5DDBF-F036-D247-8214-85BE84E1C4F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367213" y="16002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E53449-679B-CC46-BF8F-F1C105ECD91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277225" y="16002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8" name="Chart Placeholder 4">
            <a:extLst>
              <a:ext uri="{FF2B5EF4-FFF2-40B4-BE49-F238E27FC236}">
                <a16:creationId xmlns:a16="http://schemas.microsoft.com/office/drawing/2014/main" id="{964DD178-5836-D24D-9CF5-2E0FDE4934E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57200" y="41148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Chart Placeholder 5">
            <a:extLst>
              <a:ext uri="{FF2B5EF4-FFF2-40B4-BE49-F238E27FC236}">
                <a16:creationId xmlns:a16="http://schemas.microsoft.com/office/drawing/2014/main" id="{CB0AE243-8D47-2941-B6AB-7A7BFCBEE1B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367213" y="41148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Chart Placeholder 6">
            <a:extLst>
              <a:ext uri="{FF2B5EF4-FFF2-40B4-BE49-F238E27FC236}">
                <a16:creationId xmlns:a16="http://schemas.microsoft.com/office/drawing/2014/main" id="{C99EE39F-D270-8347-9E90-33ACBAEA0719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8277225" y="41148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99DBD1E6-5A74-274B-8433-97A77208C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6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D7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7366000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2pPr>
            <a:lvl3pPr marL="228600" indent="-228600">
              <a:spcBef>
                <a:spcPts val="1200"/>
              </a:spcBef>
              <a:buFont typeface="Wells Fargo Sans" panose="020B0503020203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457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4pPr>
            <a:lvl5pPr marL="6858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5pPr>
            <a:lvl6pPr marL="9144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6pPr>
            <a:lvl7pPr marL="11430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7pPr>
            <a:lvl8pPr marL="13716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8pPr>
            <a:lvl9pPr marL="1600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7EF2A7E-ED94-E540-9CF4-B56F980A38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2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Orange">
    <p:bg>
      <p:bgPr>
        <a:solidFill>
          <a:srgbClr val="EB69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7366000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2pPr>
            <a:lvl3pPr marL="228600" indent="-228600">
              <a:spcBef>
                <a:spcPts val="1200"/>
              </a:spcBef>
              <a:buFont typeface="Wells Fargo Sans" panose="020B0503020203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457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4pPr>
            <a:lvl5pPr marL="6858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5pPr>
            <a:lvl6pPr marL="9144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6pPr>
            <a:lvl7pPr marL="11430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7pPr>
            <a:lvl8pPr marL="13716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8pPr>
            <a:lvl9pPr marL="1600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E969CF6-897C-2A47-AFD1-3CED01FF01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92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ight Orange">
    <p:bg>
      <p:bgPr>
        <a:solidFill>
          <a:srgbClr val="FF9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7366000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2pPr>
            <a:lvl3pPr marL="228600" indent="-228600">
              <a:spcBef>
                <a:spcPts val="1200"/>
              </a:spcBef>
              <a:buFont typeface="Wells Fargo Sans" panose="020B0503020203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457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4pPr>
            <a:lvl5pPr marL="6858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5pPr>
            <a:lvl6pPr marL="9144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6pPr>
            <a:lvl7pPr marL="11430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7pPr>
            <a:lvl8pPr marL="13716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8pPr>
            <a:lvl9pPr marL="1600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A37D924-28E5-5843-9BA3-6C88EE563D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36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7366000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2pPr>
            <a:lvl3pPr marL="228600" indent="-228600">
              <a:spcBef>
                <a:spcPts val="1200"/>
              </a:spcBef>
              <a:buFont typeface="Wells Fargo Sans" panose="020B0503020203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457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4pPr>
            <a:lvl5pPr marL="6858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5pPr>
            <a:lvl6pPr marL="9144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6pPr>
            <a:lvl7pPr marL="11430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7pPr>
            <a:lvl8pPr marL="13716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8pPr>
            <a:lvl9pPr marL="1600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6A6D6C7-DEED-604E-9F87-29E1838E56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59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7366001" cy="9144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E076051-AE4B-CF44-AB12-A6CC31DC24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1" y="1600200"/>
            <a:ext cx="73660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77225" y="5862"/>
            <a:ext cx="3914775" cy="685800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042F1D1-52E8-5643-866B-0EB322CE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5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Photo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D26346-61C4-6C44-B93D-0EBC0C5CA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1600200"/>
            <a:ext cx="9550401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03120"/>
            <a:ext cx="12192000" cy="475488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C7E36A9-B84B-7E40-9E84-C82B263B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2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hoto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D26346-61C4-6C44-B93D-0EBC0C5CA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1600200"/>
            <a:ext cx="7366001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03120"/>
            <a:ext cx="8277224" cy="475488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44CA248-D2A9-BE4C-8A71-862CADED02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7225" y="1600200"/>
            <a:ext cx="3457575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DA8240D-0BD4-F841-8B8F-61635137F8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77224" y="2103120"/>
            <a:ext cx="3914775" cy="4754880"/>
          </a:xfrm>
          <a:solidFill>
            <a:srgbClr val="B5ADA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695995-E9EC-9741-9AB6-FA7A10F354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7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4D348C42-76C9-E94C-BD38-85471A87E30C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457200" y="1600200"/>
            <a:ext cx="5410200" cy="0"/>
          </a:xfrm>
          <a:prstGeom prst="line">
            <a:avLst/>
          </a:prstGeom>
          <a:ln w="1905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9" name="Line">
            <a:extLst>
              <a:ext uri="{FF2B5EF4-FFF2-40B4-BE49-F238E27FC236}">
                <a16:creationId xmlns:a16="http://schemas.microsoft.com/office/drawing/2014/main" id="{827E2BA7-0F08-6A47-9026-1A567427BC27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6324600" y="1600200"/>
            <a:ext cx="5410200" cy="0"/>
          </a:xfrm>
          <a:prstGeom prst="line">
            <a:avLst/>
          </a:prstGeom>
          <a:ln w="1905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2"/>
            <a:ext cx="11277600" cy="4340224"/>
          </a:xfrm>
        </p:spPr>
        <p:txBody>
          <a:bodyPr numCol="2"/>
          <a:lstStyle>
            <a:lvl1pPr marL="228600" indent="-228600">
              <a:buFont typeface="Wells Fargo Sans" panose="020B0503020203020204" pitchFamily="34" charset="0"/>
              <a:buChar char="•"/>
              <a:tabLst>
                <a:tab pos="5365750" algn="r"/>
              </a:tabLst>
              <a:defRPr/>
            </a:lvl1pPr>
            <a:lvl2pPr marL="457200" indent="-228600">
              <a:tabLst>
                <a:tab pos="5365750" algn="r"/>
              </a:tabLst>
              <a:defRPr/>
            </a:lvl2pPr>
            <a:lvl3pPr marL="685800" indent="-228600">
              <a:tabLst>
                <a:tab pos="5365750" algn="r"/>
              </a:tabLst>
              <a:defRPr/>
            </a:lvl3pPr>
            <a:lvl4pPr marL="914400" indent="-228600">
              <a:tabLst>
                <a:tab pos="5365750" algn="r"/>
              </a:tabLst>
              <a:defRPr/>
            </a:lvl4pPr>
            <a:lvl5pPr marL="1143000" indent="-228600">
              <a:tabLst>
                <a:tab pos="5365750" algn="r"/>
              </a:tabLst>
              <a:defRPr/>
            </a:lvl5pPr>
            <a:lvl6pPr marL="1371600" indent="-228600">
              <a:tabLst>
                <a:tab pos="5365750" algn="r"/>
              </a:tabLst>
              <a:defRPr/>
            </a:lvl6pPr>
            <a:lvl7pPr marL="1600200" indent="-228600">
              <a:tabLst>
                <a:tab pos="5365750" algn="r"/>
              </a:tabLst>
              <a:defRPr/>
            </a:lvl7pPr>
            <a:lvl8pPr marL="1828800" indent="-228600">
              <a:tabLst>
                <a:tab pos="5365750" algn="r"/>
              </a:tabLst>
              <a:defRPr/>
            </a:lvl8pPr>
            <a:lvl9pPr marL="2057400" indent="-228600">
              <a:tabLst>
                <a:tab pos="5365750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7DB0427-6005-7646-A1DA-069FBA064B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E475588-47DB-0041-A49C-8F0EF8600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3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665BEEFC-B89E-9C41-8260-1542F0B43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5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Wells Fargo" descr="Wells Fargo">
            <a:extLst>
              <a:ext uri="{FF2B5EF4-FFF2-40B4-BE49-F238E27FC236}">
                <a16:creationId xmlns:a16="http://schemas.microsoft.com/office/drawing/2014/main" id="{0DE7FB8E-1AD3-5B42-BE1D-61941DA7F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57200"/>
            <a:ext cx="1033271" cy="1033271"/>
          </a:xfrm>
          <a:prstGeom prst="rect">
            <a:avLst/>
          </a:prstGeom>
        </p:spPr>
      </p:pic>
      <p:sp>
        <p:nvSpPr>
          <p:cNvPr id="6" name="Thank You">
            <a:extLst>
              <a:ext uri="{FF2B5EF4-FFF2-40B4-BE49-F238E27FC236}">
                <a16:creationId xmlns:a16="http://schemas.microsoft.com/office/drawing/2014/main" id="{D5C8B33B-B32E-0C4D-947A-87A5447D23F3}"/>
              </a:ext>
            </a:extLst>
          </p:cNvPr>
          <p:cNvSpPr txBox="1">
            <a:spLocks/>
          </p:cNvSpPr>
          <p:nvPr userDrawn="1"/>
        </p:nvSpPr>
        <p:spPr>
          <a:xfrm>
            <a:off x="457200" y="1600200"/>
            <a:ext cx="9550400" cy="16001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Thank you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580231D-7943-F647-B67D-262940DDDB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41845"/>
            <a:ext cx="3454400" cy="1830355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400"/>
            </a:lvl1pPr>
            <a:lvl2pPr marL="0" indent="0">
              <a:spcBef>
                <a:spcPts val="0"/>
              </a:spcBef>
              <a:buFontTx/>
              <a:buNone/>
              <a:defRPr sz="1400"/>
            </a:lvl2pPr>
            <a:lvl3pPr marL="0" indent="0">
              <a:spcBef>
                <a:spcPts val="0"/>
              </a:spcBef>
              <a:buFontTx/>
              <a:buNone/>
              <a:defRPr sz="1400"/>
            </a:lvl3pPr>
            <a:lvl4pPr marL="0" indent="0">
              <a:spcBef>
                <a:spcPts val="0"/>
              </a:spcBef>
              <a:buFontTx/>
              <a:buNone/>
              <a:defRPr sz="1400"/>
            </a:lvl4pPr>
            <a:lvl5pPr marL="0" indent="0">
              <a:spcBef>
                <a:spcPts val="0"/>
              </a:spcBef>
              <a:buFontTx/>
              <a:buNone/>
              <a:defRPr sz="1400"/>
            </a:lvl5pPr>
            <a:lvl6pPr marL="0" indent="0">
              <a:spcBef>
                <a:spcPts val="0"/>
              </a:spcBef>
              <a:buFontTx/>
              <a:buNone/>
              <a:defRPr sz="1400"/>
            </a:lvl6pPr>
            <a:lvl7pPr marL="0" indent="0">
              <a:spcBef>
                <a:spcPts val="0"/>
              </a:spcBef>
              <a:buFontTx/>
              <a:buNone/>
              <a:defRPr sz="1400"/>
            </a:lvl7pPr>
            <a:lvl8pPr marL="0" indent="0">
              <a:spcBef>
                <a:spcPts val="0"/>
              </a:spcBef>
              <a:buFontTx/>
              <a:buNone/>
              <a:defRPr sz="1400"/>
            </a:lvl8pPr>
            <a:lvl9pPr marL="0" indent="0">
              <a:spcBef>
                <a:spcPts val="0"/>
              </a:spcBef>
              <a:buFontTx/>
              <a:buNone/>
              <a:defRPr sz="1400"/>
            </a:lvl9pPr>
          </a:lstStyle>
          <a:p>
            <a:pPr lvl="0"/>
            <a:r>
              <a:rPr lang="en-US" dirty="0"/>
              <a:t>[Optional contact information]</a:t>
            </a:r>
          </a:p>
        </p:txBody>
      </p:sp>
    </p:spTree>
    <p:extLst>
      <p:ext uri="{BB962C8B-B14F-4D97-AF65-F5344CB8AC3E}">
        <p14:creationId xmlns:p14="http://schemas.microsoft.com/office/powerpoint/2010/main" val="205521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1277600" cy="4568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968B0-98BE-A54C-8F1A-69CB67A0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6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366000" cy="4568825"/>
          </a:xfrm>
        </p:spPr>
        <p:txBody>
          <a:bodyPr>
            <a:noAutofit/>
          </a:bodyPr>
          <a:lstStyle>
            <a:lvl1pPr marL="365760" indent="-365760">
              <a:lnSpc>
                <a:spcPct val="90000"/>
              </a:lnSpc>
              <a:buFont typeface="Wells Fargo Sans Display" panose="020B0503020203020204" pitchFamily="34" charset="0"/>
              <a:buChar char="•"/>
              <a:defRPr sz="3200">
                <a:latin typeface="+mj-lt"/>
              </a:defRPr>
            </a:lvl1pPr>
            <a:lvl2pPr marL="731520" indent="-365760">
              <a:lnSpc>
                <a:spcPct val="90000"/>
              </a:lnSpc>
              <a:buFont typeface="Wells Fargo Sans Display" panose="020B0503020203020204" pitchFamily="34" charset="0"/>
              <a:buChar char="–"/>
              <a:defRPr sz="3200">
                <a:latin typeface="+mj-lt"/>
              </a:defRPr>
            </a:lvl2pPr>
            <a:lvl3pPr marL="1097280" indent="-365760">
              <a:lnSpc>
                <a:spcPct val="90000"/>
              </a:lnSpc>
              <a:buFont typeface="Wells Fargo Sans Display" panose="020B0503020203020204" pitchFamily="34" charset="0"/>
              <a:buChar char="–"/>
              <a:defRPr sz="3200">
                <a:latin typeface="+mj-lt"/>
              </a:defRPr>
            </a:lvl3pPr>
            <a:lvl4pPr marL="1463040" indent="-365760">
              <a:lnSpc>
                <a:spcPct val="90000"/>
              </a:lnSpc>
              <a:buFont typeface="Wells Fargo Sans Display" panose="020B0503020203020204" pitchFamily="34" charset="0"/>
              <a:buChar char="–"/>
              <a:defRPr sz="3200">
                <a:latin typeface="+mj-lt"/>
              </a:defRPr>
            </a:lvl4pPr>
            <a:lvl5pPr marL="1828800" indent="-365760">
              <a:lnSpc>
                <a:spcPct val="90000"/>
              </a:lnSpc>
              <a:buFont typeface="Wells Fargo Sans Display" panose="020B0503020203020204" pitchFamily="34" charset="0"/>
              <a:buChar char="–"/>
              <a:defRPr sz="3200">
                <a:latin typeface="+mj-lt"/>
              </a:defRPr>
            </a:lvl5pPr>
            <a:lvl6pPr marL="2194560" indent="-365760">
              <a:lnSpc>
                <a:spcPct val="90000"/>
              </a:lnSpc>
              <a:buFont typeface="Wells Fargo Sans Display" panose="020B0503020203020204" pitchFamily="34" charset="0"/>
              <a:buChar char="–"/>
              <a:defRPr sz="3200">
                <a:latin typeface="+mj-lt"/>
              </a:defRPr>
            </a:lvl6pPr>
            <a:lvl7pPr marL="2560320" indent="-365760">
              <a:lnSpc>
                <a:spcPct val="90000"/>
              </a:lnSpc>
              <a:buFont typeface="Wells Fargo Sans Display" panose="020B0503020203020204" pitchFamily="34" charset="0"/>
              <a:buChar char="–"/>
              <a:defRPr sz="3200">
                <a:latin typeface="+mj-lt"/>
              </a:defRPr>
            </a:lvl7pPr>
            <a:lvl8pPr marL="2926080" indent="-365760">
              <a:lnSpc>
                <a:spcPct val="90000"/>
              </a:lnSpc>
              <a:buFont typeface="Wells Fargo Sans Display" panose="020B0503020203020204" pitchFamily="34" charset="0"/>
              <a:buChar char="–"/>
              <a:defRPr sz="3200">
                <a:latin typeface="+mj-lt"/>
              </a:defRPr>
            </a:lvl8pPr>
            <a:lvl9pPr marL="3291840" indent="-365760">
              <a:lnSpc>
                <a:spcPct val="90000"/>
              </a:lnSpc>
              <a:buFont typeface="Wells Fargo Sans Display" panose="020B0503020203020204" pitchFamily="34" charset="0"/>
              <a:buChar char="–"/>
              <a:defRPr sz="3200">
                <a:latin typeface="+mj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968B0-98BE-A54C-8F1A-69CB67A0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5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5A6DEEE1-C08A-1E44-BEC5-E09044562C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324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600200"/>
            <a:ext cx="541324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9BFDC9A-8BFC-8946-84F2-2786226F4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3457575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5626" y="1600200"/>
            <a:ext cx="345440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AE1199F-835A-AB49-B657-252EF2C5A8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77224" y="1600200"/>
            <a:ext cx="3457575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7759C7B-BF36-F44D-BEAC-32033DC69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2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3457575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5626" y="1600200"/>
            <a:ext cx="7369174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D805AD4-73CF-FE45-8F86-233D14A0CF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1EF5521F-5C5A-4C48-8B35-7AA5E060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48CBF009-1B9F-4150-8EC1-2D97F9BB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11274552" cy="4572000"/>
          </a:xfrm>
          <a:prstGeom prst="rect">
            <a:avLst/>
          </a:prstGeom>
        </p:spPr>
        <p:txBody>
          <a:bodyPr vert="horz" lIns="0" tIns="0" rIns="0" bIns="0" spcCol="45720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B92F20D-48D7-2E43-BCAC-BA410B21D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400800"/>
            <a:ext cx="4572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9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73" r:id="rId3"/>
    <p:sldLayoutId id="2147483672" r:id="rId4"/>
    <p:sldLayoutId id="2147483650" r:id="rId5"/>
    <p:sldLayoutId id="2147483675" r:id="rId6"/>
    <p:sldLayoutId id="2147483652" r:id="rId7"/>
    <p:sldLayoutId id="2147483658" r:id="rId8"/>
    <p:sldLayoutId id="2147483669" r:id="rId9"/>
    <p:sldLayoutId id="2147483670" r:id="rId10"/>
    <p:sldLayoutId id="2147483674" r:id="rId11"/>
    <p:sldLayoutId id="2147483651" r:id="rId12"/>
    <p:sldLayoutId id="2147483662" r:id="rId13"/>
    <p:sldLayoutId id="2147483664" r:id="rId14"/>
    <p:sldLayoutId id="2147483661" r:id="rId15"/>
    <p:sldLayoutId id="2147483667" r:id="rId16"/>
    <p:sldLayoutId id="2147483666" r:id="rId17"/>
    <p:sldLayoutId id="2147483668" r:id="rId18"/>
    <p:sldLayoutId id="2147483654" r:id="rId19"/>
    <p:sldLayoutId id="2147483655" r:id="rId20"/>
    <p:sldLayoutId id="2147483671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u="none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Wells Fargo Sans" panose="020B05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7392" userDrawn="1">
          <p15:clr>
            <a:srgbClr val="F26B43"/>
          </p15:clr>
        </p15:guide>
        <p15:guide id="4" orient="horz" pos="1008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417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1EF5521F-5C5A-4C48-8B35-7AA5E060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48CBF009-1B9F-4150-8EC1-2D97F9BB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11274552" cy="4572000"/>
          </a:xfrm>
          <a:prstGeom prst="rect">
            <a:avLst/>
          </a:prstGeom>
        </p:spPr>
        <p:txBody>
          <a:bodyPr vert="horz" lIns="0" tIns="0" rIns="0" bIns="0" spcCol="45720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B92F20D-48D7-2E43-BCAC-BA410B21D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400800"/>
            <a:ext cx="4572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7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Wells Fargo Sans" panose="020B05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>
          <p15:clr>
            <a:srgbClr val="F26B43"/>
          </p15:clr>
        </p15:guide>
        <p15:guide id="2" pos="288">
          <p15:clr>
            <a:srgbClr val="F26B43"/>
          </p15:clr>
        </p15:guide>
        <p15:guide id="3" pos="7392">
          <p15:clr>
            <a:srgbClr val="F26B43"/>
          </p15:clr>
        </p15:guide>
        <p15:guide id="4" orient="horz" pos="1008">
          <p15:clr>
            <a:srgbClr val="F26B43"/>
          </p15:clr>
        </p15:guide>
        <p15:guide id="5" orient="horz" pos="3888">
          <p15:clr>
            <a:srgbClr val="F26B43"/>
          </p15:clr>
        </p15:guide>
        <p15:guide id="6" orient="horz" pos="4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7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intables.com/model/1016101-openai-coaster-chatgpt" TargetMode="External"/><Relationship Id="rId13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edium.com/acute-angular/angular-rookie-mistakes-how-to-cache-bust-an-angular-2-application-in-production-c4e4d1c48514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hyperlink" Target="https://codewith.mu/es/tutorials/1.1/" TargetMode="External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972DA22B-0666-1647-8A12-A6F6D00A5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Hackathon – AI Driven Hyper-Personalization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78B65EB-C98D-4048-A9B2-C88B4A957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831795"/>
            <a:ext cx="5943600" cy="918055"/>
          </a:xfrm>
        </p:spPr>
        <p:txBody>
          <a:bodyPr/>
          <a:lstStyle/>
          <a:p>
            <a:r>
              <a:rPr lang="en-US" sz="1800" dirty="0"/>
              <a:t>Team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Anjaneyulu </a:t>
            </a:r>
            <a:r>
              <a:rPr lang="en-US" sz="1800" dirty="0" err="1"/>
              <a:t>Macherla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Aditilakshmi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Bhavaneda</a:t>
            </a:r>
            <a:r>
              <a:rPr lang="en-US" sz="1800" dirty="0"/>
              <a:t> Subramani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Valaramathi</a:t>
            </a:r>
            <a:r>
              <a:rPr lang="en-US" sz="1800" dirty="0"/>
              <a:t> Balakrishnan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2E82F-4618-F2EC-24BC-13F3AB559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3439"/>
            <a:ext cx="1069930" cy="1097017"/>
          </a:xfrm>
          <a:prstGeom prst="rect">
            <a:avLst/>
          </a:prstGeom>
        </p:spPr>
      </p:pic>
      <p:sp>
        <p:nvSpPr>
          <p:cNvPr id="5" name="Subtitle">
            <a:extLst>
              <a:ext uri="{FF2B5EF4-FFF2-40B4-BE49-F238E27FC236}">
                <a16:creationId xmlns:a16="http://schemas.microsoft.com/office/drawing/2014/main" id="{B7D68069-982E-73F0-07FC-3A018C07E278}"/>
              </a:ext>
            </a:extLst>
          </p:cNvPr>
          <p:cNvSpPr txBox="1">
            <a:spLocks/>
          </p:cNvSpPr>
          <p:nvPr/>
        </p:nvSpPr>
        <p:spPr>
          <a:xfrm>
            <a:off x="457200" y="3608204"/>
            <a:ext cx="5943600" cy="918055"/>
          </a:xfrm>
          <a:prstGeom prst="rect">
            <a:avLst/>
          </a:prstGeom>
        </p:spPr>
        <p:txBody>
          <a:bodyPr vert="horz" lIns="0" tIns="0" rIns="0" bIns="0" spcCol="4572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ells Fargo Sans" panose="020B0503020203020204" pitchFamily="34" charset="0"/>
              <a:buNone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Team - </a:t>
            </a:r>
            <a:r>
              <a:rPr lang="en-US" sz="2400" dirty="0" err="1"/>
              <a:t>Technotitans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022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7A07B-3C21-C880-3E3D-09891A1FE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953FFC-8AF9-90DF-D453-545606C6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91135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sz="3200" dirty="0">
                <a:latin typeface="Wells Fargo Sans" panose="020B0503020203020204" pitchFamily="34" charset="0"/>
              </a:rPr>
              <a:t>Churn Prediction and mitigation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EA878-0505-0FB7-17CE-9D3D515254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A99B0B-122A-D47C-CC12-CF2B7AF88B2B}"/>
              </a:ext>
            </a:extLst>
          </p:cNvPr>
          <p:cNvCxnSpPr/>
          <p:nvPr/>
        </p:nvCxnSpPr>
        <p:spPr>
          <a:xfrm flipV="1">
            <a:off x="505009" y="1392606"/>
            <a:ext cx="9335106" cy="9099"/>
          </a:xfrm>
          <a:prstGeom prst="line">
            <a:avLst/>
          </a:prstGeom>
          <a:ln w="19050" cap="sq">
            <a:solidFill>
              <a:srgbClr val="FFCD41"/>
            </a:solidFill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09ED592-4E07-9589-90E9-4469D5A48E63}"/>
              </a:ext>
            </a:extLst>
          </p:cNvPr>
          <p:cNvSpPr/>
          <p:nvPr/>
        </p:nvSpPr>
        <p:spPr bwMode="auto">
          <a:xfrm>
            <a:off x="1555852" y="1828801"/>
            <a:ext cx="9037386" cy="5344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1470" tIns="41470" rIns="41470" bIns="41470" numCol="1" rtlCol="0" anchor="ctr" anchorCtr="0" compatLnSpc="1">
            <a:prstTxWarp prst="textNoShape">
              <a:avLst/>
            </a:prstTxWarp>
          </a:bodyPr>
          <a:lstStyle/>
          <a:p>
            <a:pPr algn="l" defTabSz="829421"/>
            <a:r>
              <a:rPr lang="en-US" sz="2400" dirty="0">
                <a:solidFill>
                  <a:srgbClr val="D71E28"/>
                </a:solidFill>
                <a:ea typeface="MS PGothic" pitchFamily="34" charset="-128"/>
              </a:rPr>
              <a:t>Tailored recommendation and discounts to avoid customer churn</a:t>
            </a:r>
            <a:endParaRPr lang="en-US" sz="2400" dirty="0">
              <a:solidFill>
                <a:srgbClr val="D71E28"/>
              </a:solidFill>
              <a:latin typeface="+mn-lt"/>
              <a:ea typeface="MS PGothic" pitchFamily="34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BCE7F9-44CE-1277-8586-3EBA69CC68F9}"/>
              </a:ext>
            </a:extLst>
          </p:cNvPr>
          <p:cNvSpPr/>
          <p:nvPr/>
        </p:nvSpPr>
        <p:spPr>
          <a:xfrm>
            <a:off x="543857" y="1648333"/>
            <a:ext cx="904875" cy="895350"/>
          </a:xfrm>
          <a:prstGeom prst="ellipse">
            <a:avLst/>
          </a:prstGeom>
          <a:solidFill>
            <a:srgbClr val="78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Wells Fargo Sans SemiBold" panose="020B0703020203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F145C33-3D4D-33C6-8385-3EC422CF25D2}"/>
              </a:ext>
            </a:extLst>
          </p:cNvPr>
          <p:cNvSpPr txBox="1">
            <a:spLocks/>
          </p:cNvSpPr>
          <p:nvPr/>
        </p:nvSpPr>
        <p:spPr bwMode="auto">
          <a:xfrm>
            <a:off x="681206" y="3045112"/>
            <a:ext cx="11311989" cy="289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687388" indent="-342900" algn="l" rtl="0" eaLnBrk="1" fontAlgn="base" hangingPunct="1">
              <a:spcBef>
                <a:spcPts val="0"/>
              </a:spcBef>
              <a:spcAft>
                <a:spcPts val="1200"/>
              </a:spcAft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indent="-227013" algn="l" rtl="0" eaLnBrk="1" fontAlgn="base" hangingPunct="1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141413" indent="-227013" algn="l" rtl="0" eaLnBrk="1" fontAlgn="base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376363" indent="-234950" algn="l" rtl="0" eaLnBrk="1" fontAlgn="base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+mn-lt"/>
              </a:rPr>
              <a:t>Strategy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dirty="0">
                <a:latin typeface="+mj-lt"/>
              </a:rPr>
              <a:t>Using machine learning models, we identify potential customer churn by analyzing behavioral patterns, transaction history, and preferences.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dirty="0">
                <a:latin typeface="+mj-lt"/>
              </a:rPr>
              <a:t>Based on the churn prediction, we send automated emails with hyper-personalized recommendations, including tailored credit card offers and discounts.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dirty="0">
                <a:latin typeface="+mj-lt"/>
              </a:rPr>
              <a:t>By aligning offers with customer interests, this approach boosts engagement, reduces churn, and enhances customer lifetime value (CLV).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z="20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A3FFC1-6C71-BE52-9C10-C5CD7576D8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77" y="1828801"/>
            <a:ext cx="492634" cy="49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8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B48E3-411F-68A5-83F0-61EB419F2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015C0-88F8-CBDB-5ED2-95394355CC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F85C7-EC28-5C4D-9577-C5634B07539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Wells Fargo Sans" panose="020B0503020203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Wells Fargo Sans" panose="020B0503020203020204" pitchFamily="34" charset="0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04F47D6-9F6A-1473-B276-FCEE84707338}"/>
              </a:ext>
            </a:extLst>
          </p:cNvPr>
          <p:cNvSpPr txBox="1">
            <a:spLocks/>
          </p:cNvSpPr>
          <p:nvPr/>
        </p:nvSpPr>
        <p:spPr>
          <a:xfrm>
            <a:off x="320040" y="472439"/>
            <a:ext cx="8138160" cy="883921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D71E28"/>
                </a:solidFill>
                <a:latin typeface="Wells Fargo Sans Display" panose="020B0503020203020204" pitchFamily="34" charset="0"/>
              </a:rPr>
              <a:t>User interface Diagrammatical Explanation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D71E28"/>
              </a:solidFill>
              <a:effectLst/>
              <a:uLnTx/>
              <a:uFillTx/>
              <a:latin typeface="Wells Fargo Sans Display" panose="020B0503020203020204" pitchFamily="34" charset="0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A957D-383E-37B6-B042-6C80918B4060}"/>
              </a:ext>
            </a:extLst>
          </p:cNvPr>
          <p:cNvSpPr/>
          <p:nvPr/>
        </p:nvSpPr>
        <p:spPr>
          <a:xfrm>
            <a:off x="945604" y="1424370"/>
            <a:ext cx="1973943" cy="1480457"/>
          </a:xfrm>
          <a:prstGeom prst="rect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800" dirty="0"/>
              <a:t>Personalized Investment Recommendation System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AE3A7D-4E2D-4359-C53C-33EFFEFAB692}"/>
              </a:ext>
            </a:extLst>
          </p:cNvPr>
          <p:cNvSpPr/>
          <p:nvPr/>
        </p:nvSpPr>
        <p:spPr>
          <a:xfrm>
            <a:off x="6443616" y="1424369"/>
            <a:ext cx="1973943" cy="1480457"/>
          </a:xfrm>
          <a:prstGeom prst="rect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800" dirty="0"/>
              <a:t>Personalized  Credit Card Recommendation System</a:t>
            </a:r>
            <a:endParaRPr lang="en-IN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E5153D-C63F-FD3B-42A8-43C9B31AF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11" y="3429000"/>
            <a:ext cx="10850489" cy="2295845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E4A14A5-4EE5-22A6-3042-24FDB75D4779}"/>
              </a:ext>
            </a:extLst>
          </p:cNvPr>
          <p:cNvCxnSpPr>
            <a:cxnSpLocks/>
          </p:cNvCxnSpPr>
          <p:nvPr/>
        </p:nvCxnSpPr>
        <p:spPr>
          <a:xfrm rot="5400000">
            <a:off x="9266361" y="2884067"/>
            <a:ext cx="999153" cy="986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37CFA24-8755-E898-113D-550FAD2AAB9A}"/>
              </a:ext>
            </a:extLst>
          </p:cNvPr>
          <p:cNvSpPr/>
          <p:nvPr/>
        </p:nvSpPr>
        <p:spPr>
          <a:xfrm>
            <a:off x="9192622" y="1430695"/>
            <a:ext cx="1973943" cy="1480457"/>
          </a:xfrm>
          <a:prstGeom prst="rect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Wells Fargo Sans" panose="020B0503020203020204" pitchFamily="34" charset="0"/>
              </a:rPr>
              <a:t>Customized </a:t>
            </a:r>
            <a:r>
              <a:rPr lang="en-US" sz="1800" dirty="0"/>
              <a:t>Content Recommendation System</a:t>
            </a:r>
            <a:endParaRPr lang="en-IN" sz="18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E5FF22A-1FB7-8F2D-B01C-AEC9A84E65CE}"/>
              </a:ext>
            </a:extLst>
          </p:cNvPr>
          <p:cNvCxnSpPr>
            <a:stCxn id="9" idx="2"/>
          </p:cNvCxnSpPr>
          <p:nvPr/>
        </p:nvCxnSpPr>
        <p:spPr>
          <a:xfrm rot="5400000">
            <a:off x="6944436" y="3390978"/>
            <a:ext cx="97230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5B36F5F-273F-9AAE-4636-AED85D89E3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41088" y="2694722"/>
            <a:ext cx="1398945" cy="1117961"/>
          </a:xfrm>
          <a:prstGeom prst="bentConnector3">
            <a:avLst>
              <a:gd name="adj1" fmla="val 624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A3B309-7ACD-91C8-697A-B4A620A42674}"/>
              </a:ext>
            </a:extLst>
          </p:cNvPr>
          <p:cNvSpPr/>
          <p:nvPr/>
        </p:nvSpPr>
        <p:spPr>
          <a:xfrm>
            <a:off x="3694610" y="1424369"/>
            <a:ext cx="1973943" cy="1480457"/>
          </a:xfrm>
          <a:prstGeom prst="rect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800" dirty="0"/>
              <a:t>Personalized Loan Recommendation System</a:t>
            </a:r>
            <a:endParaRPr lang="en-IN" sz="1800" dirty="0"/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BEC57F0C-C82A-2E28-B64C-5E798245431E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2595024" y="2242379"/>
            <a:ext cx="1010452" cy="23353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C44CDDE-5B32-A346-3538-190A573941A1}"/>
              </a:ext>
            </a:extLst>
          </p:cNvPr>
          <p:cNvSpPr/>
          <p:nvPr/>
        </p:nvSpPr>
        <p:spPr>
          <a:xfrm>
            <a:off x="3563622" y="1133154"/>
            <a:ext cx="704302" cy="670881"/>
          </a:xfrm>
          <a:prstGeom prst="ellipse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Wells Fargo Sans SemiBold" panose="020B07030202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34110C-9F6C-10DD-9E66-4E0C6C4156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10" y="1234922"/>
            <a:ext cx="404394" cy="37889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E50DA94-DA2A-1836-C11B-232A71239CCB}"/>
              </a:ext>
            </a:extLst>
          </p:cNvPr>
          <p:cNvSpPr/>
          <p:nvPr/>
        </p:nvSpPr>
        <p:spPr>
          <a:xfrm>
            <a:off x="574252" y="1133979"/>
            <a:ext cx="634116" cy="669475"/>
          </a:xfrm>
          <a:prstGeom prst="ellipse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Wells Fargo Sans SemiBold" panose="020B07030202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32D59-A22A-99B3-EAE9-D9CBE23F50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1" y="1349117"/>
            <a:ext cx="471198" cy="27194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2822CD2-6900-C6AF-E431-748F139CA2DB}"/>
              </a:ext>
            </a:extLst>
          </p:cNvPr>
          <p:cNvSpPr/>
          <p:nvPr/>
        </p:nvSpPr>
        <p:spPr>
          <a:xfrm>
            <a:off x="6130914" y="1167158"/>
            <a:ext cx="704302" cy="670882"/>
          </a:xfrm>
          <a:prstGeom prst="ellipse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Wells Fargo Sans SemiBold" panose="020B0703020203020204" pitchFamily="34" charset="0"/>
            </a:endParaRPr>
          </a:p>
        </p:txBody>
      </p:sp>
      <p:pic>
        <p:nvPicPr>
          <p:cNvPr id="11" name="Graphic 10" descr="Credit card outline">
            <a:extLst>
              <a:ext uri="{FF2B5EF4-FFF2-40B4-BE49-F238E27FC236}">
                <a16:creationId xmlns:a16="http://schemas.microsoft.com/office/drawing/2014/main" id="{56FBE077-29EB-A486-BC4F-5DC9FACEBD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93578" y="1234922"/>
            <a:ext cx="578973" cy="57897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5E03AEB-08F6-1187-9FDA-1E76811ACEF9}"/>
              </a:ext>
            </a:extLst>
          </p:cNvPr>
          <p:cNvSpPr/>
          <p:nvPr/>
        </p:nvSpPr>
        <p:spPr>
          <a:xfrm>
            <a:off x="8829552" y="1234922"/>
            <a:ext cx="614936" cy="603118"/>
          </a:xfrm>
          <a:prstGeom prst="ellipse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Wells Fargo Sans SemiBold" panose="020B0703020203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503F81-E094-B602-290B-33D7821F5D8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322" y="1349117"/>
            <a:ext cx="284322" cy="43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6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F85C7-EC28-5C4D-9577-C5634B07539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Wells Fargo Sans" panose="020B0503020203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Wells Fargo Sans" panose="020B0503020203020204" pitchFamily="34" charset="0"/>
              <a:ea typeface="+mn-ea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20040" y="472439"/>
            <a:ext cx="8138160" cy="883921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71E28"/>
                </a:solidFill>
                <a:effectLst/>
                <a:uLnTx/>
                <a:uFillTx/>
                <a:latin typeface="Wells Fargo Sans Display" panose="020B0503020203020204" pitchFamily="34" charset="0"/>
                <a:ea typeface="+mj-ea"/>
                <a:cs typeface="+mj-cs"/>
              </a:rPr>
              <a:t>Features in the User Interface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124EEE36-B444-258D-FBBD-887FEE73D69A}"/>
              </a:ext>
            </a:extLst>
          </p:cNvPr>
          <p:cNvSpPr txBox="1">
            <a:spLocks/>
          </p:cNvSpPr>
          <p:nvPr/>
        </p:nvSpPr>
        <p:spPr bwMode="auto">
          <a:xfrm>
            <a:off x="559971" y="1159692"/>
            <a:ext cx="11311989" cy="289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687388" indent="-342900" algn="l" rtl="0" eaLnBrk="1" fontAlgn="base" hangingPunct="1">
              <a:spcBef>
                <a:spcPts val="0"/>
              </a:spcBef>
              <a:spcAft>
                <a:spcPts val="1200"/>
              </a:spcAft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indent="-227013" algn="l" rtl="0" eaLnBrk="1" fontAlgn="base" hangingPunct="1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141413" indent="-227013" algn="l" rtl="0" eaLnBrk="1" fontAlgn="base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376363" indent="-234950" algn="l" rtl="0" eaLnBrk="1" fontAlgn="base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b="1" dirty="0">
                <a:latin typeface="+mj-lt"/>
              </a:rPr>
              <a:t>Basic Login: </a:t>
            </a:r>
            <a:r>
              <a:rPr lang="en-US" sz="2100" dirty="0">
                <a:latin typeface="+mj-lt"/>
              </a:rPr>
              <a:t>A basic login to demonstrate the different website for different users</a:t>
            </a:r>
            <a:endParaRPr lang="en-US" sz="2100" b="1" dirty="0">
              <a:latin typeface="+mj-lt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b="1" dirty="0">
                <a:latin typeface="+mj-lt"/>
              </a:rPr>
              <a:t>Dashboard: </a:t>
            </a:r>
            <a:r>
              <a:rPr lang="en-US" sz="2100" dirty="0">
                <a:latin typeface="+mj-lt"/>
              </a:rPr>
              <a:t>A central hub displaying user spending analytics, financial insights, and personalized recommendations.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b="1" dirty="0">
                <a:latin typeface="+mj-lt"/>
              </a:rPr>
              <a:t>Loan Suggests: </a:t>
            </a:r>
            <a:r>
              <a:rPr lang="en-US" sz="2100" dirty="0">
                <a:latin typeface="+mj-lt"/>
              </a:rPr>
              <a:t>Recommends the best loan options by analyzing user income, spending behavior, and credit score impact.</a:t>
            </a:r>
            <a:endParaRPr lang="en-US" sz="2100" b="1" dirty="0">
              <a:latin typeface="+mj-lt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b="1" dirty="0">
                <a:latin typeface="+mj-lt"/>
              </a:rPr>
              <a:t>AI Chatbot: </a:t>
            </a:r>
            <a:r>
              <a:rPr lang="en-US" sz="2100" dirty="0">
                <a:latin typeface="+mj-lt"/>
              </a:rPr>
              <a:t>The AI chatbot provides financial advice and information for the user, thereby, ensuring enhanced user interaction (includes voice input and output).</a:t>
            </a:r>
            <a:endParaRPr lang="en-US" sz="2100" b="1" dirty="0">
              <a:latin typeface="+mj-lt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b="1" dirty="0">
                <a:latin typeface="+mj-lt"/>
              </a:rPr>
              <a:t>Loan Suggests: </a:t>
            </a:r>
            <a:r>
              <a:rPr lang="en-US" sz="2100" dirty="0">
                <a:latin typeface="+mj-lt"/>
              </a:rPr>
              <a:t>Recommends the best loan options by analyzing user income, spending behavior, and credit score impact.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b="1" dirty="0">
                <a:latin typeface="+mj-lt"/>
              </a:rPr>
              <a:t>Credit Card Suggestions: </a:t>
            </a:r>
            <a:r>
              <a:rPr lang="en-US" sz="2100" dirty="0">
                <a:latin typeface="+mj-lt"/>
              </a:rPr>
              <a:t>Offers personalized credit card options (e.g., cashback, travel rewards) based on transaction patterns and financial goals.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b="1" dirty="0">
                <a:latin typeface="+mj-lt"/>
              </a:rPr>
              <a:t>Knowledge Center: </a:t>
            </a:r>
            <a:r>
              <a:rPr lang="en-US" sz="2100" dirty="0">
                <a:latin typeface="+mj-lt"/>
              </a:rPr>
              <a:t>A financial knowledge hub providing articles, videos, and PDFs customized for each user incorporating their preferences.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b="1" dirty="0">
                <a:latin typeface="+mj-lt"/>
              </a:rPr>
              <a:t>Profile: </a:t>
            </a:r>
            <a:r>
              <a:rPr lang="en-US" sz="2100" dirty="0">
                <a:latin typeface="+mj-lt"/>
              </a:rPr>
              <a:t>The section that has all personal information about the user</a:t>
            </a:r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37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AC485-F965-8F38-BE83-9F3D62473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D57E0-040E-9061-CA4A-AE5564E467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F85C7-EC28-5C4D-9577-C5634B07539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Wells Fargo Sans" panose="020B0503020203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Wells Fargo Sans" panose="020B0503020203020204" pitchFamily="34" charset="0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8787F0-FE04-2968-8F58-48E4D874A569}"/>
              </a:ext>
            </a:extLst>
          </p:cNvPr>
          <p:cNvSpPr txBox="1">
            <a:spLocks/>
          </p:cNvSpPr>
          <p:nvPr/>
        </p:nvSpPr>
        <p:spPr>
          <a:xfrm>
            <a:off x="320040" y="472439"/>
            <a:ext cx="8138160" cy="883921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D71E28"/>
                </a:solidFill>
                <a:latin typeface="Wells Fargo Sans Display" panose="020B0503020203020204" pitchFamily="34" charset="0"/>
              </a:rPr>
              <a:t>Feature in Scheduler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D71E28"/>
              </a:solidFill>
              <a:effectLst/>
              <a:uLnTx/>
              <a:uFillTx/>
              <a:latin typeface="Wells Fargo Sans Display" panose="020B0503020203020204" pitchFamily="34" charset="0"/>
              <a:ea typeface="+mj-ea"/>
              <a:cs typeface="+mj-cs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E97EC92-EB90-60BC-02E7-01213C69AD55}"/>
              </a:ext>
            </a:extLst>
          </p:cNvPr>
          <p:cNvSpPr txBox="1">
            <a:spLocks/>
          </p:cNvSpPr>
          <p:nvPr/>
        </p:nvSpPr>
        <p:spPr bwMode="auto">
          <a:xfrm>
            <a:off x="570633" y="3931920"/>
            <a:ext cx="11311989" cy="186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687388" indent="-342900" algn="l" rtl="0" eaLnBrk="1" fontAlgn="base" hangingPunct="1">
              <a:spcBef>
                <a:spcPts val="0"/>
              </a:spcBef>
              <a:spcAft>
                <a:spcPts val="1200"/>
              </a:spcAft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indent="-227013" algn="l" rtl="0" eaLnBrk="1" fontAlgn="base" hangingPunct="1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141413" indent="-227013" algn="l" rtl="0" eaLnBrk="1" fontAlgn="base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376363" indent="-234950" algn="l" rtl="0" eaLnBrk="1" fontAlgn="base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b="1" dirty="0">
                <a:latin typeface="+mj-lt"/>
              </a:rPr>
              <a:t>Churn Prediction Engine: </a:t>
            </a:r>
            <a:r>
              <a:rPr lang="en-US" sz="2100" dirty="0">
                <a:latin typeface="+mj-lt"/>
              </a:rPr>
              <a:t>A churn prediction model that use and n-dimensional dataset to predict customer churn by observing individual user pattern.</a:t>
            </a:r>
            <a:endParaRPr lang="en-US" sz="2100" b="1" dirty="0">
              <a:latin typeface="+mj-lt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b="1" dirty="0">
                <a:latin typeface="+mj-lt"/>
              </a:rPr>
              <a:t>Email Model: </a:t>
            </a:r>
            <a:r>
              <a:rPr lang="en-US" sz="2100" dirty="0">
                <a:latin typeface="+mj-lt"/>
              </a:rPr>
              <a:t>Utilizing pywin32, automated outlook emails are sent with a predefined HTML template to deliver personalized, timely, and professional communication.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b="1" dirty="0">
                <a:latin typeface="+mj-lt"/>
              </a:rPr>
              <a:t>Discounted Credit Card Recommendation: </a:t>
            </a:r>
            <a:r>
              <a:rPr lang="en-US" sz="2100" dirty="0">
                <a:latin typeface="+mj-lt"/>
              </a:rPr>
              <a:t>The Credit card recommendation engine is reused and tailored to provide discounted rates to the user.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b="1" dirty="0">
                <a:latin typeface="+mj-lt"/>
              </a:rPr>
              <a:t>Scheduler: </a:t>
            </a:r>
            <a:r>
              <a:rPr lang="en-US" sz="2100" dirty="0">
                <a:latin typeface="+mj-lt"/>
              </a:rPr>
              <a:t>The Churn Prediction Engine and Email Model is scheduled every week.</a:t>
            </a:r>
            <a:endParaRPr lang="en-US" sz="2100" b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D3D52-558A-42A9-1E67-E3BDF1E67477}"/>
              </a:ext>
            </a:extLst>
          </p:cNvPr>
          <p:cNvSpPr/>
          <p:nvPr/>
        </p:nvSpPr>
        <p:spPr>
          <a:xfrm>
            <a:off x="8578667" y="377733"/>
            <a:ext cx="2351314" cy="1073331"/>
          </a:xfrm>
          <a:prstGeom prst="rect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800" dirty="0"/>
              <a:t>Credit Card Recommendation System</a:t>
            </a:r>
            <a:endParaRPr lang="en-IN" sz="1800" dirty="0"/>
          </a:p>
        </p:txBody>
      </p:sp>
      <p:pic>
        <p:nvPicPr>
          <p:cNvPr id="7" name="Graphic 6" descr="Stopwatch 75% with solid fill">
            <a:extLst>
              <a:ext uri="{FF2B5EF4-FFF2-40B4-BE49-F238E27FC236}">
                <a16:creationId xmlns:a16="http://schemas.microsoft.com/office/drawing/2014/main" id="{F9DC34EB-B850-2DC1-485F-AB59AA0C3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391228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FB3768-E903-6C72-A08E-CFA21053A11A}"/>
              </a:ext>
            </a:extLst>
          </p:cNvPr>
          <p:cNvSpPr txBox="1"/>
          <p:nvPr/>
        </p:nvSpPr>
        <p:spPr>
          <a:xfrm>
            <a:off x="5638800" y="3271884"/>
            <a:ext cx="914400" cy="2699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800" dirty="0"/>
              <a:t>Scheduler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3C8A4F-4A31-054A-A546-9FBA12625626}"/>
              </a:ext>
            </a:extLst>
          </p:cNvPr>
          <p:cNvSpPr/>
          <p:nvPr/>
        </p:nvSpPr>
        <p:spPr>
          <a:xfrm>
            <a:off x="1465218" y="2188392"/>
            <a:ext cx="2351314" cy="911496"/>
          </a:xfrm>
          <a:prstGeom prst="rect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Churn Prediction Engine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532BC6-4D8C-EA4C-D3CC-52ADE11CC1D0}"/>
              </a:ext>
            </a:extLst>
          </p:cNvPr>
          <p:cNvSpPr/>
          <p:nvPr/>
        </p:nvSpPr>
        <p:spPr>
          <a:xfrm>
            <a:off x="8578667" y="2149930"/>
            <a:ext cx="2351314" cy="911496"/>
          </a:xfrm>
          <a:prstGeom prst="rect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Email Automation Model</a:t>
            </a:r>
            <a:endParaRPr lang="en-IN" sz="18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1BDD8A-DDBE-81D4-1647-4085ECD50CAB}"/>
              </a:ext>
            </a:extLst>
          </p:cNvPr>
          <p:cNvCxnSpPr>
            <a:cxnSpLocks/>
          </p:cNvCxnSpPr>
          <p:nvPr/>
        </p:nvCxnSpPr>
        <p:spPr>
          <a:xfrm flipH="1">
            <a:off x="3836851" y="3031307"/>
            <a:ext cx="1822268" cy="2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66AD727-0297-CBF9-490A-7B76E90173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95058" y="448852"/>
            <a:ext cx="629196" cy="2997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C86F795-170D-026F-00FD-9C922E9AC470}"/>
              </a:ext>
            </a:extLst>
          </p:cNvPr>
          <p:cNvCxnSpPr>
            <a:cxnSpLocks/>
          </p:cNvCxnSpPr>
          <p:nvPr/>
        </p:nvCxnSpPr>
        <p:spPr>
          <a:xfrm rot="5400000">
            <a:off x="4773072" y="966748"/>
            <a:ext cx="359133" cy="22591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272A49-7EC0-CCAB-81D9-CD02B9EBD35C}"/>
              </a:ext>
            </a:extLst>
          </p:cNvPr>
          <p:cNvCxnSpPr>
            <a:stCxn id="3" idx="2"/>
            <a:endCxn id="11" idx="0"/>
          </p:cNvCxnSpPr>
          <p:nvPr/>
        </p:nvCxnSpPr>
        <p:spPr>
          <a:xfrm>
            <a:off x="9754324" y="1451064"/>
            <a:ext cx="0" cy="698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92B2B1-98AC-672E-B74A-35D50C893069}"/>
              </a:ext>
            </a:extLst>
          </p:cNvPr>
          <p:cNvCxnSpPr/>
          <p:nvPr/>
        </p:nvCxnSpPr>
        <p:spPr>
          <a:xfrm>
            <a:off x="6553200" y="3061426"/>
            <a:ext cx="2025467" cy="1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039A2DD-6E27-2A9D-37A5-46E6251AD17A}"/>
              </a:ext>
            </a:extLst>
          </p:cNvPr>
          <p:cNvCxnSpPr/>
          <p:nvPr/>
        </p:nvCxnSpPr>
        <p:spPr>
          <a:xfrm>
            <a:off x="6357257" y="1633216"/>
            <a:ext cx="2221410" cy="6426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 descr="Database with solid fill">
            <a:extLst>
              <a:ext uri="{FF2B5EF4-FFF2-40B4-BE49-F238E27FC236}">
                <a16:creationId xmlns:a16="http://schemas.microsoft.com/office/drawing/2014/main" id="{5DE7E96D-55F7-D7A1-3C63-CD67C8936F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11019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4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BF675-B157-2257-9AE6-40299F72F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F1659-B61A-4C52-89DC-E44E823F3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F85C7-EC28-5C4D-9577-C5634B07539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Wells Fargo Sans" panose="020B0503020203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Wells Fargo Sans" panose="020B0503020203020204" pitchFamily="34" charset="0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1833F3-39C0-1ABD-1592-06873F159E8B}"/>
              </a:ext>
            </a:extLst>
          </p:cNvPr>
          <p:cNvSpPr txBox="1">
            <a:spLocks/>
          </p:cNvSpPr>
          <p:nvPr/>
        </p:nvSpPr>
        <p:spPr>
          <a:xfrm>
            <a:off x="320040" y="472439"/>
            <a:ext cx="8138160" cy="883921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D71E28"/>
                </a:solidFill>
                <a:latin typeface="Wells Fargo Sans Display" panose="020B0503020203020204" pitchFamily="34" charset="0"/>
              </a:rPr>
              <a:t>Technologies Used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D71E28"/>
              </a:solidFill>
              <a:effectLst/>
              <a:uLnTx/>
              <a:uFillTx/>
              <a:latin typeface="Wells Fargo Sans Display" panose="020B0503020203020204" pitchFamily="34" charset="0"/>
              <a:ea typeface="+mj-ea"/>
              <a:cs typeface="+mj-cs"/>
            </a:endParaRPr>
          </a:p>
        </p:txBody>
      </p:sp>
      <p:pic>
        <p:nvPicPr>
          <p:cNvPr id="4" name="Picture 3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AC8F04A1-92D8-1E35-6274-02F07A8F0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5939" t="12733" r="24687" b="13229"/>
          <a:stretch/>
        </p:blipFill>
        <p:spPr>
          <a:xfrm>
            <a:off x="599741" y="1175570"/>
            <a:ext cx="2622430" cy="2870968"/>
          </a:xfrm>
          <a:prstGeom prst="rect">
            <a:avLst/>
          </a:prstGeom>
        </p:spPr>
      </p:pic>
      <p:pic>
        <p:nvPicPr>
          <p:cNvPr id="8" name="Picture 7" descr="A red and white logo&#10;&#10;AI-generated content may be incorrect.">
            <a:extLst>
              <a:ext uri="{FF2B5EF4-FFF2-40B4-BE49-F238E27FC236}">
                <a16:creationId xmlns:a16="http://schemas.microsoft.com/office/drawing/2014/main" id="{71198660-FFB5-7FCD-79AC-97456E589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62277" y="3077029"/>
            <a:ext cx="3225689" cy="3225689"/>
          </a:xfrm>
          <a:prstGeom prst="rect">
            <a:avLst/>
          </a:prstGeom>
        </p:spPr>
      </p:pic>
      <p:pic>
        <p:nvPicPr>
          <p:cNvPr id="12" name="Picture 1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08BB12F-5FA1-0968-8FCA-3CE26B1801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736355" y="1975020"/>
            <a:ext cx="1452857" cy="14528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DA721F-51F1-2593-965B-47F8E0EA48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2227" y="5312616"/>
            <a:ext cx="1489137" cy="9614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D1EDA6-2400-CA10-E6E7-85F6B60405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583" y="4813974"/>
            <a:ext cx="1587523" cy="105456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38DA713-4F4A-89BA-4821-DFB88CC12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686" y="626593"/>
            <a:ext cx="2035307" cy="109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63755B-F65D-AEBA-7E72-379EB041DC2C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36074" b="27904"/>
          <a:stretch/>
        </p:blipFill>
        <p:spPr>
          <a:xfrm>
            <a:off x="4184779" y="5724084"/>
            <a:ext cx="2394858" cy="862678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AD8F83E-C0A8-BC72-689C-E5879077C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141" y="2561074"/>
            <a:ext cx="1735852" cy="173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emocratizing AI: The Hugging Face ...">
            <a:extLst>
              <a:ext uri="{FF2B5EF4-FFF2-40B4-BE49-F238E27FC236}">
                <a16:creationId xmlns:a16="http://schemas.microsoft.com/office/drawing/2014/main" id="{94C6629F-A4F6-B6CA-CD8F-3607D7076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952" y="1530558"/>
            <a:ext cx="2042300" cy="135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4AB8B7-D5A0-6316-98E5-0EA4A372D50C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l="21254" r="22304"/>
          <a:stretch/>
        </p:blipFill>
        <p:spPr>
          <a:xfrm>
            <a:off x="3223954" y="981581"/>
            <a:ext cx="1180405" cy="10979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2B29711-E600-566C-75E1-4CA550240A9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23574" y="4689873"/>
            <a:ext cx="1830600" cy="14528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190B2BD-7E59-101F-78FA-64EC220C12B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69256" y="3896156"/>
            <a:ext cx="2345534" cy="9178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2632457-65E8-BCDB-84D9-D07D9CD5D1A4}"/>
              </a:ext>
            </a:extLst>
          </p:cNvPr>
          <p:cNvSpPr txBox="1"/>
          <p:nvPr/>
        </p:nvSpPr>
        <p:spPr>
          <a:xfrm>
            <a:off x="597958" y="3434204"/>
            <a:ext cx="769259" cy="4007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800" dirty="0"/>
              <a:t>python</a:t>
            </a:r>
            <a:endParaRPr lang="en-IN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591719-6171-9D36-93CA-9C01FF9612DB}"/>
              </a:ext>
            </a:extLst>
          </p:cNvPr>
          <p:cNvSpPr txBox="1"/>
          <p:nvPr/>
        </p:nvSpPr>
        <p:spPr>
          <a:xfrm>
            <a:off x="3501872" y="2177407"/>
            <a:ext cx="1180405" cy="4007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800" dirty="0" err="1"/>
              <a:t>SerpApi</a:t>
            </a:r>
            <a:endParaRPr lang="en-IN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381704-8BD7-774E-38E9-121E79DD0367}"/>
              </a:ext>
            </a:extLst>
          </p:cNvPr>
          <p:cNvSpPr txBox="1"/>
          <p:nvPr/>
        </p:nvSpPr>
        <p:spPr>
          <a:xfrm>
            <a:off x="803616" y="5984791"/>
            <a:ext cx="769259" cy="4007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800" dirty="0" err="1"/>
              <a:t>faiss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F363C-9A47-F387-300A-F00527BD05E2}"/>
              </a:ext>
            </a:extLst>
          </p:cNvPr>
          <p:cNvSpPr txBox="1"/>
          <p:nvPr/>
        </p:nvSpPr>
        <p:spPr>
          <a:xfrm>
            <a:off x="2599997" y="4963747"/>
            <a:ext cx="1077812" cy="4007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800" dirty="0" err="1"/>
              <a:t>chromadb</a:t>
            </a:r>
            <a:endParaRPr lang="en-IN" sz="1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D9E0C-6497-FED6-D3F3-F4093BED52E3}"/>
              </a:ext>
            </a:extLst>
          </p:cNvPr>
          <p:cNvSpPr txBox="1"/>
          <p:nvPr/>
        </p:nvSpPr>
        <p:spPr>
          <a:xfrm>
            <a:off x="7445849" y="6200078"/>
            <a:ext cx="1077812" cy="4007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800" dirty="0"/>
              <a:t>bootstrap</a:t>
            </a:r>
            <a:endParaRPr lang="en-IN" sz="1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289FB2-16FF-C17E-6C75-EB3E9CFDADFD}"/>
              </a:ext>
            </a:extLst>
          </p:cNvPr>
          <p:cNvSpPr txBox="1"/>
          <p:nvPr/>
        </p:nvSpPr>
        <p:spPr>
          <a:xfrm>
            <a:off x="7094195" y="2332015"/>
            <a:ext cx="859569" cy="4007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800" dirty="0"/>
              <a:t>Chart.js</a:t>
            </a:r>
            <a:endParaRPr lang="en-IN" sz="1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617B0D-6FC8-E073-DDB6-B436B35C6F37}"/>
              </a:ext>
            </a:extLst>
          </p:cNvPr>
          <p:cNvSpPr txBox="1"/>
          <p:nvPr/>
        </p:nvSpPr>
        <p:spPr>
          <a:xfrm>
            <a:off x="5115646" y="1590642"/>
            <a:ext cx="599144" cy="3004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800" dirty="0" err="1"/>
              <a:t>groq</a:t>
            </a:r>
            <a:endParaRPr lang="en-IN" sz="1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494721-9C0B-7A7E-244C-46C411D8C400}"/>
              </a:ext>
            </a:extLst>
          </p:cNvPr>
          <p:cNvSpPr txBox="1"/>
          <p:nvPr/>
        </p:nvSpPr>
        <p:spPr>
          <a:xfrm>
            <a:off x="10554527" y="3077029"/>
            <a:ext cx="1037732" cy="4007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800" dirty="0"/>
              <a:t>Angular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15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8"/>
          <p:cNvSpPr txBox="1">
            <a:spLocks/>
          </p:cNvSpPr>
          <p:nvPr/>
        </p:nvSpPr>
        <p:spPr>
          <a:xfrm>
            <a:off x="11511628" y="6400800"/>
            <a:ext cx="384048" cy="228600"/>
          </a:xfrm>
          <a:prstGeom prst="rect">
            <a:avLst/>
          </a:prstGeom>
        </p:spPr>
        <p:txBody>
          <a:bodyPr vert="horz" lIns="0" tIns="0" rIns="0" bIns="0" spcCol="45720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12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560" y="1795201"/>
            <a:ext cx="5129398" cy="30776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52A43A-13D5-1FE5-95EE-64D300442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26982"/>
            <a:ext cx="1069930" cy="109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3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Offered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233787" y="6291339"/>
            <a:ext cx="457200" cy="228600"/>
          </a:xfrm>
        </p:spPr>
        <p:txBody>
          <a:bodyPr/>
          <a:lstStyle/>
          <a:p>
            <a:fld id="{000F85C7-EC28-5C4D-9577-C5634B07539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622756" y="2786592"/>
            <a:ext cx="904875" cy="895350"/>
          </a:xfrm>
          <a:prstGeom prst="ellipse">
            <a:avLst/>
          </a:prstGeom>
          <a:solidFill>
            <a:srgbClr val="78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Wells Fargo Sans SemiBold" panose="020B0703020203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619719" y="1706974"/>
            <a:ext cx="904875" cy="895350"/>
          </a:xfrm>
          <a:prstGeom prst="ellipse">
            <a:avLst/>
          </a:prstGeom>
          <a:solidFill>
            <a:srgbClr val="78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Wells Fargo Sans SemiBold" panose="020B0703020203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35508" y="5291389"/>
            <a:ext cx="904875" cy="895350"/>
          </a:xfrm>
          <a:prstGeom prst="ellipse">
            <a:avLst/>
          </a:prstGeom>
          <a:solidFill>
            <a:srgbClr val="78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Wells Fargo Sans SemiBold" panose="020B0703020203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5508" y="2876034"/>
            <a:ext cx="904875" cy="895350"/>
          </a:xfrm>
          <a:prstGeom prst="ellipse">
            <a:avLst/>
          </a:prstGeom>
          <a:solidFill>
            <a:srgbClr val="78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Wells Fargo Sans SemiBold" panose="020B0703020203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35508" y="1724528"/>
            <a:ext cx="904875" cy="895350"/>
          </a:xfrm>
          <a:prstGeom prst="ellipse">
            <a:avLst/>
          </a:prstGeom>
          <a:solidFill>
            <a:srgbClr val="78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Wells Fargo Sans SemiBold" panose="020B0703020203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35508" y="4048628"/>
            <a:ext cx="904875" cy="895350"/>
          </a:xfrm>
          <a:prstGeom prst="ellipse">
            <a:avLst/>
          </a:prstGeom>
          <a:solidFill>
            <a:srgbClr val="78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Wells Fargo Sans SemiBold" panose="020B07030202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14475" y="1960165"/>
            <a:ext cx="4308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Personalized Loan Recommendation System</a:t>
            </a:r>
            <a:endParaRPr lang="en-US" sz="1800" dirty="0"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40383" y="3120559"/>
            <a:ext cx="2544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</a:rPr>
              <a:t>AI driven finance chatbot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01980" y="4324513"/>
            <a:ext cx="445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AI driven credit card recommendation system</a:t>
            </a:r>
            <a:endParaRPr lang="en-US" sz="1800" dirty="0"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14475" y="5608424"/>
            <a:ext cx="360233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91135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dirty="0">
                <a:latin typeface="Wells Fargo Sans" panose="020B0503020203020204" pitchFamily="34" charset="0"/>
              </a:rPr>
              <a:t>User Activity summarizer Dashboard</a:t>
            </a:r>
            <a:endParaRPr lang="en-US" sz="1800" dirty="0">
              <a:latin typeface="Wells Fargo Sans" panose="020B0503020203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14647" y="5354986"/>
            <a:ext cx="904875" cy="895350"/>
          </a:xfrm>
          <a:prstGeom prst="ellipse">
            <a:avLst/>
          </a:prstGeom>
          <a:solidFill>
            <a:srgbClr val="78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Wells Fargo Sans SemiBold" panose="020B0703020203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619719" y="4070193"/>
            <a:ext cx="904875" cy="895350"/>
          </a:xfrm>
          <a:prstGeom prst="ellipse">
            <a:avLst/>
          </a:prstGeom>
          <a:solidFill>
            <a:srgbClr val="78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Wells Fargo Sans SemiBold" panose="020B0703020203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09997" y="1985152"/>
            <a:ext cx="4457182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91135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sz="1800" dirty="0">
                <a:latin typeface="Wells Fargo Sans" panose="020B0503020203020204" pitchFamily="34" charset="0"/>
              </a:rPr>
              <a:t>Customized Content recommendation system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403" y="4373403"/>
            <a:ext cx="630175" cy="3636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509997" y="5571727"/>
            <a:ext cx="3879652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91135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sz="1800" dirty="0">
                <a:latin typeface="Wells Fargo Sans" panose="020B0503020203020204" pitchFamily="34" charset="0"/>
              </a:rPr>
              <a:t>Churn Prediction and mitigation system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24594" y="4324521"/>
            <a:ext cx="361381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91135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sz="1800" dirty="0">
                <a:latin typeface="Wells Fargo Sans" panose="020B0503020203020204" pitchFamily="34" charset="0"/>
              </a:rPr>
              <a:t>Personalized investment suggestions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24594" y="3108149"/>
            <a:ext cx="350397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91135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dirty="0">
                <a:latin typeface="Wells Fargo Sans" panose="020B0503020203020204" pitchFamily="34" charset="0"/>
              </a:rPr>
              <a:t>User Friendly Multi-model Chatbot </a:t>
            </a:r>
            <a:endParaRPr lang="en-US" sz="1800" dirty="0">
              <a:latin typeface="Wells Fargo Sans" panose="020B0503020203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05" y="5514710"/>
            <a:ext cx="492634" cy="49263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463" y="1911281"/>
            <a:ext cx="368265" cy="56581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19" y="1903015"/>
            <a:ext cx="519559" cy="486794"/>
          </a:xfrm>
          <a:prstGeom prst="rect">
            <a:avLst/>
          </a:prstGeom>
        </p:spPr>
      </p:pic>
      <p:pic>
        <p:nvPicPr>
          <p:cNvPr id="5" name="Graphic 4" descr="Artificial Intelligence outline">
            <a:extLst>
              <a:ext uri="{FF2B5EF4-FFF2-40B4-BE49-F238E27FC236}">
                <a16:creationId xmlns:a16="http://schemas.microsoft.com/office/drawing/2014/main" id="{BB289A54-D2C6-4571-85E3-55D2B15738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5519" y="3018909"/>
            <a:ext cx="609600" cy="609600"/>
          </a:xfrm>
          <a:prstGeom prst="rect">
            <a:avLst/>
          </a:prstGeom>
        </p:spPr>
      </p:pic>
      <p:pic>
        <p:nvPicPr>
          <p:cNvPr id="7" name="Graphic 6" descr="Upward trend outline">
            <a:extLst>
              <a:ext uri="{FF2B5EF4-FFF2-40B4-BE49-F238E27FC236}">
                <a16:creationId xmlns:a16="http://schemas.microsoft.com/office/drawing/2014/main" id="{20C1498E-7548-1A69-B91B-E7A149DCB4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8538" y="5452588"/>
            <a:ext cx="632907" cy="632907"/>
          </a:xfrm>
          <a:prstGeom prst="rect">
            <a:avLst/>
          </a:prstGeom>
        </p:spPr>
      </p:pic>
      <p:pic>
        <p:nvPicPr>
          <p:cNvPr id="6" name="Graphic 5" descr="Credit card outline">
            <a:extLst>
              <a:ext uri="{FF2B5EF4-FFF2-40B4-BE49-F238E27FC236}">
                <a16:creationId xmlns:a16="http://schemas.microsoft.com/office/drawing/2014/main" id="{F3E5E11B-5B12-93D0-74CE-A2AC0B3F30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6018" y="4118795"/>
            <a:ext cx="743854" cy="743854"/>
          </a:xfrm>
          <a:prstGeom prst="rect">
            <a:avLst/>
          </a:prstGeom>
        </p:spPr>
      </p:pic>
      <p:pic>
        <p:nvPicPr>
          <p:cNvPr id="11" name="Graphic 10" descr="Radio microphone outline">
            <a:extLst>
              <a:ext uri="{FF2B5EF4-FFF2-40B4-BE49-F238E27FC236}">
                <a16:creationId xmlns:a16="http://schemas.microsoft.com/office/drawing/2014/main" id="{EB45A9CC-BD97-7660-5916-16AC17D1A2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79849" y="2958967"/>
            <a:ext cx="596865" cy="59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5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Personalized Loan Recommendation System</a:t>
            </a:r>
            <a:endParaRPr lang="en-US" sz="3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05009" y="1392606"/>
            <a:ext cx="9335106" cy="9099"/>
          </a:xfrm>
          <a:prstGeom prst="line">
            <a:avLst/>
          </a:prstGeom>
          <a:ln w="19050" cap="sq">
            <a:solidFill>
              <a:srgbClr val="FFCD41"/>
            </a:solidFill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8" name="Rectangle 7"/>
          <p:cNvSpPr/>
          <p:nvPr/>
        </p:nvSpPr>
        <p:spPr bwMode="auto">
          <a:xfrm>
            <a:off x="1555852" y="1828801"/>
            <a:ext cx="9037386" cy="5344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1470" tIns="41470" rIns="41470" bIns="41470" numCol="1" rtlCol="0" anchor="ctr" anchorCtr="0" compatLnSpc="1">
            <a:prstTxWarp prst="textNoShape">
              <a:avLst/>
            </a:prstTxWarp>
          </a:bodyPr>
          <a:lstStyle/>
          <a:p>
            <a:pPr algn="l" defTabSz="829421"/>
            <a:r>
              <a:rPr lang="en-US" sz="2400" dirty="0">
                <a:solidFill>
                  <a:srgbClr val="D71E28"/>
                </a:solidFill>
                <a:ea typeface="MS PGothic" pitchFamily="34" charset="-128"/>
              </a:rPr>
              <a:t>Choose a loan that fits within a range for financial stability</a:t>
            </a:r>
            <a:endParaRPr lang="en-US" sz="2400" dirty="0">
              <a:solidFill>
                <a:srgbClr val="D71E28"/>
              </a:solidFill>
              <a:latin typeface="+mn-lt"/>
              <a:ea typeface="MS PGothic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543857" y="1648333"/>
            <a:ext cx="904875" cy="895350"/>
          </a:xfrm>
          <a:prstGeom prst="ellipse">
            <a:avLst/>
          </a:prstGeom>
          <a:solidFill>
            <a:srgbClr val="78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Wells Fargo Sans SemiBold" panose="020B0703020203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14" y="1852611"/>
            <a:ext cx="519559" cy="48679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6536959-4500-3D0B-667C-8440E23A092E}"/>
              </a:ext>
            </a:extLst>
          </p:cNvPr>
          <p:cNvSpPr txBox="1">
            <a:spLocks/>
          </p:cNvSpPr>
          <p:nvPr/>
        </p:nvSpPr>
        <p:spPr bwMode="auto">
          <a:xfrm>
            <a:off x="681206" y="3045112"/>
            <a:ext cx="11311989" cy="289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687388" indent="-342900" algn="l" rtl="0" eaLnBrk="1" fontAlgn="base" hangingPunct="1">
              <a:spcBef>
                <a:spcPts val="0"/>
              </a:spcBef>
              <a:spcAft>
                <a:spcPts val="1200"/>
              </a:spcAft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indent="-227013" algn="l" rtl="0" eaLnBrk="1" fontAlgn="base" hangingPunct="1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141413" indent="-227013" algn="l" rtl="0" eaLnBrk="1" fontAlgn="base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376363" indent="-234950" algn="l" rtl="0" eaLnBrk="1" fontAlgn="base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+mn-lt"/>
              </a:rPr>
              <a:t>Strategy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dirty="0">
                <a:latin typeface="+mj-lt"/>
              </a:rPr>
              <a:t>Deliver personalized loan options that align with customers’ financial profiles, reducing loan application rejections.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dirty="0">
                <a:latin typeface="+mj-lt"/>
              </a:rPr>
              <a:t>Out algorithm captures the deeper semantic patterns (e.g., frequent restaurant spending signals lifestyle loans), thereby increasing the relevance of loan suggestions.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dirty="0">
                <a:latin typeface="+mj-lt"/>
              </a:rPr>
              <a:t>Improve user experience by presenting loans tailored to their needs (e.g., home, car, or business loans).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105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7B080-7106-5457-F66D-AD5305815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449022-264D-6278-0067-352F24A67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91135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sz="3200" dirty="0">
                <a:latin typeface="Wells Fargo Sans" panose="020B0503020203020204" pitchFamily="34" charset="0"/>
              </a:rPr>
              <a:t>Customized Content recommendation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947A7-D89B-D683-107F-8CFA1581FE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123F07-ADDE-A11A-45F5-6920540C0DA4}"/>
              </a:ext>
            </a:extLst>
          </p:cNvPr>
          <p:cNvCxnSpPr/>
          <p:nvPr/>
        </p:nvCxnSpPr>
        <p:spPr>
          <a:xfrm flipV="1">
            <a:off x="505009" y="1392606"/>
            <a:ext cx="9335106" cy="9099"/>
          </a:xfrm>
          <a:prstGeom prst="line">
            <a:avLst/>
          </a:prstGeom>
          <a:ln w="19050" cap="sq">
            <a:solidFill>
              <a:srgbClr val="FFCD41"/>
            </a:solidFill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3667A8E-A183-2425-AC44-37076B96AA52}"/>
              </a:ext>
            </a:extLst>
          </p:cNvPr>
          <p:cNvSpPr/>
          <p:nvPr/>
        </p:nvSpPr>
        <p:spPr bwMode="auto">
          <a:xfrm>
            <a:off x="1555852" y="1828801"/>
            <a:ext cx="9037386" cy="5344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1470" tIns="41470" rIns="41470" bIns="41470" numCol="1" rtlCol="0" anchor="ctr" anchorCtr="0" compatLnSpc="1">
            <a:prstTxWarp prst="textNoShape">
              <a:avLst/>
            </a:prstTxWarp>
          </a:bodyPr>
          <a:lstStyle/>
          <a:p>
            <a:pPr algn="l" defTabSz="829421"/>
            <a:r>
              <a:rPr lang="en-US" sz="2400" dirty="0">
                <a:solidFill>
                  <a:srgbClr val="D71E28"/>
                </a:solidFill>
                <a:ea typeface="MS PGothic" pitchFamily="34" charset="-128"/>
              </a:rPr>
              <a:t>Tailored content that might interest the user</a:t>
            </a:r>
            <a:endParaRPr lang="en-US" sz="2400" dirty="0">
              <a:solidFill>
                <a:srgbClr val="D71E28"/>
              </a:solidFill>
              <a:latin typeface="+mn-lt"/>
              <a:ea typeface="MS PGothic" pitchFamily="34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59D221-FF84-72D8-7070-D7DFC13681C3}"/>
              </a:ext>
            </a:extLst>
          </p:cNvPr>
          <p:cNvSpPr/>
          <p:nvPr/>
        </p:nvSpPr>
        <p:spPr>
          <a:xfrm>
            <a:off x="543857" y="1648333"/>
            <a:ext cx="904875" cy="895350"/>
          </a:xfrm>
          <a:prstGeom prst="ellipse">
            <a:avLst/>
          </a:prstGeom>
          <a:solidFill>
            <a:srgbClr val="78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Wells Fargo Sans SemiBold" panose="020B0703020203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EF4A3D0-B50F-8594-7AC2-59076CC1A1CA}"/>
              </a:ext>
            </a:extLst>
          </p:cNvPr>
          <p:cNvSpPr txBox="1">
            <a:spLocks/>
          </p:cNvSpPr>
          <p:nvPr/>
        </p:nvSpPr>
        <p:spPr bwMode="auto">
          <a:xfrm>
            <a:off x="681206" y="3045112"/>
            <a:ext cx="11311989" cy="289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687388" indent="-342900" algn="l" rtl="0" eaLnBrk="1" fontAlgn="base" hangingPunct="1">
              <a:spcBef>
                <a:spcPts val="0"/>
              </a:spcBef>
              <a:spcAft>
                <a:spcPts val="1200"/>
              </a:spcAft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indent="-227013" algn="l" rtl="0" eaLnBrk="1" fontAlgn="base" hangingPunct="1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141413" indent="-227013" algn="l" rtl="0" eaLnBrk="1" fontAlgn="base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376363" indent="-234950" algn="l" rtl="0" eaLnBrk="1" fontAlgn="base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+mn-lt"/>
              </a:rPr>
              <a:t>Strategy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dirty="0">
                <a:latin typeface="+mj-lt"/>
              </a:rPr>
              <a:t>Enhanced Customer Engagement and Retention by delivering tailored content (articles, videos, PDFs). Keep users engaged by offering content that aligns with their interests (e.g., financial news, investment tips).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dirty="0">
                <a:latin typeface="+mj-lt"/>
              </a:rPr>
              <a:t>Out algorithm captures the deeper semantic patterns (e.g., frequent restaurant spending signals lifestyle loans), thereby increasing the relevance of loan suggestions.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dirty="0">
                <a:latin typeface="+mj-lt"/>
              </a:rPr>
              <a:t>Provides a differentiated user experience compared to traditional banking services by positioning the platform as a smart financial assistant that understands customer needs.</a:t>
            </a:r>
            <a:endParaRPr lang="en-US" sz="20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FC13E-7B92-AB89-947C-EE20CD6431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1" y="1828801"/>
            <a:ext cx="368265" cy="56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9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DD658-83B2-BDF6-E04F-A8A3A3AD5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7779CD-1E96-8B83-6981-F624CF0C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n-lt"/>
              </a:rPr>
              <a:t>AI driven finance chatbot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11117-4E01-0218-00D0-9712BEC47B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068A95-C88D-9A78-433E-1B1A4EF7E665}"/>
              </a:ext>
            </a:extLst>
          </p:cNvPr>
          <p:cNvCxnSpPr/>
          <p:nvPr/>
        </p:nvCxnSpPr>
        <p:spPr>
          <a:xfrm flipV="1">
            <a:off x="505009" y="1392606"/>
            <a:ext cx="9335106" cy="9099"/>
          </a:xfrm>
          <a:prstGeom prst="line">
            <a:avLst/>
          </a:prstGeom>
          <a:ln w="19050" cap="sq">
            <a:solidFill>
              <a:srgbClr val="FFCD41"/>
            </a:solidFill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1BB7355-AE9B-36DA-ED7D-3E3FB71535B1}"/>
              </a:ext>
            </a:extLst>
          </p:cNvPr>
          <p:cNvSpPr/>
          <p:nvPr/>
        </p:nvSpPr>
        <p:spPr bwMode="auto">
          <a:xfrm>
            <a:off x="1555852" y="1828801"/>
            <a:ext cx="9037386" cy="5344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1470" tIns="41470" rIns="41470" bIns="41470" numCol="1" rtlCol="0" anchor="ctr" anchorCtr="0" compatLnSpc="1">
            <a:prstTxWarp prst="textNoShape">
              <a:avLst/>
            </a:prstTxWarp>
          </a:bodyPr>
          <a:lstStyle/>
          <a:p>
            <a:pPr algn="l" defTabSz="829421"/>
            <a:r>
              <a:rPr lang="en-US" sz="2400" dirty="0">
                <a:solidFill>
                  <a:srgbClr val="D71E28"/>
                </a:solidFill>
                <a:ea typeface="MS PGothic" pitchFamily="34" charset="-128"/>
              </a:rPr>
              <a:t>Use the chatbot and get answers to your finance related questions</a:t>
            </a:r>
            <a:endParaRPr lang="en-US" sz="2400" dirty="0">
              <a:solidFill>
                <a:srgbClr val="D71E28"/>
              </a:solidFill>
              <a:latin typeface="+mn-lt"/>
              <a:ea typeface="MS PGothic" pitchFamily="34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A9034A-6444-397F-9FD4-3C32825C142C}"/>
              </a:ext>
            </a:extLst>
          </p:cNvPr>
          <p:cNvSpPr/>
          <p:nvPr/>
        </p:nvSpPr>
        <p:spPr>
          <a:xfrm>
            <a:off x="543857" y="1648333"/>
            <a:ext cx="904875" cy="895350"/>
          </a:xfrm>
          <a:prstGeom prst="ellipse">
            <a:avLst/>
          </a:prstGeom>
          <a:solidFill>
            <a:srgbClr val="78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Wells Fargo Sans SemiBold" panose="020B0703020203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55CACEB-387B-6696-87E2-387B57B69181}"/>
              </a:ext>
            </a:extLst>
          </p:cNvPr>
          <p:cNvSpPr txBox="1">
            <a:spLocks/>
          </p:cNvSpPr>
          <p:nvPr/>
        </p:nvSpPr>
        <p:spPr bwMode="auto">
          <a:xfrm>
            <a:off x="681206" y="3045112"/>
            <a:ext cx="11311989" cy="289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687388" indent="-342900" algn="l" rtl="0" eaLnBrk="1" fontAlgn="base" hangingPunct="1">
              <a:spcBef>
                <a:spcPts val="0"/>
              </a:spcBef>
              <a:spcAft>
                <a:spcPts val="1200"/>
              </a:spcAft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indent="-227013" algn="l" rtl="0" eaLnBrk="1" fontAlgn="base" hangingPunct="1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141413" indent="-227013" algn="l" rtl="0" eaLnBrk="1" fontAlgn="base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376363" indent="-234950" algn="l" rtl="0" eaLnBrk="1" fontAlgn="base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+mn-lt"/>
              </a:rPr>
              <a:t>Strategy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dirty="0">
                <a:latin typeface="+mj-lt"/>
              </a:rPr>
              <a:t>Always-on support improves customer satisfaction by providing instant answers to queries.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dirty="0">
                <a:latin typeface="+mj-lt"/>
              </a:rPr>
              <a:t>Scope of converting chatbot to personalized sales opportunity by suggesting relevant product and services therein increasing the customer experience.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dirty="0">
                <a:latin typeface="+mj-lt"/>
              </a:rPr>
              <a:t>By delivering hyper-personalized suggestions and instant query resolution, the chatbot improves engagement, boosts customer loyalty, and encourages financial product adoption.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z="2000" dirty="0">
              <a:latin typeface="+mn-lt"/>
            </a:endParaRPr>
          </a:p>
        </p:txBody>
      </p:sp>
      <p:pic>
        <p:nvPicPr>
          <p:cNvPr id="11" name="Graphic 10" descr="Artificial Intelligence outline">
            <a:extLst>
              <a:ext uri="{FF2B5EF4-FFF2-40B4-BE49-F238E27FC236}">
                <a16:creationId xmlns:a16="http://schemas.microsoft.com/office/drawing/2014/main" id="{099F099B-E0DE-E44B-3263-0D1230381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494" y="180504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2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0857E-4D9B-5532-F40F-043A5C0CF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5F5C00-57E1-A98B-589A-3DC025A9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91135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dirty="0">
                <a:latin typeface="Wells Fargo Sans" panose="020B0503020203020204" pitchFamily="34" charset="0"/>
              </a:rPr>
              <a:t>User Friendly Multi-model Chatbot </a:t>
            </a:r>
            <a:endParaRPr lang="en-US" sz="3200" dirty="0">
              <a:latin typeface="Wells Fargo Sans" panose="020B0503020203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A1E93-5B4F-E89B-946B-C2145951A0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06B1F5-C230-6264-9F18-E301D47BD6A6}"/>
              </a:ext>
            </a:extLst>
          </p:cNvPr>
          <p:cNvCxnSpPr/>
          <p:nvPr/>
        </p:nvCxnSpPr>
        <p:spPr>
          <a:xfrm flipV="1">
            <a:off x="505009" y="1392606"/>
            <a:ext cx="9335106" cy="9099"/>
          </a:xfrm>
          <a:prstGeom prst="line">
            <a:avLst/>
          </a:prstGeom>
          <a:ln w="19050" cap="sq">
            <a:solidFill>
              <a:srgbClr val="FFCD41"/>
            </a:solidFill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116356D-F283-FEA1-DA2B-E69FA5C61A4B}"/>
              </a:ext>
            </a:extLst>
          </p:cNvPr>
          <p:cNvSpPr/>
          <p:nvPr/>
        </p:nvSpPr>
        <p:spPr bwMode="auto">
          <a:xfrm>
            <a:off x="1555852" y="1828801"/>
            <a:ext cx="9037386" cy="5344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1470" tIns="41470" rIns="41470" bIns="41470" numCol="1" rtlCol="0" anchor="ctr" anchorCtr="0" compatLnSpc="1">
            <a:prstTxWarp prst="textNoShape">
              <a:avLst/>
            </a:prstTxWarp>
          </a:bodyPr>
          <a:lstStyle/>
          <a:p>
            <a:pPr algn="l" defTabSz="829421"/>
            <a:r>
              <a:rPr lang="en-US" sz="2400" dirty="0">
                <a:solidFill>
                  <a:srgbClr val="D71E28"/>
                </a:solidFill>
                <a:ea typeface="MS PGothic" pitchFamily="34" charset="-128"/>
              </a:rPr>
              <a:t>Talk and Listen to the chatbot instead of typing</a:t>
            </a:r>
            <a:endParaRPr lang="en-US" sz="2400" dirty="0">
              <a:solidFill>
                <a:srgbClr val="D71E28"/>
              </a:solidFill>
              <a:latin typeface="+mn-lt"/>
              <a:ea typeface="MS PGothic" pitchFamily="34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AA7FFF-9708-209A-80DB-4A40CDEB9319}"/>
              </a:ext>
            </a:extLst>
          </p:cNvPr>
          <p:cNvSpPr/>
          <p:nvPr/>
        </p:nvSpPr>
        <p:spPr>
          <a:xfrm>
            <a:off x="543857" y="1648333"/>
            <a:ext cx="904875" cy="895350"/>
          </a:xfrm>
          <a:prstGeom prst="ellipse">
            <a:avLst/>
          </a:prstGeom>
          <a:solidFill>
            <a:srgbClr val="78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Wells Fargo Sans SemiBold" panose="020B0703020203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C6D71C8-BA42-0561-ED66-D7B0B41C585C}"/>
              </a:ext>
            </a:extLst>
          </p:cNvPr>
          <p:cNvSpPr txBox="1">
            <a:spLocks/>
          </p:cNvSpPr>
          <p:nvPr/>
        </p:nvSpPr>
        <p:spPr bwMode="auto">
          <a:xfrm>
            <a:off x="681206" y="3045112"/>
            <a:ext cx="11311989" cy="289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687388" indent="-342900" algn="l" rtl="0" eaLnBrk="1" fontAlgn="base" hangingPunct="1">
              <a:spcBef>
                <a:spcPts val="0"/>
              </a:spcBef>
              <a:spcAft>
                <a:spcPts val="1200"/>
              </a:spcAft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indent="-227013" algn="l" rtl="0" eaLnBrk="1" fontAlgn="base" hangingPunct="1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141413" indent="-227013" algn="l" rtl="0" eaLnBrk="1" fontAlgn="base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376363" indent="-234950" algn="l" rtl="0" eaLnBrk="1" fontAlgn="base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+mn-lt"/>
              </a:rPr>
              <a:t>Strategy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dirty="0">
                <a:latin typeface="+mj-lt"/>
              </a:rPr>
              <a:t>Our chatbot is highly inclusive, offering text-based interaction for users with hearing impairments and voice output for those with visual impairments, ensuring accessibility for all.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dirty="0">
                <a:latin typeface="+mj-lt"/>
              </a:rPr>
              <a:t>Using client-side rendering for faster interactivity, our chatbot is designed to accept both voice and text input. It also incorporates the same for output.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dirty="0">
                <a:latin typeface="+mj-lt"/>
              </a:rPr>
              <a:t> By providing instant responses through voice and text, it improves user satisfaction, reduces operational costs, and opens new revenue opportunities through targeted upselling and cross-selling.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z="2000" dirty="0">
              <a:latin typeface="+mn-lt"/>
            </a:endParaRPr>
          </a:p>
        </p:txBody>
      </p:sp>
      <p:pic>
        <p:nvPicPr>
          <p:cNvPr id="6" name="Graphic 5" descr="Radio microphone outline">
            <a:extLst>
              <a:ext uri="{FF2B5EF4-FFF2-40B4-BE49-F238E27FC236}">
                <a16:creationId xmlns:a16="http://schemas.microsoft.com/office/drawing/2014/main" id="{80510EA3-0F39-257D-C608-406F36FDB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861" y="1828801"/>
            <a:ext cx="596865" cy="59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9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7856B-C152-714B-EE18-56446011A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045484-B414-99A4-E54C-C0A714FA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AI driven credit card recommendation system</a:t>
            </a:r>
            <a:endParaRPr lang="en-US" sz="32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DA568-CF43-D927-AA19-36F4C5F805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E843F-ADB7-B3D1-E599-D190F1F2C076}"/>
              </a:ext>
            </a:extLst>
          </p:cNvPr>
          <p:cNvCxnSpPr/>
          <p:nvPr/>
        </p:nvCxnSpPr>
        <p:spPr>
          <a:xfrm flipV="1">
            <a:off x="505009" y="1392606"/>
            <a:ext cx="9335106" cy="9099"/>
          </a:xfrm>
          <a:prstGeom prst="line">
            <a:avLst/>
          </a:prstGeom>
          <a:ln w="19050" cap="sq">
            <a:solidFill>
              <a:srgbClr val="FFCD41"/>
            </a:solidFill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30DD315-C5A8-C4E1-CFFD-4FC83D17BCEB}"/>
              </a:ext>
            </a:extLst>
          </p:cNvPr>
          <p:cNvSpPr/>
          <p:nvPr/>
        </p:nvSpPr>
        <p:spPr bwMode="auto">
          <a:xfrm>
            <a:off x="1494418" y="1827940"/>
            <a:ext cx="10011782" cy="5344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1470" tIns="41470" rIns="41470" bIns="41470" numCol="1" rtlCol="0" anchor="ctr" anchorCtr="0" compatLnSpc="1">
            <a:prstTxWarp prst="textNoShape">
              <a:avLst/>
            </a:prstTxWarp>
          </a:bodyPr>
          <a:lstStyle/>
          <a:p>
            <a:pPr algn="l" defTabSz="829421"/>
            <a:r>
              <a:rPr lang="en-US" sz="2400" dirty="0">
                <a:solidFill>
                  <a:srgbClr val="D71E28"/>
                </a:solidFill>
                <a:latin typeface="+mn-lt"/>
                <a:ea typeface="MS PGothic" pitchFamily="34" charset="-128"/>
              </a:rPr>
              <a:t>Maximize your rewards with every transaction by choosing card made for you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A2FDFB-A336-B32D-14A2-CD4915A588DB}"/>
              </a:ext>
            </a:extLst>
          </p:cNvPr>
          <p:cNvSpPr/>
          <p:nvPr/>
        </p:nvSpPr>
        <p:spPr>
          <a:xfrm>
            <a:off x="482424" y="1647472"/>
            <a:ext cx="904875" cy="895350"/>
          </a:xfrm>
          <a:prstGeom prst="ellipse">
            <a:avLst/>
          </a:prstGeom>
          <a:solidFill>
            <a:srgbClr val="78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Wells Fargo Sans SemiBold" panose="020B0703020203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9FDF06A-8A08-F8BF-B1E2-90D0945420EC}"/>
              </a:ext>
            </a:extLst>
          </p:cNvPr>
          <p:cNvSpPr txBox="1">
            <a:spLocks/>
          </p:cNvSpPr>
          <p:nvPr/>
        </p:nvSpPr>
        <p:spPr bwMode="auto">
          <a:xfrm>
            <a:off x="681206" y="3045112"/>
            <a:ext cx="11311989" cy="289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687388" indent="-342900" algn="l" rtl="0" eaLnBrk="1" fontAlgn="base" hangingPunct="1">
              <a:spcBef>
                <a:spcPts val="0"/>
              </a:spcBef>
              <a:spcAft>
                <a:spcPts val="1200"/>
              </a:spcAft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indent="-227013" algn="l" rtl="0" eaLnBrk="1" fontAlgn="base" hangingPunct="1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141413" indent="-227013" algn="l" rtl="0" eaLnBrk="1" fontAlgn="base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376363" indent="-234950" algn="l" rtl="0" eaLnBrk="1" fontAlgn="base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+mn-lt"/>
              </a:rPr>
              <a:t>Strategy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dirty="0">
                <a:latin typeface="+mj-lt"/>
              </a:rPr>
              <a:t>Provides tailored credit card recommendations based on customers' spending patterns, financial behavior, and preferences, improving the relevance of offers.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dirty="0">
                <a:latin typeface="+mj-lt"/>
              </a:rPr>
              <a:t>By aligning card benefits (e.g., cashback, rewards, travel perks) with user interests, the system improves satisfaction and engagement.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dirty="0">
                <a:latin typeface="+mj-lt"/>
              </a:rPr>
              <a:t>Personalized card offers and perks increase retention by keeping customers engaged and reducing the risk of churn.</a:t>
            </a:r>
            <a:endParaRPr lang="en-US" sz="2000" dirty="0">
              <a:latin typeface="+mn-lt"/>
            </a:endParaRPr>
          </a:p>
        </p:txBody>
      </p:sp>
      <p:pic>
        <p:nvPicPr>
          <p:cNvPr id="3" name="Graphic 2" descr="Credit card outline">
            <a:extLst>
              <a:ext uri="{FF2B5EF4-FFF2-40B4-BE49-F238E27FC236}">
                <a16:creationId xmlns:a16="http://schemas.microsoft.com/office/drawing/2014/main" id="{3679AEE1-74B1-B713-31DE-A2253FBF6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934" y="1723220"/>
            <a:ext cx="743854" cy="74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4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4AF51-6BA3-87FD-46C2-B90A5D34B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470B79-E665-8DD4-7141-742B56D6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91135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dirty="0">
                <a:latin typeface="Wells Fargo Sans" panose="020B0503020203020204" pitchFamily="34" charset="0"/>
              </a:rPr>
              <a:t>Personalized investment suggestions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3C93F-2F0A-F0E7-9597-955AD51630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BF9CFC-3413-9D2E-72AC-C2C53F374A36}"/>
              </a:ext>
            </a:extLst>
          </p:cNvPr>
          <p:cNvCxnSpPr/>
          <p:nvPr/>
        </p:nvCxnSpPr>
        <p:spPr>
          <a:xfrm flipV="1">
            <a:off x="505009" y="1392606"/>
            <a:ext cx="9335106" cy="9099"/>
          </a:xfrm>
          <a:prstGeom prst="line">
            <a:avLst/>
          </a:prstGeom>
          <a:ln w="19050" cap="sq">
            <a:solidFill>
              <a:srgbClr val="FFCD41"/>
            </a:solidFill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7B78010-3CCC-487C-581A-0D26132544D5}"/>
              </a:ext>
            </a:extLst>
          </p:cNvPr>
          <p:cNvSpPr/>
          <p:nvPr/>
        </p:nvSpPr>
        <p:spPr bwMode="auto">
          <a:xfrm>
            <a:off x="1555852" y="1828801"/>
            <a:ext cx="7155237" cy="5344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1470" tIns="41470" rIns="41470" bIns="41470" numCol="1" rtlCol="0" anchor="ctr" anchorCtr="0" compatLnSpc="1">
            <a:prstTxWarp prst="textNoShape">
              <a:avLst/>
            </a:prstTxWarp>
          </a:bodyPr>
          <a:lstStyle/>
          <a:p>
            <a:pPr algn="l" defTabSz="829421"/>
            <a:r>
              <a:rPr lang="en-US" sz="2400" dirty="0">
                <a:solidFill>
                  <a:srgbClr val="D71E28"/>
                </a:solidFill>
                <a:latin typeface="+mn-lt"/>
                <a:ea typeface="MS PGothic" pitchFamily="34" charset="-128"/>
              </a:rPr>
              <a:t>Chose how you want to save and invest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EFA18A-A8E2-BBCA-0FBC-9D0F869C03D5}"/>
              </a:ext>
            </a:extLst>
          </p:cNvPr>
          <p:cNvSpPr/>
          <p:nvPr/>
        </p:nvSpPr>
        <p:spPr>
          <a:xfrm>
            <a:off x="543857" y="1648333"/>
            <a:ext cx="904875" cy="895350"/>
          </a:xfrm>
          <a:prstGeom prst="ellipse">
            <a:avLst/>
          </a:prstGeom>
          <a:solidFill>
            <a:srgbClr val="78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Wells Fargo Sans SemiBold" panose="020B0703020203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AF5BFEF-631D-5165-4E1D-795E47BC2933}"/>
              </a:ext>
            </a:extLst>
          </p:cNvPr>
          <p:cNvSpPr txBox="1">
            <a:spLocks/>
          </p:cNvSpPr>
          <p:nvPr/>
        </p:nvSpPr>
        <p:spPr bwMode="auto">
          <a:xfrm>
            <a:off x="681206" y="3045112"/>
            <a:ext cx="11311989" cy="289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687388" indent="-342900" algn="l" rtl="0" eaLnBrk="1" fontAlgn="base" hangingPunct="1">
              <a:spcBef>
                <a:spcPts val="0"/>
              </a:spcBef>
              <a:spcAft>
                <a:spcPts val="1200"/>
              </a:spcAft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indent="-227013" algn="l" rtl="0" eaLnBrk="1" fontAlgn="base" hangingPunct="1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141413" indent="-227013" algn="l" rtl="0" eaLnBrk="1" fontAlgn="base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376363" indent="-234950" algn="l" rtl="0" eaLnBrk="1" fontAlgn="base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+mn-lt"/>
              </a:rPr>
              <a:t>Strategy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dirty="0">
                <a:latin typeface="+mj-lt"/>
              </a:rPr>
              <a:t>Help users maximize returns by offering investments aligned with their risk appetite and goals.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dirty="0">
                <a:latin typeface="+mj-lt"/>
              </a:rPr>
              <a:t>By leveraging AI models like </a:t>
            </a:r>
            <a:r>
              <a:rPr lang="en-IN" sz="2100" dirty="0" err="1">
                <a:latin typeface="+mj-lt"/>
              </a:rPr>
              <a:t>DistilBERT</a:t>
            </a:r>
            <a:r>
              <a:rPr lang="en-US" sz="2100" dirty="0">
                <a:latin typeface="+mj-lt"/>
              </a:rPr>
              <a:t> and search methods like </a:t>
            </a:r>
            <a:r>
              <a:rPr lang="en-IN" sz="2100" dirty="0">
                <a:latin typeface="+mj-lt"/>
              </a:rPr>
              <a:t>FAISS, we ensure faster and more complex user behaviour to be simplified by the system to suggest investment recommendations.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IN" sz="2100" dirty="0">
                <a:latin typeface="+mj-lt"/>
              </a:rPr>
              <a:t>It considers user interests and previous investment strategy along with their risk appetite to bring in a personalised package thereby enhancing user experience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z="2000"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A802A7-80A3-28EE-3A78-0F95B2323C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6" y="1914162"/>
            <a:ext cx="630175" cy="36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3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515F2-8395-E008-F708-FEE29FDE9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E5CEB8-B7B9-1C54-9242-419907DD2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91135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dirty="0">
                <a:latin typeface="Wells Fargo Sans" panose="020B0503020203020204" pitchFamily="34" charset="0"/>
              </a:rPr>
              <a:t>User Activity summarizer Dashboard</a:t>
            </a:r>
            <a:endParaRPr lang="en-US" sz="3200" dirty="0">
              <a:latin typeface="Wells Fargo Sans" panose="020B0503020203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CF309-285E-1C5C-F94A-00CE50C8C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316DA4-6624-8E17-70E4-EEF6BB18637D}"/>
              </a:ext>
            </a:extLst>
          </p:cNvPr>
          <p:cNvCxnSpPr/>
          <p:nvPr/>
        </p:nvCxnSpPr>
        <p:spPr>
          <a:xfrm flipV="1">
            <a:off x="505009" y="1392606"/>
            <a:ext cx="9335106" cy="9099"/>
          </a:xfrm>
          <a:prstGeom prst="line">
            <a:avLst/>
          </a:prstGeom>
          <a:ln w="19050" cap="sq">
            <a:solidFill>
              <a:srgbClr val="FFCD41"/>
            </a:solidFill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6162FFF-CAE1-B968-C70C-4DDFAE13330C}"/>
              </a:ext>
            </a:extLst>
          </p:cNvPr>
          <p:cNvSpPr/>
          <p:nvPr/>
        </p:nvSpPr>
        <p:spPr bwMode="auto">
          <a:xfrm>
            <a:off x="1555852" y="1828801"/>
            <a:ext cx="9037386" cy="5344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1470" tIns="41470" rIns="41470" bIns="41470" numCol="1" rtlCol="0" anchor="ctr" anchorCtr="0" compatLnSpc="1">
            <a:prstTxWarp prst="textNoShape">
              <a:avLst/>
            </a:prstTxWarp>
          </a:bodyPr>
          <a:lstStyle/>
          <a:p>
            <a:pPr algn="l" defTabSz="829421"/>
            <a:r>
              <a:rPr lang="en-US" sz="2400" dirty="0">
                <a:solidFill>
                  <a:srgbClr val="D71E28"/>
                </a:solidFill>
                <a:latin typeface="+mn-lt"/>
                <a:ea typeface="MS PGothic" pitchFamily="34" charset="-128"/>
              </a:rPr>
              <a:t>Analyze and Understand your spendings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38CA00-48C3-0CDA-5453-864DE69AA470}"/>
              </a:ext>
            </a:extLst>
          </p:cNvPr>
          <p:cNvSpPr/>
          <p:nvPr/>
        </p:nvSpPr>
        <p:spPr>
          <a:xfrm>
            <a:off x="543857" y="1648333"/>
            <a:ext cx="904875" cy="895350"/>
          </a:xfrm>
          <a:prstGeom prst="ellipse">
            <a:avLst/>
          </a:prstGeom>
          <a:solidFill>
            <a:srgbClr val="78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Wells Fargo Sans SemiBold" panose="020B0703020203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5D32DB1-5918-D50A-19E9-024477A31620}"/>
              </a:ext>
            </a:extLst>
          </p:cNvPr>
          <p:cNvSpPr txBox="1">
            <a:spLocks/>
          </p:cNvSpPr>
          <p:nvPr/>
        </p:nvSpPr>
        <p:spPr bwMode="auto">
          <a:xfrm>
            <a:off x="681206" y="3045112"/>
            <a:ext cx="11311989" cy="289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687388" indent="-342900" algn="l" rtl="0" eaLnBrk="1" fontAlgn="base" hangingPunct="1">
              <a:spcBef>
                <a:spcPts val="0"/>
              </a:spcBef>
              <a:spcAft>
                <a:spcPts val="1200"/>
              </a:spcAft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indent="-227013" algn="l" rtl="0" eaLnBrk="1" fontAlgn="base" hangingPunct="1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141413" indent="-227013" algn="l" rtl="0" eaLnBrk="1" fontAlgn="base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376363" indent="-234950" algn="l" rtl="0" eaLnBrk="1" fontAlgn="base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+mn-lt"/>
              </a:rPr>
              <a:t>Strategy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dirty="0">
                <a:latin typeface="+mj-lt"/>
              </a:rPr>
              <a:t>By providing comprehensive insights into user spending behavior, the dashboard helps users make informed financial decisions.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latin typeface="+mn-lt"/>
              </a:rPr>
              <a:t>It highlights key aspects such as top spending categories, preferred payment methods, and monthly transaction trends.</a:t>
            </a:r>
            <a:endParaRPr lang="en-US" sz="2100" dirty="0">
              <a:latin typeface="+mj-lt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latin typeface="+mn-lt"/>
              </a:rPr>
              <a:t>Empower users with personalized recommendations</a:t>
            </a:r>
            <a:r>
              <a:rPr lang="en-US" sz="2100" dirty="0">
                <a:latin typeface="+mj-lt"/>
              </a:rPr>
              <a:t>, improving user experience and engagement</a:t>
            </a:r>
            <a:endParaRPr lang="en-US" sz="2000" dirty="0">
              <a:latin typeface="+mn-lt"/>
            </a:endParaRPr>
          </a:p>
        </p:txBody>
      </p:sp>
      <p:pic>
        <p:nvPicPr>
          <p:cNvPr id="6" name="Graphic 5" descr="Upward trend outline">
            <a:extLst>
              <a:ext uri="{FF2B5EF4-FFF2-40B4-BE49-F238E27FC236}">
                <a16:creationId xmlns:a16="http://schemas.microsoft.com/office/drawing/2014/main" id="{71EE9851-E1A4-382D-4368-69F814595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9840" y="1845037"/>
            <a:ext cx="632907" cy="63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2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lcome to the Wells Fargo  16x9 PowerPoint standards and template&amp;quot;&quot;/&gt;&lt;property id=&quot;20307&quot; value=&quot;275&quot;/&gt;&lt;/object&gt;&lt;object type=&quot;3&quot; unique_id=&quot;10005&quot;&gt;&lt;property id=&quot;20148&quot; value=&quot;5&quot;/&gt;&lt;property id=&quot;20300&quot; value=&quot;Slide 2 - &amp;quot;Using this PowerPoint document&amp;quot;&quot;/&gt;&lt;property id=&quot;20307&quot; value=&quot;318&quot;/&gt;&lt;/object&gt;&lt;object type=&quot;3&quot; unique_id=&quot;10006&quot;&gt;&lt;property id=&quot;20148&quot; value=&quot;5&quot;/&gt;&lt;property id=&quot;20300&quot; value=&quot;Slide 3 - &amp;quot;Printing&amp;quot;&quot;/&gt;&lt;property id=&quot;20307&quot; value=&quot;301&quot;/&gt;&lt;/object&gt;&lt;object type=&quot;3&quot; unique_id=&quot;10007&quot;&gt;&lt;property id=&quot;20148&quot; value=&quot;5&quot;/&gt;&lt;property id=&quot;20300&quot; value=&quot;Slide 4 - &amp;quot;Saving as PDF&amp;quot;&quot;/&gt;&lt;property id=&quot;20307&quot; value=&quot;317&quot;/&gt;&lt;/object&gt;&lt;object type=&quot;3&quot; unique_id=&quot;10008&quot;&gt;&lt;property id=&quot;20148&quot; value=&quot;5&quot;/&gt;&lt;property id=&quot;20300&quot; value=&quot;Slide 5 - &amp;quot;PowerPoint standards&amp;quot;&quot;/&gt;&lt;property id=&quot;20307&quot; value=&quot;319&quot;/&gt;&lt;/object&gt;&lt;object type=&quot;3&quot; unique_id=&quot;10009&quot;&gt;&lt;property id=&quot;20148&quot; value=&quot;5&quot;/&gt;&lt;property id=&quot;20300&quot; value=&quot;Slide 6 - &amp;quot;PowerPoint standards (continued)&amp;quot;&quot;/&gt;&lt;property id=&quot;20307&quot; value=&quot;320&quot;/&gt;&lt;/object&gt;&lt;object type=&quot;3&quot; unique_id=&quot;10010&quot;&gt;&lt;property id=&quot;20148&quot; value=&quot;5&quot;/&gt;&lt;property id=&quot;20300&quot; value=&quot;Slide 7 - &amp;quot;Fonts&amp;quot;&quot;/&gt;&lt;property id=&quot;20307&quot; value=&quot;286&quot;/&gt;&lt;/object&gt;&lt;object type=&quot;3&quot; unique_id=&quot;10011&quot;&gt;&lt;property id=&quot;20148&quot; value=&quot;5&quot;/&gt;&lt;property id=&quot;20300&quot; value=&quot;Slide 8 - &amp;quot;Font embedding&amp;quot;&quot;/&gt;&lt;property id=&quot;20307&quot; value=&quot;310&quot;/&gt;&lt;/object&gt;&lt;object type=&quot;3&quot; unique_id=&quot;10012&quot;&gt;&lt;property id=&quot;20148&quot; value=&quot;5&quot;/&gt;&lt;property id=&quot;20300&quot; value=&quot;Slide 9 - &amp;quot;Colors&amp;quot;&quot;/&gt;&lt;property id=&quot;20307&quot; value=&quot;327&quot;/&gt;&lt;/object&gt;&lt;object type=&quot;3&quot; unique_id=&quot;10013&quot;&gt;&lt;property id=&quot;20148&quot; value=&quot;5&quot;/&gt;&lt;property id=&quot;20300&quot; value=&quot;Slide 10 - &amp;quot;Accessibility considerations&amp;quot;&quot;/&gt;&lt;property id=&quot;20307&quot; value=&quot;321&quot;/&gt;&lt;/object&gt;&lt;object type=&quot;3&quot; unique_id=&quot;10014&quot;&gt;&lt;property id=&quot;20148&quot; value=&quot;5&quot;/&gt;&lt;property id=&quot;20300&quot; value=&quot;Slide 11 - &amp;quot;Accessibility in fonts and colors&amp;quot;&quot;/&gt;&lt;property id=&quot;20307&quot; value=&quot;300&quot;/&gt;&lt;/object&gt;&lt;object type=&quot;3&quot; unique_id=&quot;10015&quot;&gt;&lt;property id=&quot;20148&quot; value=&quot;5&quot;/&gt;&lt;property id=&quot;20300&quot; value=&quot;Slide 12 - &amp;quot;Tables&amp;quot;&quot;/&gt;&lt;property id=&quot;20307&quot; value=&quot;274&quot;/&gt;&lt;/object&gt;&lt;object type=&quot;3&quot; unique_id=&quot;10016&quot;&gt;&lt;property id=&quot;20148&quot; value=&quot;5&quot;/&gt;&lt;property id=&quot;20300&quot; value=&quot;Slide 13 - &amp;quot;Tables (continued)&amp;quot;&quot;/&gt;&lt;property id=&quot;20307&quot; value=&quot;307&quot;/&gt;&lt;/object&gt;&lt;object type=&quot;3&quot; unique_id=&quot;10017&quot;&gt;&lt;property id=&quot;20148&quot; value=&quot;5&quot;/&gt;&lt;property id=&quot;20300&quot; value=&quot;Slide 14 - &amp;quot;Charts&amp;quot;&quot;/&gt;&lt;property id=&quot;20307&quot; value=&quot;282&quot;/&gt;&lt;/object&gt;&lt;object type=&quot;3&quot; unique_id=&quot;10018&quot;&gt;&lt;property id=&quot;20148&quot; value=&quot;5&quot;/&gt;&lt;property id=&quot;20300&quot; value=&quot;Slide 15 - &amp;quot;Charts (continued)&amp;quot;&quot;/&gt;&lt;property id=&quot;20307&quot; value=&quot;330&quot;/&gt;&lt;/object&gt;&lt;object type=&quot;3&quot; unique_id=&quot;10019&quot;&gt;&lt;property id=&quot;20148&quot; value=&quot;5&quot;/&gt;&lt;property id=&quot;20300&quot; value=&quot;Slide 16 - &amp;quot;Charts (continued)&amp;quot;&quot;/&gt;&lt;property id=&quot;20307&quot; value=&quot;304&quot;/&gt;&lt;/object&gt;&lt;object type=&quot;3&quot; unique_id=&quot;10020&quot;&gt;&lt;property id=&quot;20148&quot; value=&quot;5&quot;/&gt;&lt;property id=&quot;20300&quot; value=&quot;Slide 17 - &amp;quot;Charts (continued)&amp;quot;&quot;/&gt;&lt;property id=&quot;20307&quot; value=&quot;306&quot;/&gt;&lt;/object&gt;&lt;object type=&quot;3&quot; unique_id=&quot;10021&quot;&gt;&lt;property id=&quot;20148&quot; value=&quot;5&quot;/&gt;&lt;property id=&quot;20300&quot; value=&quot;Slide 18 - &amp;quot;Charts (continued)&amp;quot;&quot;/&gt;&lt;property id=&quot;20307&quot; value=&quot;308&quot;/&gt;&lt;/object&gt;&lt;object type=&quot;3&quot; unique_id=&quot;10022&quot;&gt;&lt;property id=&quot;20148&quot; value=&quot;5&quot;/&gt;&lt;property id=&quot;20300&quot; value=&quot;Slide 19 - &amp;quot;Charts (continued)&amp;quot;&quot;/&gt;&lt;property id=&quot;20307&quot; value=&quot;325&quot;/&gt;&lt;/object&gt;&lt;object type=&quot;3&quot; unique_id=&quot;10023&quot;&gt;&lt;property id=&quot;20148&quot; value=&quot;5&quot;/&gt;&lt;property id=&quot;20300&quot; value=&quot;Slide 20 - &amp;quot;SmartArt and graphics&amp;quot;&quot;/&gt;&lt;property id=&quot;20307&quot; value=&quot;287&quot;/&gt;&lt;/object&gt;&lt;object type=&quot;3&quot; unique_id=&quot;10024&quot;&gt;&lt;property id=&quot;20148&quot; value=&quot;5&quot;/&gt;&lt;property id=&quot;20300&quot; value=&quot;Slide 21 - &amp;quot;SmartArt and graphics (continued)&amp;quot;&quot;/&gt;&lt;property id=&quot;20307&quot; value=&quot;311&quot;/&gt;&lt;/object&gt;&lt;object type=&quot;3&quot; unique_id=&quot;10025&quot;&gt;&lt;property id=&quot;20148&quot; value=&quot;5&quot;/&gt;&lt;property id=&quot;20300&quot; value=&quot;Slide 22 - &amp;quot;Using imagery in PowerPoint&amp;quot;&quot;/&gt;&lt;property id=&quot;20307&quot; value=&quot;299&quot;/&gt;&lt;/object&gt;&lt;object type=&quot;3&quot; unique_id=&quot;10026&quot;&gt;&lt;property id=&quot;20148&quot; value=&quot;5&quot;/&gt;&lt;property id=&quot;20300&quot; value=&quot;Slide 23 - &amp;quot;Using imagery in PowerPoint (continued)&amp;quot;&quot;/&gt;&lt;property id=&quot;20307&quot; value=&quot;312&quot;/&gt;&lt;/object&gt;&lt;object type=&quot;3&quot; unique_id=&quot;10027&quot;&gt;&lt;property id=&quot;20148&quot; value=&quot;5&quot;/&gt;&lt;property id=&quot;20300&quot; value=&quot;Slide 24 - &amp;quot;Copyrights and trademarks&amp;quot;&quot;/&gt;&lt;property id=&quot;20307&quot; value=&quot;322&quot;/&gt;&lt;/object&gt;&lt;object type=&quot;3&quot; unique_id=&quot;10028&quot;&gt;&lt;property id=&quot;20148&quot; value=&quot;5&quot;/&gt;&lt;property id=&quot;20300&quot; value=&quot;Slide 25 - &amp;quot;Video considerations&amp;quot;&quot;/&gt;&lt;property id=&quot;20307&quot; value=&quot;297&quot;/&gt;&lt;/object&gt;&lt;object type=&quot;3&quot; unique_id=&quot;10029&quot;&gt;&lt;property id=&quot;20148&quot; value=&quot;5&quot;/&gt;&lt;property id=&quot;20300&quot; value=&quot;Slide 26 - &amp;quot;Transitions, animations, and graphic effects&amp;quot;&quot;/&gt;&lt;property id=&quot;20307&quot; value=&quot;283&quot;/&gt;&lt;/object&gt;&lt;object type=&quot;3&quot; unique_id=&quot;10030&quot;&gt;&lt;property id=&quot;20148&quot; value=&quot;5&quot;/&gt;&lt;property id=&quot;20300&quot; value=&quot;Slide 27 - &amp;quot;Copyright notice and information classifications&amp;quot;&quot;/&gt;&lt;property id=&quot;20307&quot; value=&quot;298&quot;/&gt;&lt;/object&gt;&lt;object type=&quot;3&quot; unique_id=&quot;10031&quot;&gt;&lt;property id=&quot;20148&quot; value=&quot;5&quot;/&gt;&lt;property id=&quot;20300&quot; value=&quot;Slide 28&quot;/&gt;&lt;property id=&quot;20307&quot; value=&quot;328&quot;/&gt;&lt;/object&gt;&lt;object type=&quot;3&quot; unique_id=&quot;10032&quot;&gt;&lt;property id=&quot;20148&quot; value=&quot;5&quot;/&gt;&lt;property id=&quot;20300&quot; value=&quot;Slide 29 - &amp;quot;Presentation title is Wells Fargo Sans Display 36pt, two lines max&amp;quot;&quot;/&gt;&lt;property id=&quot;20307&quot; value=&quot;256&quot;/&gt;&lt;/object&gt;&lt;object type=&quot;3&quot; unique_id=&quot;10033&quot;&gt;&lt;property id=&quot;20148&quot; value=&quot;5&quot;/&gt;&lt;property id=&quot;20300&quot; value=&quot;Slide 30 - &amp;quot;Presentation title is Wells Fargo Sans Display 32pt,  two lines max&amp;quot;&quot;/&gt;&lt;property id=&quot;20307&quot; value=&quot;259&quot;/&gt;&lt;/object&gt;&lt;object type=&quot;3&quot; unique_id=&quot;10034&quot;&gt;&lt;property id=&quot;20148&quot; value=&quot;5&quot;/&gt;&lt;property id=&quot;20300&quot; value=&quot;Slide 31 - &amp;quot;Agenda&amp;quot;&quot;/&gt;&lt;property id=&quot;20307&quot; value=&quot;281&quot;/&gt;&lt;/object&gt;&lt;object type=&quot;3&quot; unique_id=&quot;10035&quot;&gt;&lt;property id=&quot;20148&quot; value=&quot;5&quot;/&gt;&lt;property id=&quot;20300&quot; value=&quot;Slide 32 - &amp;quot;Agenda&amp;quot;&quot;/&gt;&lt;property id=&quot;20307&quot; value=&quot;288&quot;/&gt;&lt;/object&gt;&lt;object type=&quot;3&quot; unique_id=&quot;10037&quot;&gt;&lt;property id=&quot;20148&quot; value=&quot;5&quot;/&gt;&lt;property id=&quot;20300&quot; value=&quot;Slide 33 - &amp;quot;Slide title is Wells Fargo Sans Display 32pt Two lines max&amp;quot;&quot;/&gt;&lt;property id=&quot;20307&quot; value=&quot;261&quot;/&gt;&lt;/object&gt;&lt;object type=&quot;3&quot; unique_id=&quot;10038&quot;&gt;&lt;property id=&quot;20148&quot; value=&quot;5&quot;/&gt;&lt;property id=&quot;20300&quot; value=&quot;Slide 34 - &amp;quot;This is a “Large Text” slide&amp;quot;&quot;/&gt;&lt;property id=&quot;20307&quot; value=&quot;309&quot;/&gt;&lt;/object&gt;&lt;object type=&quot;3&quot; unique_id=&quot;10039&quot;&gt;&lt;property id=&quot;20148&quot; value=&quot;5&quot;/&gt;&lt;property id=&quot;20300&quot; value=&quot;Slide 35 - &amp;quot;This is a “Two Content” slide Slide subtitle, if needed, is WF Sans SemiBold 18pt, black&amp;quot;&quot;/&gt;&lt;property id=&quot;20307&quot; value=&quot;262&quot;/&gt;&lt;/object&gt;&lt;object type=&quot;3&quot; unique_id=&quot;10040&quot;&gt;&lt;property id=&quot;20148&quot; value=&quot;5&quot;/&gt;&lt;property id=&quot;20300&quot; value=&quot;Slide 36 - &amp;quot;Columns can be used for text, tables,  charts, graphics, and/or photos&amp;quot;&quot;/&gt;&lt;property id=&quot;20307&quot; value=&quot;273&quot;/&gt;&lt;/object&gt;&lt;object type=&quot;3&quot; unique_id=&quot;10041&quot;&gt;&lt;property id=&quot;20148&quot; value=&quot;5&quot;/&gt;&lt;property id=&quot;20300&quot; value=&quot;Slide 37 - &amp;quot;This is a “Three Content” slide&amp;quot;&quot;/&gt;&lt;property id=&quot;20307&quot; value=&quot;336&quot;/&gt;&lt;/object&gt;&lt;object type=&quot;3&quot; unique_id=&quot;10042&quot;&gt;&lt;property id=&quot;20148&quot; value=&quot;5&quot;/&gt;&lt;property id=&quot;20300&quot; value=&quot;Slide 38 - &amp;quot;This is a “Sidebar Left” slide&amp;quot;&quot;/&gt;&lt;property id=&quot;20307&quot; value=&quot;276&quot;/&gt;&lt;/object&gt;&lt;object type=&quot;3&quot; unique_id=&quot;10043&quot;&gt;&lt;property id=&quot;20148&quot; value=&quot;5&quot;/&gt;&lt;property id=&quot;20300&quot; value=&quot;Slide 39 - &amp;quot;This is a “Sidebar Right” slide&amp;quot;&quot;/&gt;&lt;property id=&quot;20307&quot; value=&quot;277&quot;/&gt;&lt;/object&gt;&lt;object type=&quot;3&quot; unique_id=&quot;10044&quot;&gt;&lt;property id=&quot;20148&quot; value=&quot;5&quot;/&gt;&lt;property id=&quot;20300&quot; value=&quot;Slide 40 - &amp;quot;This is a “Text and Photo” slide&amp;quot;&quot;/&gt;&lt;property id=&quot;20307&quot; value=&quot;303&quot;/&gt;&lt;/object&gt;&lt;object type=&quot;3&quot; unique_id=&quot;10045&quot;&gt;&lt;property id=&quot;20148&quot; value=&quot;5&quot;/&gt;&lt;property id=&quot;20300&quot; value=&quot;Slide 41 - &amp;quot;This is a “One Photo and Caption” slide&amp;quot;&quot;/&gt;&lt;property id=&quot;20307&quot; value=&quot;271&quot;/&gt;&lt;/object&gt;&lt;object type=&quot;3&quot; unique_id=&quot;10046&quot;&gt;&lt;property id=&quot;20148&quot; value=&quot;5&quot;/&gt;&lt;property id=&quot;20300&quot; value=&quot;Slide 42 - &amp;quot;This is a “Two Photos and Captions” slide&amp;quot;&quot;/&gt;&lt;property id=&quot;20307&quot; value=&quot;272&quot;/&gt;&lt;/object&gt;&lt;object type=&quot;3&quot; unique_id=&quot;10047&quot;&gt;&lt;property id=&quot;20148&quot; value=&quot;5&quot;/&gt;&lt;property id=&quot;20300&quot; value=&quot;Slide 43&quot;/&gt;&lt;property id=&quot;20307&quot; value=&quot;265&quot;/&gt;&lt;/object&gt;&lt;object type=&quot;3&quot; unique_id=&quot;10048&quot;&gt;&lt;property id=&quot;20148&quot; value=&quot;5&quot;/&gt;&lt;property id=&quot;20300&quot; value=&quot;Slide 44&quot;/&gt;&lt;property id=&quot;20307&quot; value=&quot;269&quot;/&gt;&lt;/object&gt;&lt;object type=&quot;3&quot; unique_id=&quot;10049&quot;&gt;&lt;property id=&quot;20148&quot; value=&quot;5&quot;/&gt;&lt;property id=&quot;20300&quot; value=&quot;Slide 45&quot;/&gt;&lt;property id=&quot;20307&quot; value=&quot;278&quot;/&gt;&lt;/object&gt;&lt;object type=&quot;3&quot; unique_id=&quot;10050&quot;&gt;&lt;property id=&quot;20148&quot; value=&quot;5&quot;/&gt;&lt;property id=&quot;20300&quot; value=&quot;Slide 46&quot;/&gt;&lt;property id=&quot;20307&quot; value=&quot;267&quot;/&gt;&lt;/object&gt;&lt;object type=&quot;3&quot; unique_id=&quot;10051&quot;&gt;&lt;property id=&quot;20148&quot; value=&quot;5&quot;/&gt;&lt;property id=&quot;20300&quot; value=&quot;Slide 47&quot;/&gt;&lt;property id=&quot;20307&quot; value=&quot;28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Wells Fargo 2019">
  <a:themeElements>
    <a:clrScheme name="Wells Fargo 2019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D73F26"/>
      </a:accent1>
      <a:accent2>
        <a:srgbClr val="AA1E87"/>
      </a:accent2>
      <a:accent3>
        <a:srgbClr val="EB691E"/>
      </a:accent3>
      <a:accent4>
        <a:srgbClr val="5A469B"/>
      </a:accent4>
      <a:accent5>
        <a:srgbClr val="C83255"/>
      </a:accent5>
      <a:accent6>
        <a:srgbClr val="823291"/>
      </a:accent6>
      <a:hlink>
        <a:srgbClr val="5A469B"/>
      </a:hlink>
      <a:folHlink>
        <a:srgbClr val="5A469B"/>
      </a:folHlink>
    </a:clrScheme>
    <a:fontScheme name="Wells Fargo 2019 Fonts">
      <a:majorFont>
        <a:latin typeface="Wells Fargo Sans Display" panose="020B0503020203020204" pitchFamily="34" charset="0"/>
        <a:ea typeface=""/>
        <a:cs typeface=""/>
      </a:majorFont>
      <a:minorFont>
        <a:latin typeface="Wells Fargo Sans" panose="020B0503020203020204" pitchFamily="34" charset="0"/>
        <a:ea typeface=""/>
        <a:cs typeface=""/>
      </a:minorFont>
    </a:fontScheme>
    <a:fmtScheme name="Wells Fargo 2019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8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>
          <a:lnSpc>
            <a:spcPct val="100000"/>
          </a:lnSpc>
          <a:spcBef>
            <a:spcPts val="1200"/>
          </a:spcBef>
          <a:buSzPct val="100000"/>
          <a:buFont typeface="Wells Fargo Sans"/>
          <a:buChar char="•"/>
          <a:defRPr sz="1800"/>
        </a:defPPr>
      </a:lstStyle>
    </a:txDef>
  </a:objectDefaults>
  <a:extraClrSchemeLst/>
  <a:custClrLst>
    <a:custClr name="WF Red">
      <a:srgbClr val="D71E28"/>
    </a:custClr>
    <a:custClr name="WF Yellow">
      <a:srgbClr val="FFD100"/>
    </a:custClr>
    <a:custClr name="WF Yellow Tint 1">
      <a:srgbClr val="FFDF4C"/>
    </a:custClr>
    <a:custClr name="WF Yellow Tint 2">
      <a:srgbClr val="FFE87F"/>
    </a:custClr>
    <a:custClr name="WF Yellow Tint 3">
      <a:srgbClr val="FFF1B2"/>
    </a:custClr>
    <a:custClr name="WF Yellow Tint 4">
      <a:srgbClr val="FFF8D9"/>
    </a:custClr>
    <a:custClr name="WF Gray 1">
      <a:srgbClr val="3B3331"/>
    </a:custClr>
    <a:custClr name="WF Gray 2">
      <a:srgbClr val="787070"/>
    </a:custClr>
    <a:custClr name="WF Gray 3">
      <a:srgbClr val="B5ADAD"/>
    </a:custClr>
    <a:custClr name="WF Gray 4">
      <a:srgbClr val="F4F0ED"/>
    </a:custClr>
    <a:custClr name="WF Coral Dark 2">
      <a:srgbClr val="87190A"/>
    </a:custClr>
    <a:custClr name="WF Coral Dark 1">
      <a:srgbClr val="B42D19"/>
    </a:custClr>
    <a:custClr name="WF Coral">
      <a:srgbClr val="D73F26"/>
    </a:custClr>
    <a:custClr name="WF Coral Light 1">
      <a:srgbClr val="FF755E"/>
    </a:custClr>
    <a:custClr name="WF Coral Light 2">
      <a:srgbClr val="FFB1A6"/>
    </a:custClr>
    <a:custClr name="WF Purple Dark 2">
      <a:srgbClr val="640A4B"/>
    </a:custClr>
    <a:custClr name="WF Purple Dark 1">
      <a:srgbClr val="871469"/>
    </a:custClr>
    <a:custClr name="WF Purple">
      <a:srgbClr val="AA1E87"/>
    </a:custClr>
    <a:custClr name="WF Purple Light 1">
      <a:srgbClr val="D169B8"/>
    </a:custClr>
    <a:custClr name="WF Purple Light 2">
      <a:srgbClr val="F2A5DC"/>
    </a:custClr>
    <a:custClr name="WF Orange Dark 2">
      <a:srgbClr val="873100"/>
    </a:custClr>
    <a:custClr name="WF Orange Dark 1">
      <a:srgbClr val="A93E00"/>
    </a:custClr>
    <a:custClr name="WF Orange">
      <a:srgbClr val="EB691E"/>
    </a:custClr>
    <a:custClr name="WF Orange Light 1">
      <a:srgbClr val="FF9657"/>
    </a:custClr>
    <a:custClr name="WF Orange Light 2">
      <a:srgbClr val="FFC5A3"/>
    </a:custClr>
    <a:custClr name="WF Indigo Dark 2">
      <a:srgbClr val="352B6B"/>
    </a:custClr>
    <a:custClr name="WF Indigo Dark 1">
      <a:srgbClr val="463782"/>
    </a:custClr>
    <a:custClr name="WF Indigo">
      <a:srgbClr val="5A469B"/>
    </a:custClr>
    <a:custClr name="WF Indigo Light 1">
      <a:srgbClr val="9A89D9"/>
    </a:custClr>
    <a:custClr name="WF Indigo Light 2">
      <a:srgbClr val="BFB3F2"/>
    </a:custClr>
    <a:custClr name="WF Pink Dark 2">
      <a:srgbClr val="6E142D"/>
    </a:custClr>
    <a:custClr name="WF Pink Dark 1">
      <a:srgbClr val="9B2341"/>
    </a:custClr>
    <a:custClr name="WF Pink">
      <a:srgbClr val="C83255"/>
    </a:custClr>
    <a:custClr name="WF Pink Light 1">
      <a:srgbClr val="F26D91"/>
    </a:custClr>
    <a:custClr name="WF Pink Light 2">
      <a:srgbClr val="FFA6BE"/>
    </a:custClr>
    <a:custClr name="WF Violet Dark 2">
      <a:srgbClr val="5A1E64"/>
    </a:custClr>
    <a:custClr name="WF Violet Dark 1">
      <a:srgbClr val="64287D"/>
    </a:custClr>
    <a:custClr name="WF Violet">
      <a:srgbClr val="823291"/>
    </a:custClr>
    <a:custClr name="WF Violet Light 1">
      <a:srgbClr val="BB70CC"/>
    </a:custClr>
    <a:custClr name="WF Violet Light 2">
      <a:srgbClr val="E5A2F2"/>
    </a:custClr>
    <a:custClr name="Indicator Green">
      <a:srgbClr val="178757"/>
    </a:custClr>
  </a:custClrLst>
  <a:extLst>
    <a:ext uri="{05A4C25C-085E-4340-85A3-A5531E510DB2}">
      <thm15:themeFamily xmlns:thm15="http://schemas.microsoft.com/office/thememl/2012/main" name="WF 16x9 WFSans PowerPoint 03Mar2020" id="{A6523473-F0C2-4C84-AF02-37DBC6735F7E}" vid="{245EC062-9454-4AD6-B388-FC848FF942D5}"/>
    </a:ext>
  </a:extLst>
</a:theme>
</file>

<file path=ppt/theme/theme2.xml><?xml version="1.0" encoding="utf-8"?>
<a:theme xmlns:a="http://schemas.openxmlformats.org/drawingml/2006/main" name="Wells Fargo 2020">
  <a:themeElements>
    <a:clrScheme name="Wells Fargo 2020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D73F26"/>
      </a:accent1>
      <a:accent2>
        <a:srgbClr val="AA1E87"/>
      </a:accent2>
      <a:accent3>
        <a:srgbClr val="EB691E"/>
      </a:accent3>
      <a:accent4>
        <a:srgbClr val="5A469B"/>
      </a:accent4>
      <a:accent5>
        <a:srgbClr val="C83255"/>
      </a:accent5>
      <a:accent6>
        <a:srgbClr val="823291"/>
      </a:accent6>
      <a:hlink>
        <a:srgbClr val="5A469B"/>
      </a:hlink>
      <a:folHlink>
        <a:srgbClr val="5A469B"/>
      </a:folHlink>
    </a:clrScheme>
    <a:fontScheme name="Wells Fargo 2020 Fonts">
      <a:majorFont>
        <a:latin typeface="Wells Fargo Sans Display" panose="020B0503020203020204" pitchFamily="34" charset="0"/>
        <a:ea typeface=""/>
        <a:cs typeface=""/>
      </a:majorFont>
      <a:minorFont>
        <a:latin typeface="Wells Fargo Sans" panose="020B0503020203020204" pitchFamily="34" charset="0"/>
        <a:ea typeface=""/>
        <a:cs typeface=""/>
      </a:minorFont>
    </a:fontScheme>
    <a:fmtScheme name="Wells Fargo 2020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8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>
          <a:lnSpc>
            <a:spcPct val="100000"/>
          </a:lnSpc>
          <a:spcBef>
            <a:spcPts val="1200"/>
          </a:spcBef>
          <a:buSzPct val="100000"/>
          <a:buFont typeface="Wells Fargo Sans"/>
          <a:buChar char="•"/>
          <a:defRPr sz="1800"/>
        </a:defPPr>
      </a:lstStyle>
    </a:txDef>
  </a:objectDefaults>
  <a:extraClrSchemeLst/>
  <a:custClrLst>
    <a:custClr name="WF Red">
      <a:srgbClr val="D71E28"/>
    </a:custClr>
    <a:custClr name="WF Yellow">
      <a:srgbClr val="FFD100"/>
    </a:custClr>
    <a:custClr name="WF Yellow Tint 1">
      <a:srgbClr val="FFDF4C"/>
    </a:custClr>
    <a:custClr name="WF Yellow Tint 2">
      <a:srgbClr val="FFE87F"/>
    </a:custClr>
    <a:custClr name="WF Yellow Tint 3">
      <a:srgbClr val="FFF1B2"/>
    </a:custClr>
    <a:custClr name="WF Yellow Tint 4">
      <a:srgbClr val="FFF8D9"/>
    </a:custClr>
    <a:custClr name="WF Gray 1">
      <a:srgbClr val="3B3331"/>
    </a:custClr>
    <a:custClr name="WF Gray 2">
      <a:srgbClr val="787070"/>
    </a:custClr>
    <a:custClr name="WF Gray 3">
      <a:srgbClr val="B5ADAD"/>
    </a:custClr>
    <a:custClr name="WF Gray 4">
      <a:srgbClr val="F4F0ED"/>
    </a:custClr>
    <a:custClr name="WF Coral Dark 2">
      <a:srgbClr val="87190A"/>
    </a:custClr>
    <a:custClr name="WF Coral Dark 1">
      <a:srgbClr val="B42D19"/>
    </a:custClr>
    <a:custClr name="WF Coral">
      <a:srgbClr val="D73F26"/>
    </a:custClr>
    <a:custClr name="WF Coral Light 1">
      <a:srgbClr val="FF755E"/>
    </a:custClr>
    <a:custClr name="WF Coral Light 2">
      <a:srgbClr val="FFB1A6"/>
    </a:custClr>
    <a:custClr name="WF Purple Dark 2">
      <a:srgbClr val="640A4B"/>
    </a:custClr>
    <a:custClr name="WF Purple Dark 1">
      <a:srgbClr val="871469"/>
    </a:custClr>
    <a:custClr name="WF Purple">
      <a:srgbClr val="AA1E87"/>
    </a:custClr>
    <a:custClr name="WF Purple Light 1">
      <a:srgbClr val="D169B8"/>
    </a:custClr>
    <a:custClr name="WF Purple Light 2">
      <a:srgbClr val="F2A5DC"/>
    </a:custClr>
    <a:custClr name="WF Orange Dark 2">
      <a:srgbClr val="873100"/>
    </a:custClr>
    <a:custClr name="WF Orange Dark 1">
      <a:srgbClr val="A93E00"/>
    </a:custClr>
    <a:custClr name="WF Orange">
      <a:srgbClr val="EB691E"/>
    </a:custClr>
    <a:custClr name="WF Orange Light 1">
      <a:srgbClr val="FF9657"/>
    </a:custClr>
    <a:custClr name="WF Orange Light 2">
      <a:srgbClr val="FFC5A3"/>
    </a:custClr>
    <a:custClr name="WF Indigo Dark 2">
      <a:srgbClr val="352B6B"/>
    </a:custClr>
    <a:custClr name="WF Indigo Dark 1">
      <a:srgbClr val="463782"/>
    </a:custClr>
    <a:custClr name="WF Indigo">
      <a:srgbClr val="5A469B"/>
    </a:custClr>
    <a:custClr name="WF Indigo Light 1">
      <a:srgbClr val="9A89D9"/>
    </a:custClr>
    <a:custClr name="WF Indigo Light 2">
      <a:srgbClr val="BFB3F2"/>
    </a:custClr>
    <a:custClr name="WF Pink Dark 2">
      <a:srgbClr val="6E142D"/>
    </a:custClr>
    <a:custClr name="WF Pink Dark 1">
      <a:srgbClr val="9B2341"/>
    </a:custClr>
    <a:custClr name="WF Pink">
      <a:srgbClr val="C83255"/>
    </a:custClr>
    <a:custClr name="WF Pink Light 1">
      <a:srgbClr val="F26D91"/>
    </a:custClr>
    <a:custClr name="WF Pink Light 2">
      <a:srgbClr val="FFA6BE"/>
    </a:custClr>
    <a:custClr name="WF Violet Dark 2">
      <a:srgbClr val="5A1E64"/>
    </a:custClr>
    <a:custClr name="WF Violet Dark 1">
      <a:srgbClr val="64287D"/>
    </a:custClr>
    <a:custClr name="WF Violet">
      <a:srgbClr val="823291"/>
    </a:custClr>
    <a:custClr name="WF Violet Light 1">
      <a:srgbClr val="BB70CC"/>
    </a:custClr>
    <a:custClr name="WF Violet Light 2">
      <a:srgbClr val="E5A2F2"/>
    </a:custClr>
    <a:custClr name="Indicator Green">
      <a:srgbClr val="178757"/>
    </a:custClr>
  </a:custClrLst>
  <a:extLst>
    <a:ext uri="{05A4C25C-085E-4340-85A3-A5531E510DB2}">
      <thm15:themeFamily xmlns:thm15="http://schemas.microsoft.com/office/thememl/2012/main" name="WF_PowerPoint_16x9_WFSans_F3" id="{67035D2D-212F-4867-B584-671B3AD01EE8}" vid="{86013E00-FECB-4F02-8995-0C39891C5C33}"/>
    </a:ext>
  </a:extLst>
</a:theme>
</file>

<file path=ppt/theme/theme3.xml><?xml version="1.0" encoding="utf-8"?>
<a:theme xmlns:a="http://schemas.openxmlformats.org/drawingml/2006/main" name="Wells Fargo 2019">
  <a:themeElements>
    <a:clrScheme name="Wells Fargo 2019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D73F26"/>
      </a:accent1>
      <a:accent2>
        <a:srgbClr val="AA1E87"/>
      </a:accent2>
      <a:accent3>
        <a:srgbClr val="EB691E"/>
      </a:accent3>
      <a:accent4>
        <a:srgbClr val="5A469B"/>
      </a:accent4>
      <a:accent5>
        <a:srgbClr val="C83255"/>
      </a:accent5>
      <a:accent6>
        <a:srgbClr val="823291"/>
      </a:accent6>
      <a:hlink>
        <a:srgbClr val="5A469B"/>
      </a:hlink>
      <a:folHlink>
        <a:srgbClr val="5A469B"/>
      </a:folHlink>
    </a:clrScheme>
    <a:fontScheme name="Wells Fargo 2019 Fonts">
      <a:majorFont>
        <a:latin typeface="Wells Fargo Sans Display" panose="020B0503020203020204" pitchFamily="34" charset="0"/>
        <a:ea typeface=""/>
        <a:cs typeface=""/>
      </a:majorFont>
      <a:minorFont>
        <a:latin typeface="Wells Fargo Sans" panose="020B0503020203020204" pitchFamily="34" charset="0"/>
        <a:ea typeface=""/>
        <a:cs typeface=""/>
      </a:minorFont>
    </a:fontScheme>
    <a:fmtScheme name="Wells Fargo 2019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8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>
          <a:lnSpc>
            <a:spcPct val="100000"/>
          </a:lnSpc>
          <a:spcBef>
            <a:spcPts val="1200"/>
          </a:spcBef>
          <a:buSzPct val="100000"/>
          <a:buFont typeface="Wells Fargo Sans"/>
          <a:buChar char="•"/>
          <a:defRPr sz="1800"/>
        </a:defPPr>
      </a:lstStyle>
    </a:txDef>
  </a:objectDefaults>
  <a:extraClrSchemeLst/>
  <a:custClrLst>
    <a:custClr name="WF Red">
      <a:srgbClr val="D71E28"/>
    </a:custClr>
    <a:custClr name="WF Yellow">
      <a:srgbClr val="FFD100"/>
    </a:custClr>
    <a:custClr name="WF Yellow Tint 1">
      <a:srgbClr val="FFDF4C"/>
    </a:custClr>
    <a:custClr name="WF Yellow Tint 2">
      <a:srgbClr val="FFE87F"/>
    </a:custClr>
    <a:custClr name="WF Yellow Tint 3">
      <a:srgbClr val="FFF1B2"/>
    </a:custClr>
    <a:custClr name="WF Yellow Tint 4">
      <a:srgbClr val="FFF8D9"/>
    </a:custClr>
    <a:custClr name="WF Gray 1">
      <a:srgbClr val="3B3331"/>
    </a:custClr>
    <a:custClr name="WF Gray 2">
      <a:srgbClr val="787070"/>
    </a:custClr>
    <a:custClr name="WF Gray 3">
      <a:srgbClr val="B5ADAD"/>
    </a:custClr>
    <a:custClr name="WF Gray 4">
      <a:srgbClr val="F4F0ED"/>
    </a:custClr>
    <a:custClr name="WF Coral Dark 2">
      <a:srgbClr val="87190A"/>
    </a:custClr>
    <a:custClr name="WF Coral Dark 1">
      <a:srgbClr val="B42D19"/>
    </a:custClr>
    <a:custClr name="WF Coral">
      <a:srgbClr val="D73F26"/>
    </a:custClr>
    <a:custClr name="WF Coral Light 1">
      <a:srgbClr val="FF755E"/>
    </a:custClr>
    <a:custClr name="WF Coral Light 2">
      <a:srgbClr val="FFB1A6"/>
    </a:custClr>
    <a:custClr name="WF Purple Dark 2">
      <a:srgbClr val="640A4B"/>
    </a:custClr>
    <a:custClr name="WF Purple Dark 1">
      <a:srgbClr val="871469"/>
    </a:custClr>
    <a:custClr name="WF Purple">
      <a:srgbClr val="AA1E87"/>
    </a:custClr>
    <a:custClr name="WF Purple Light 1">
      <a:srgbClr val="D169B8"/>
    </a:custClr>
    <a:custClr name="WF Purple Light 2">
      <a:srgbClr val="F2A5DC"/>
    </a:custClr>
    <a:custClr name="WF Orange Dark 2">
      <a:srgbClr val="873100"/>
    </a:custClr>
    <a:custClr name="WF Orange Dark 1">
      <a:srgbClr val="A93E00"/>
    </a:custClr>
    <a:custClr name="WF Orange">
      <a:srgbClr val="EB691E"/>
    </a:custClr>
    <a:custClr name="WF Orange Light 1">
      <a:srgbClr val="FF9657"/>
    </a:custClr>
    <a:custClr name="WF Orange Light 2">
      <a:srgbClr val="FFC5A3"/>
    </a:custClr>
    <a:custClr name="WF Indigo Dark 2">
      <a:srgbClr val="352B6B"/>
    </a:custClr>
    <a:custClr name="WF Indigo Dark 1">
      <a:srgbClr val="463782"/>
    </a:custClr>
    <a:custClr name="WF Indigo">
      <a:srgbClr val="5A469B"/>
    </a:custClr>
    <a:custClr name="WF Indigo Light 1">
      <a:srgbClr val="9A89D9"/>
    </a:custClr>
    <a:custClr name="WF Indigo Light 2">
      <a:srgbClr val="BFB3F2"/>
    </a:custClr>
    <a:custClr name="WF Pink Dark 2">
      <a:srgbClr val="6E142D"/>
    </a:custClr>
    <a:custClr name="WF Pink Dark 1">
      <a:srgbClr val="9B2341"/>
    </a:custClr>
    <a:custClr name="WF Pink">
      <a:srgbClr val="C83255"/>
    </a:custClr>
    <a:custClr name="WF Pink Light 1">
      <a:srgbClr val="F26D91"/>
    </a:custClr>
    <a:custClr name="WF Pink Light 2">
      <a:srgbClr val="FFA6BE"/>
    </a:custClr>
    <a:custClr name="WF Violet Dark 2">
      <a:srgbClr val="5A1E64"/>
    </a:custClr>
    <a:custClr name="WF Violet Dark 1">
      <a:srgbClr val="64287D"/>
    </a:custClr>
    <a:custClr name="WF Violet">
      <a:srgbClr val="823291"/>
    </a:custClr>
    <a:custClr name="WF Violet Light 1">
      <a:srgbClr val="BB70CC"/>
    </a:custClr>
    <a:custClr name="WF Violet Light 2">
      <a:srgbClr val="E5A2F2"/>
    </a:custClr>
    <a:custClr name="Indicator Green">
      <a:srgbClr val="178757"/>
    </a:custClr>
  </a:custClrLst>
</a:theme>
</file>

<file path=ppt/theme/theme4.xml><?xml version="1.0" encoding="utf-8"?>
<a:theme xmlns:a="http://schemas.openxmlformats.org/drawingml/2006/main" name="Wells Fargo 2019">
  <a:themeElements>
    <a:clrScheme name="Wells Fargo 2019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D73F26"/>
      </a:accent1>
      <a:accent2>
        <a:srgbClr val="AA1E87"/>
      </a:accent2>
      <a:accent3>
        <a:srgbClr val="EB691E"/>
      </a:accent3>
      <a:accent4>
        <a:srgbClr val="5A469B"/>
      </a:accent4>
      <a:accent5>
        <a:srgbClr val="C83255"/>
      </a:accent5>
      <a:accent6>
        <a:srgbClr val="823291"/>
      </a:accent6>
      <a:hlink>
        <a:srgbClr val="5A469B"/>
      </a:hlink>
      <a:folHlink>
        <a:srgbClr val="5A469B"/>
      </a:folHlink>
    </a:clrScheme>
    <a:fontScheme name="Wells Fargo 2019 Fonts">
      <a:majorFont>
        <a:latin typeface="Wells Fargo Sans Display" panose="020B0503020203020204" pitchFamily="34" charset="0"/>
        <a:ea typeface=""/>
        <a:cs typeface=""/>
      </a:majorFont>
      <a:minorFont>
        <a:latin typeface="Wells Fargo Sans" panose="020B0503020203020204" pitchFamily="34" charset="0"/>
        <a:ea typeface=""/>
        <a:cs typeface=""/>
      </a:minorFont>
    </a:fontScheme>
    <a:fmtScheme name="Wells Fargo 2019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8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>
          <a:lnSpc>
            <a:spcPct val="100000"/>
          </a:lnSpc>
          <a:spcBef>
            <a:spcPts val="1200"/>
          </a:spcBef>
          <a:buSzPct val="100000"/>
          <a:buFont typeface="Wells Fargo Sans"/>
          <a:buChar char="•"/>
          <a:defRPr sz="1800"/>
        </a:defPPr>
      </a:lstStyle>
    </a:txDef>
  </a:objectDefaults>
  <a:extraClrSchemeLst/>
  <a:custClrLst>
    <a:custClr name="WF Red">
      <a:srgbClr val="D71E28"/>
    </a:custClr>
    <a:custClr name="WF Yellow">
      <a:srgbClr val="FFD100"/>
    </a:custClr>
    <a:custClr name="WF Yellow Tint 1">
      <a:srgbClr val="FFDF4C"/>
    </a:custClr>
    <a:custClr name="WF Yellow Tint 2">
      <a:srgbClr val="FFE87F"/>
    </a:custClr>
    <a:custClr name="WF Yellow Tint 3">
      <a:srgbClr val="FFF1B2"/>
    </a:custClr>
    <a:custClr name="WF Yellow Tint 4">
      <a:srgbClr val="FFF8D9"/>
    </a:custClr>
    <a:custClr name="WF Gray 1">
      <a:srgbClr val="3B3331"/>
    </a:custClr>
    <a:custClr name="WF Gray 2">
      <a:srgbClr val="787070"/>
    </a:custClr>
    <a:custClr name="WF Gray 3">
      <a:srgbClr val="B5ADAD"/>
    </a:custClr>
    <a:custClr name="WF Gray 4">
      <a:srgbClr val="F4F0ED"/>
    </a:custClr>
    <a:custClr name="WF Coral Dark 2">
      <a:srgbClr val="87190A"/>
    </a:custClr>
    <a:custClr name="WF Coral Dark 1">
      <a:srgbClr val="B42D19"/>
    </a:custClr>
    <a:custClr name="WF Coral">
      <a:srgbClr val="D73F26"/>
    </a:custClr>
    <a:custClr name="WF Coral Light 1">
      <a:srgbClr val="FF755E"/>
    </a:custClr>
    <a:custClr name="WF Coral Light 2">
      <a:srgbClr val="FFB1A6"/>
    </a:custClr>
    <a:custClr name="WF Purple Dark 2">
      <a:srgbClr val="640A4B"/>
    </a:custClr>
    <a:custClr name="WF Purple Dark 1">
      <a:srgbClr val="871469"/>
    </a:custClr>
    <a:custClr name="WF Purple">
      <a:srgbClr val="AA1E87"/>
    </a:custClr>
    <a:custClr name="WF Purple Light 1">
      <a:srgbClr val="D169B8"/>
    </a:custClr>
    <a:custClr name="WF Purple Light 2">
      <a:srgbClr val="F2A5DC"/>
    </a:custClr>
    <a:custClr name="WF Orange Dark 2">
      <a:srgbClr val="873100"/>
    </a:custClr>
    <a:custClr name="WF Orange Dark 1">
      <a:srgbClr val="A93E00"/>
    </a:custClr>
    <a:custClr name="WF Orange">
      <a:srgbClr val="EB691E"/>
    </a:custClr>
    <a:custClr name="WF Orange Light 1">
      <a:srgbClr val="FF9657"/>
    </a:custClr>
    <a:custClr name="WF Orange Light 2">
      <a:srgbClr val="FFC5A3"/>
    </a:custClr>
    <a:custClr name="WF Indigo Dark 2">
      <a:srgbClr val="352B6B"/>
    </a:custClr>
    <a:custClr name="WF Indigo Dark 1">
      <a:srgbClr val="463782"/>
    </a:custClr>
    <a:custClr name="WF Indigo">
      <a:srgbClr val="5A469B"/>
    </a:custClr>
    <a:custClr name="WF Indigo Light 1">
      <a:srgbClr val="9A89D9"/>
    </a:custClr>
    <a:custClr name="WF Indigo Light 2">
      <a:srgbClr val="BFB3F2"/>
    </a:custClr>
    <a:custClr name="WF Pink Dark 2">
      <a:srgbClr val="6E142D"/>
    </a:custClr>
    <a:custClr name="WF Pink Dark 1">
      <a:srgbClr val="9B2341"/>
    </a:custClr>
    <a:custClr name="WF Pink">
      <a:srgbClr val="C83255"/>
    </a:custClr>
    <a:custClr name="WF Pink Light 1">
      <a:srgbClr val="F26D91"/>
    </a:custClr>
    <a:custClr name="WF Pink Light 2">
      <a:srgbClr val="FFA6BE"/>
    </a:custClr>
    <a:custClr name="WF Violet Dark 2">
      <a:srgbClr val="5A1E64"/>
    </a:custClr>
    <a:custClr name="WF Violet Dark 1">
      <a:srgbClr val="64287D"/>
    </a:custClr>
    <a:custClr name="WF Violet">
      <a:srgbClr val="823291"/>
    </a:custClr>
    <a:custClr name="WF Violet Light 1">
      <a:srgbClr val="BB70CC"/>
    </a:custClr>
    <a:custClr name="WF Violet Light 2">
      <a:srgbClr val="E5A2F2"/>
    </a:custClr>
    <a:custClr name="Indicator Green">
      <a:srgbClr val="178757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BBC94E2950824F94D0F9C156BFBF1A" ma:contentTypeVersion="11" ma:contentTypeDescription="Create a new document." ma:contentTypeScope="" ma:versionID="f5f6a3a1645f7e15ab20d45c6f49a925">
  <xsd:schema xmlns:xsd="http://www.w3.org/2001/XMLSchema" xmlns:xs="http://www.w3.org/2001/XMLSchema" xmlns:p="http://schemas.microsoft.com/office/2006/metadata/properties" xmlns:ns1="http://schemas.microsoft.com/sharepoint/v3" xmlns:ns2="8cf5c951-d28a-4d52-842f-e4353e29c5f3" targetNamespace="http://schemas.microsoft.com/office/2006/metadata/properties" ma:root="true" ma:fieldsID="ce3e84ab937c2e425579e182a8ef37a3" ns1:_="" ns2:_="">
    <xsd:import namespace="http://schemas.microsoft.com/sharepoint/v3"/>
    <xsd:import namespace="8cf5c951-d28a-4d52-842f-e4353e29c5f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5c951-d28a-4d52-842f-e4353e29c5f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7EE9E92-5BAC-4F20-B668-A9D83108BA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cf5c951-d28a-4d52-842f-e4353e29c5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1DBD07-ADCE-4877-966D-CF98565A06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493F86-46BC-4D5B-99E4-5E29C0B72F6C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8cf5c951-d28a-4d52-842f-e4353e29c5f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WF 16x9 WFSans PowerPoint 03Mar2020</Template>
  <TotalTime>257</TotalTime>
  <Words>1046</Words>
  <Application>Microsoft Office PowerPoint</Application>
  <PresentationFormat>Widescreen</PresentationFormat>
  <Paragraphs>125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MS PGothic</vt:lpstr>
      <vt:lpstr>Arial</vt:lpstr>
      <vt:lpstr>Wells Fargo Sans</vt:lpstr>
      <vt:lpstr>Wells Fargo Sans Display</vt:lpstr>
      <vt:lpstr>Wells Fargo Sans SemiBold</vt:lpstr>
      <vt:lpstr>Wingdings</vt:lpstr>
      <vt:lpstr>Wells Fargo 2019</vt:lpstr>
      <vt:lpstr>Wells Fargo 2020</vt:lpstr>
      <vt:lpstr>Hackathon – AI Driven Hyper-Personalization </vt:lpstr>
      <vt:lpstr>Solutions Offered</vt:lpstr>
      <vt:lpstr>Personalized Loan Recommendation System</vt:lpstr>
      <vt:lpstr>Customized Content recommendation system</vt:lpstr>
      <vt:lpstr>AI driven finance chatbot</vt:lpstr>
      <vt:lpstr>User Friendly Multi-model Chatbot </vt:lpstr>
      <vt:lpstr>AI driven credit card recommendation system</vt:lpstr>
      <vt:lpstr>Personalized investment suggestions</vt:lpstr>
      <vt:lpstr>User Activity summarizer Dashboard</vt:lpstr>
      <vt:lpstr>Churn Prediction and mitigation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Wells Fargo N.A.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Wells Fargo  16x9 PowerPoint standards and template</dc:title>
  <dc:subject/>
  <dc:creator>Gonzalez, Jo-el</dc:creator>
  <cp:keywords/>
  <dc:description/>
  <cp:lastModifiedBy>Aditi Lakshmi S</cp:lastModifiedBy>
  <cp:revision>100</cp:revision>
  <cp:lastPrinted>2018-10-13T23:11:53Z</cp:lastPrinted>
  <dcterms:created xsi:type="dcterms:W3CDTF">2020-04-07T13:53:38Z</dcterms:created>
  <dcterms:modified xsi:type="dcterms:W3CDTF">2025-03-26T15:15:54Z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0x010100D3BBC94E2950824F94D0F9C156BFBF1A</vt:lpwstr>
  </property>
</Properties>
</file>