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68" r:id="rId4"/>
    <p:sldId id="259" r:id="rId5"/>
    <p:sldId id="269" r:id="rId6"/>
    <p:sldId id="270" r:id="rId7"/>
    <p:sldId id="271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98F57-DBC4-4155-A67D-512DAD07B3F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0A0FF-DC68-47EF-8734-11F4CC5BAE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2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0A0FF-DC68-47EF-8734-11F4CC5BAEC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67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9CE0-E68D-4420-91D2-3943150880B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2CBB-4841-4B9E-804B-126C83234FB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6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9CE0-E68D-4420-91D2-3943150880B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2CBB-4841-4B9E-804B-126C83234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43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9CE0-E68D-4420-91D2-3943150880B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2CBB-4841-4B9E-804B-126C83234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50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9CE0-E68D-4420-91D2-3943150880B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2CBB-4841-4B9E-804B-126C83234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31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9CE0-E68D-4420-91D2-3943150880B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2CBB-4841-4B9E-804B-126C83234FB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10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9CE0-E68D-4420-91D2-3943150880B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2CBB-4841-4B9E-804B-126C83234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99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9CE0-E68D-4420-91D2-3943150880B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2CBB-4841-4B9E-804B-126C83234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46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9CE0-E68D-4420-91D2-3943150880B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2CBB-4841-4B9E-804B-126C83234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04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9CE0-E68D-4420-91D2-3943150880B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2CBB-4841-4B9E-804B-126C83234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41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D169CE0-E68D-4420-91D2-3943150880B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592CBB-4841-4B9E-804B-126C83234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29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9CE0-E68D-4420-91D2-3943150880B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92CBB-4841-4B9E-804B-126C83234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0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169CE0-E68D-4420-91D2-3943150880B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592CBB-4841-4B9E-804B-126C83234FB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40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DDD1C-5086-4533-CCA4-B231799BA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52" y="695740"/>
            <a:ext cx="9849526" cy="249498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5885C16-1E21-1CE8-2406-BFFF7EC1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7070" y="4937125"/>
            <a:ext cx="3594652" cy="132556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ell MT" panose="02020503060305020303" pitchFamily="18" charset="0"/>
              </a:rPr>
              <a:t>Naren</a:t>
            </a:r>
            <a:br>
              <a:rPr lang="en-IN" dirty="0">
                <a:latin typeface="Bell MT" panose="02020503060305020303" pitchFamily="18" charset="0"/>
              </a:rPr>
            </a:br>
            <a:r>
              <a:rPr lang="en-IN" dirty="0">
                <a:latin typeface="Bell MT" panose="02020503060305020303" pitchFamily="18" charset="0"/>
              </a:rPr>
              <a:t>Rakesh</a:t>
            </a:r>
            <a:br>
              <a:rPr lang="en-IN" dirty="0">
                <a:latin typeface="Bell MT" panose="02020503060305020303" pitchFamily="18" charset="0"/>
              </a:rPr>
            </a:br>
            <a:r>
              <a:rPr lang="en-IN" dirty="0">
                <a:latin typeface="Bell MT" panose="02020503060305020303" pitchFamily="18" charset="0"/>
              </a:rPr>
              <a:t>Venkat</a:t>
            </a:r>
            <a:br>
              <a:rPr lang="en-IN" dirty="0">
                <a:latin typeface="Bell MT" panose="02020503060305020303" pitchFamily="18" charset="0"/>
              </a:rPr>
            </a:br>
            <a:r>
              <a:rPr lang="en-IN" dirty="0">
                <a:latin typeface="Bell MT" panose="02020503060305020303" pitchFamily="18" charset="0"/>
              </a:rPr>
              <a:t>Chandra</a:t>
            </a:r>
            <a:br>
              <a:rPr lang="en-IN" dirty="0">
                <a:latin typeface="Bell MT" panose="02020503060305020303" pitchFamily="18" charset="0"/>
              </a:rPr>
            </a:br>
            <a:r>
              <a:rPr lang="en-IN" dirty="0">
                <a:latin typeface="Bell MT" panose="02020503060305020303" pitchFamily="18" charset="0"/>
              </a:rPr>
              <a:t>Jayanth</a:t>
            </a:r>
          </a:p>
        </p:txBody>
      </p:sp>
    </p:spTree>
    <p:extLst>
      <p:ext uri="{BB962C8B-B14F-4D97-AF65-F5344CB8AC3E}">
        <p14:creationId xmlns:p14="http://schemas.microsoft.com/office/powerpoint/2010/main" val="348550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B5C4E1-2BDF-A5E9-E7A6-FD2B2DC8D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0"/>
            <a:ext cx="12192000" cy="685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E5482-A5D2-790B-D829-0D5439EDD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FE13-14A2-A7CF-6CA4-C5B06F87A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1" y="417443"/>
            <a:ext cx="6172200" cy="1091317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chemeClr val="accent2">
                    <a:lumMod val="75000"/>
                  </a:schemeClr>
                </a:solidFill>
              </a:rPr>
              <a:t>Flow Diagram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C1192-848E-A726-39BD-C6FAE6C14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0" y="1958008"/>
            <a:ext cx="11668539" cy="42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0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03C37-C943-DB71-95AE-6227C6B3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BE88E9A-413D-BDF1-7EE6-622FC2BA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2" y="255794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 Architecture</a:t>
            </a:r>
            <a:endParaRPr lang="en-IN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6CC75-BA24-71E9-05DF-B9E9BE8C2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2" y="225086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T5 Model</a:t>
            </a:r>
            <a:endParaRPr lang="en-IN" b="1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Training the T5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 Case Generation</a:t>
            </a:r>
            <a:endParaRPr lang="en-IN" b="1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Exporting Test Cases to Excel</a:t>
            </a:r>
            <a:endParaRPr lang="en-IN" b="1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Automated Test Execution with Selenium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Sample Financial Application (Transaction Fee Calculator)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3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C31FE-9C01-1D5B-40F5-0316C64E2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8A492C-47B7-0411-9FAA-80DFDEFC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2" y="255794"/>
            <a:ext cx="10515600" cy="1325563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System Flow</a:t>
            </a:r>
            <a:endParaRPr lang="en-IN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3D4A6E-A376-8A1A-21FE-1DD209069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2" y="2250868"/>
            <a:ext cx="10515600" cy="350388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Training the T5 Model</a:t>
            </a:r>
            <a:endParaRPr lang="en-IN" sz="2400" b="1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Generating Test Cases</a:t>
            </a:r>
            <a:endParaRPr lang="en-IN" sz="2400" b="1" dirty="0">
              <a:solidFill>
                <a:srgbClr val="434343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Exporting Test Cases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Automating Test Execution</a:t>
            </a:r>
            <a:r>
              <a:rPr lang="en-IN" sz="18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3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F53C5-94EE-24FB-5059-3D15E9510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E7924B-01C7-52E6-364A-E446F784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2" y="255794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Technologies Used</a:t>
            </a:r>
            <a:endParaRPr lang="en-IN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DDDD54-56CA-6E3D-9B7B-974902462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9937"/>
              </p:ext>
            </p:extLst>
          </p:nvPr>
        </p:nvGraphicFramePr>
        <p:xfrm>
          <a:off x="1172818" y="1878496"/>
          <a:ext cx="7673008" cy="4363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39247">
                  <a:extLst>
                    <a:ext uri="{9D8B030D-6E8A-4147-A177-3AD203B41FA5}">
                      <a16:colId xmlns:a16="http://schemas.microsoft.com/office/drawing/2014/main" val="2614950386"/>
                    </a:ext>
                  </a:extLst>
                </a:gridCol>
                <a:gridCol w="4533761">
                  <a:extLst>
                    <a:ext uri="{9D8B030D-6E8A-4147-A177-3AD203B41FA5}">
                      <a16:colId xmlns:a16="http://schemas.microsoft.com/office/drawing/2014/main" val="1172156357"/>
                    </a:ext>
                  </a:extLst>
                </a:gridCol>
              </a:tblGrid>
              <a:tr h="5359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IN" sz="2400" b="1" dirty="0">
                          <a:effectLst/>
                          <a:latin typeface="+mj-lt"/>
                        </a:rPr>
                        <a:t>Component</a:t>
                      </a:r>
                      <a:endParaRPr lang="en-IN" sz="2400" b="1" dirty="0"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IN" sz="2400" b="1" dirty="0">
                          <a:effectLst/>
                          <a:latin typeface="+mj-lt"/>
                        </a:rPr>
                        <a:t>Technology Used</a:t>
                      </a:r>
                      <a:endParaRPr lang="en-IN" sz="2400" b="1" dirty="0">
                        <a:effectLst/>
                        <a:latin typeface="+mj-lt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781200"/>
                  </a:ext>
                </a:extLst>
              </a:tr>
              <a:tr h="6468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N" sz="2000" dirty="0">
                          <a:effectLst/>
                          <a:latin typeface="Aptos Display" panose="020B0004020202020204" pitchFamily="34" charset="0"/>
                        </a:rPr>
                        <a:t>AI Model</a:t>
                      </a:r>
                      <a:endParaRPr lang="en-IN" sz="2000" dirty="0">
                        <a:effectLst/>
                        <a:latin typeface="Aptos Display" panose="020B00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N" sz="2000" dirty="0">
                          <a:effectLst/>
                          <a:latin typeface="Aptos Display" panose="020B0004020202020204" pitchFamily="34" charset="0"/>
                        </a:rPr>
                        <a:t>T5 Transformer (Hugging Face)</a:t>
                      </a:r>
                      <a:endParaRPr lang="en-IN" sz="2000" dirty="0">
                        <a:effectLst/>
                        <a:latin typeface="Aptos Display" panose="020B00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081564"/>
                  </a:ext>
                </a:extLst>
              </a:tr>
              <a:tr h="471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N" sz="2000">
                          <a:effectLst/>
                          <a:latin typeface="Aptos Display" panose="020B0004020202020204" pitchFamily="34" charset="0"/>
                        </a:rPr>
                        <a:t>Backend</a:t>
                      </a:r>
                      <a:endParaRPr lang="en-IN" sz="2000">
                        <a:effectLst/>
                        <a:latin typeface="Aptos Display" panose="020B00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N" sz="2000">
                          <a:effectLst/>
                          <a:latin typeface="Aptos Display" panose="020B0004020202020204" pitchFamily="34" charset="0"/>
                        </a:rPr>
                        <a:t>Flask</a:t>
                      </a:r>
                      <a:endParaRPr lang="en-IN" sz="2000">
                        <a:effectLst/>
                        <a:latin typeface="Aptos Display" panose="020B00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768862"/>
                  </a:ext>
                </a:extLst>
              </a:tr>
              <a:tr h="471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N" sz="2000">
                          <a:effectLst/>
                          <a:latin typeface="Aptos Display" panose="020B0004020202020204" pitchFamily="34" charset="0"/>
                        </a:rPr>
                        <a:t>Frontend</a:t>
                      </a:r>
                      <a:endParaRPr lang="en-IN" sz="2000">
                        <a:effectLst/>
                        <a:latin typeface="Aptos Display" panose="020B00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N" sz="2000">
                          <a:effectLst/>
                          <a:latin typeface="Aptos Display" panose="020B0004020202020204" pitchFamily="34" charset="0"/>
                        </a:rPr>
                        <a:t>HTML, CSS</a:t>
                      </a:r>
                      <a:endParaRPr lang="en-IN" sz="2000">
                        <a:effectLst/>
                        <a:latin typeface="Aptos Display" panose="020B00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933714"/>
                  </a:ext>
                </a:extLst>
              </a:tr>
              <a:tr h="6468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N" sz="2000">
                          <a:effectLst/>
                          <a:latin typeface="Aptos Display" panose="020B0004020202020204" pitchFamily="34" charset="0"/>
                        </a:rPr>
                        <a:t>Test Case Management</a:t>
                      </a:r>
                      <a:endParaRPr lang="en-IN" sz="2000">
                        <a:effectLst/>
                        <a:latin typeface="Aptos Display" panose="020B00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N" sz="2000" dirty="0">
                          <a:effectLst/>
                          <a:latin typeface="Aptos Display" panose="020B0004020202020204" pitchFamily="34" charset="0"/>
                        </a:rPr>
                        <a:t>Excel (Pandas)</a:t>
                      </a:r>
                      <a:endParaRPr lang="en-IN" sz="2000" dirty="0">
                        <a:effectLst/>
                        <a:latin typeface="Aptos Display" panose="020B00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131211"/>
                  </a:ext>
                </a:extLst>
              </a:tr>
              <a:tr h="471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N" sz="2000" dirty="0">
                          <a:effectLst/>
                          <a:latin typeface="Aptos Display" panose="020B0004020202020204" pitchFamily="34" charset="0"/>
                        </a:rPr>
                        <a:t>JIRA Integration</a:t>
                      </a:r>
                      <a:endParaRPr lang="en-IN" sz="2000" dirty="0">
                        <a:effectLst/>
                        <a:latin typeface="Aptos Display" panose="020B00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N" sz="2000">
                          <a:effectLst/>
                          <a:latin typeface="Aptos Display" panose="020B0004020202020204" pitchFamily="34" charset="0"/>
                        </a:rPr>
                        <a:t>JIRA API</a:t>
                      </a:r>
                      <a:endParaRPr lang="en-IN" sz="2000">
                        <a:effectLst/>
                        <a:latin typeface="Aptos Display" panose="020B00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400124"/>
                  </a:ext>
                </a:extLst>
              </a:tr>
              <a:tr h="4717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N" sz="2000">
                          <a:effectLst/>
                          <a:latin typeface="Aptos Display" panose="020B0004020202020204" pitchFamily="34" charset="0"/>
                        </a:rPr>
                        <a:t>Automation</a:t>
                      </a:r>
                      <a:endParaRPr lang="en-IN" sz="2000">
                        <a:effectLst/>
                        <a:latin typeface="Aptos Display" panose="020B00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N" sz="2000">
                          <a:effectLst/>
                          <a:latin typeface="Aptos Display" panose="020B0004020202020204" pitchFamily="34" charset="0"/>
                        </a:rPr>
                        <a:t>Selenium, Watchdog</a:t>
                      </a:r>
                      <a:endParaRPr lang="en-IN" sz="2000">
                        <a:effectLst/>
                        <a:latin typeface="Aptos Display" panose="020B00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58879"/>
                  </a:ext>
                </a:extLst>
              </a:tr>
              <a:tr h="6468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N" sz="2000">
                          <a:effectLst/>
                          <a:latin typeface="Aptos Display" panose="020B0004020202020204" pitchFamily="34" charset="0"/>
                        </a:rPr>
                        <a:t>Sample App</a:t>
                      </a:r>
                      <a:endParaRPr lang="en-IN" sz="2000">
                        <a:effectLst/>
                        <a:latin typeface="Aptos Display" panose="020B00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IN" sz="2000" dirty="0">
                          <a:effectLst/>
                          <a:latin typeface="Aptos Display" panose="020B0004020202020204" pitchFamily="34" charset="0"/>
                        </a:rPr>
                        <a:t>Flask (Transaction Fee Calculator)</a:t>
                      </a:r>
                      <a:endParaRPr lang="en-IN" sz="2000" dirty="0">
                        <a:effectLst/>
                        <a:latin typeface="Aptos Display" panose="020B00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06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62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9E9A1-A929-2055-B66A-7C7E17B9A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170CFE-3D95-39F6-0226-47A2430D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2" y="255794"/>
            <a:ext cx="10515600" cy="1325563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Key Benefits	</a:t>
            </a:r>
            <a:endParaRPr lang="en-IN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75EF7-57F9-FBC9-224C-97874D7AA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2" y="2250868"/>
            <a:ext cx="10515600" cy="350388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800" dirty="0">
                <a:effectLst/>
                <a:latin typeface="Arial Unicode MS"/>
                <a:ea typeface="Arial Unicode MS"/>
                <a:cs typeface="Arial Unicode MS"/>
              </a:rPr>
              <a:t>✅ </a:t>
            </a: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Automated Test Case Generation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– AI-based test case generation reduces manual effort. 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800" dirty="0">
                <a:effectLst/>
                <a:latin typeface="Arial Unicode MS"/>
                <a:ea typeface="Arial Unicode MS"/>
                <a:cs typeface="Arial Unicode MS"/>
              </a:rPr>
              <a:t>✅ </a:t>
            </a: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JIRA Integration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– Ensures real-time synchronization with product features.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800" dirty="0">
                <a:effectLst/>
                <a:latin typeface="Arial Unicode MS"/>
                <a:ea typeface="Arial Unicode MS"/>
                <a:cs typeface="Arial Unicode MS"/>
              </a:rPr>
              <a:t>✅ </a:t>
            </a: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Excel Export &amp; Monitoring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– Simplifies test case management. 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800" dirty="0">
                <a:effectLst/>
                <a:latin typeface="Arial Unicode MS"/>
                <a:ea typeface="Arial Unicode MS"/>
                <a:cs typeface="Arial Unicode MS"/>
              </a:rPr>
              <a:t>✅ </a:t>
            </a: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Automated Execution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– Selenium automated test case execution and validation.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1800" dirty="0">
                <a:effectLst/>
                <a:latin typeface="Arial Unicode MS"/>
                <a:ea typeface="Arial Unicode MS"/>
                <a:cs typeface="Arial Unicode MS"/>
              </a:rPr>
              <a:t>✅ </a:t>
            </a:r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Scalability</a:t>
            </a:r>
            <a:r>
              <a:rPr lang="en-IN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– The system can be extended to other financial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0101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72F22-3895-B6B4-58C9-8BE144C70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1FB08B-E232-75E1-CDFD-2271AB8CB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98157"/>
            <a:ext cx="9591261" cy="271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861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165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Arial Unicode MS</vt:lpstr>
      <vt:lpstr>Bell MT</vt:lpstr>
      <vt:lpstr>Calibri</vt:lpstr>
      <vt:lpstr>Calibri Light</vt:lpstr>
      <vt:lpstr>Wingdings</vt:lpstr>
      <vt:lpstr>Retrospect</vt:lpstr>
      <vt:lpstr>Naren Rakesh Venkat Chandra Jayanth</vt:lpstr>
      <vt:lpstr>PowerPoint Presentation</vt:lpstr>
      <vt:lpstr>Flow Diagram :</vt:lpstr>
      <vt:lpstr>System Architecture</vt:lpstr>
      <vt:lpstr>System Flow</vt:lpstr>
      <vt:lpstr>Technologies Used</vt:lpstr>
      <vt:lpstr>Key Benefits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Rakesh Juluru</dc:creator>
  <cp:lastModifiedBy>Rakesh Juluru</cp:lastModifiedBy>
  <cp:revision>1</cp:revision>
  <dcterms:created xsi:type="dcterms:W3CDTF">2025-03-26T10:56:30Z</dcterms:created>
  <dcterms:modified xsi:type="dcterms:W3CDTF">2025-03-26T12:41:00Z</dcterms:modified>
</cp:coreProperties>
</file>