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87" r:id="rId2"/>
    <p:sldId id="284" r:id="rId3"/>
    <p:sldId id="291" r:id="rId4"/>
    <p:sldId id="293" r:id="rId5"/>
    <p:sldId id="292" r:id="rId6"/>
    <p:sldId id="257" r:id="rId7"/>
    <p:sldId id="289" r:id="rId8"/>
    <p:sldId id="290" r:id="rId9"/>
    <p:sldId id="28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3374D542-6E3E-455F-9BFB-B45891911720}">
          <p14:sldIdLst>
            <p14:sldId id="287"/>
            <p14:sldId id="284"/>
            <p14:sldId id="291"/>
            <p14:sldId id="293"/>
            <p14:sldId id="292"/>
            <p14:sldId id="257"/>
            <p14:sldId id="289"/>
            <p14:sldId id="290"/>
          </p14:sldIdLst>
        </p14:section>
        <p14:section name="Search for 3D Models" id="{6844172C-9703-4DC7-908A-C23538616A3C}">
          <p14:sldIdLst>
            <p14:sldId id="288"/>
          </p14:sldIdLst>
        </p14:section>
        <p14:section name="Insert a 3D Model from a File" id="{66737F24-1C36-4DF4-A00F-927A3F1468AC}">
          <p14:sldIdLst/>
        </p14:section>
        <p14:section name="Position and Rotate Your 3D Model" id="{A08F0015-E7F5-4E26-BBAF-AEE4F9A16AD2}">
          <p14:sldIdLst/>
        </p14:section>
        <p14:section name="Animate Your 3D Model" id="{B62868DA-F525-4AC5-9E3E-39ECA0154BBD}">
          <p14:sldIdLst/>
        </p14:section>
        <p14:section name="Learn More" id="{62756D7E-964E-493A-83A1-13BC0B6B5E47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598" autoAdjust="0"/>
  </p:normalViewPr>
  <p:slideViewPr>
    <p:cSldViewPr snapToGrid="0">
      <p:cViewPr varScale="1">
        <p:scale>
          <a:sx n="101" d="100"/>
          <a:sy n="101" d="100"/>
        </p:scale>
        <p:origin x="9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C3FCC2-4E7A-4671-AA79-177CB194E449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01C38D-F26D-4167-83EF-8774BC62D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50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3238323-0ADF-4328-9564-AEB5DFD80DB6}"/>
              </a:ext>
            </a:extLst>
          </p:cNvPr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776FAE-C8F8-44A1-8BC7-9EB948371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33500"/>
            <a:ext cx="9144000" cy="1790700"/>
          </a:xfrm>
        </p:spPr>
        <p:txBody>
          <a:bodyPr vert="horz" lIns="91440" tIns="0" rIns="91440" bIns="0" rtlCol="0" anchor="t" anchorCtr="0">
            <a:noAutofit/>
          </a:bodyPr>
          <a:lstStyle>
            <a:lvl1pPr>
              <a:lnSpc>
                <a:spcPct val="100000"/>
              </a:lnSpc>
              <a:defRPr lang="en-US" sz="48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7900C6-1C2C-4612-8672-356C6DDFDC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28009"/>
            <a:ext cx="9144000" cy="1287675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lang="en-US" sz="2400" dirty="0">
                <a:solidFill>
                  <a:schemeClr val="bg1"/>
                </a:solidFill>
                <a:latin typeface="+mj-lt"/>
              </a:defRPr>
            </a:lvl1pPr>
          </a:lstStyle>
          <a:p>
            <a:pPr marL="228600" lvl="0" indent="-228600">
              <a:lnSpc>
                <a:spcPct val="150000"/>
              </a:lnSpc>
              <a:spcAft>
                <a:spcPts val="1200"/>
              </a:spcAft>
            </a:pPr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74E620-B44E-41FF-8FA1-D955BD69C0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8" r="13926" b="71478"/>
          <a:stretch/>
        </p:blipFill>
        <p:spPr>
          <a:xfrm>
            <a:off x="342899" y="4546601"/>
            <a:ext cx="11715751" cy="202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146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5A2570-7517-4576-B836-E4E6D3E74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572752"/>
          </a:xfrm>
        </p:spPr>
        <p:txBody>
          <a:bodyPr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B8AB91F-D739-4DD5-859B-B16B125BE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10340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5A2570-7517-4576-B836-E4E6D3E74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572752"/>
          </a:xfrm>
        </p:spPr>
        <p:txBody>
          <a:bodyPr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E770BB0-A521-41C6-A0AE-BEE679D2A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465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F89203F-46EF-44A2-956A-7FF6AF93BE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D47175-944E-463B-ABBB-06669A473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862" y="1507068"/>
            <a:ext cx="3192379" cy="4669896"/>
          </a:xfrm>
        </p:spPr>
        <p:txBody>
          <a:bodyPr anchor="ctr"/>
          <a:lstStyle>
            <a:lvl1pPr marL="0" indent="0" algn="l">
              <a:lnSpc>
                <a:spcPct val="150000"/>
              </a:lnSpc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 algn="l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40725B0-0DB7-41CE-9C4C-39E8D0F6325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95537" y="1507068"/>
            <a:ext cx="7143905" cy="4669896"/>
          </a:xfrm>
        </p:spPr>
        <p:txBody>
          <a:bodyPr anchor="ctr"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F9E63483-559C-4A6F-B04F-D6C56A3CC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49444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82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0017C897-2775-4930-B0BE-BEB724532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8158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D258610D-0376-4D1E-8ED8-29382288BB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783"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1C16CD2-606C-441E-BBA3-51767980C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3501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6675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D5FD28E-AEC9-43B8-86F4-9CD3C41D49D7}"/>
              </a:ext>
            </a:extLst>
          </p:cNvPr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AFE014-E3CD-4B9A-A705-F1CADD8F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ADE5F7-8A52-43AD-8F30-F13CF5450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C85AE-A002-4BA3-8D90-3960ED0FF8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4E560-77BF-4D1A-B6E7-CD55CE12B1B8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03AA5-C732-4ECB-88D6-DAA20E2C1C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80433-CBB5-49C5-B032-5A800E5D0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9379A-16E2-4C4A-96D0-A52C442257E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32A06DA-7FF5-4DDE-94D0-63A83DB241E8}"/>
              </a:ext>
            </a:extLst>
          </p:cNvPr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514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3" r:id="rId3"/>
    <p:sldLayoutId id="2147483652" r:id="rId4"/>
    <p:sldLayoutId id="2147483660" r:id="rId5"/>
    <p:sldLayoutId id="2147483662" r:id="rId6"/>
    <p:sldLayoutId id="2147483661" r:id="rId7"/>
    <p:sldLayoutId id="2147483655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800" kern="1200">
          <a:solidFill>
            <a:schemeClr val="bg2">
              <a:lumMod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7" Type="http://schemas.openxmlformats.org/officeDocument/2006/relationships/image" Target="../media/image7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6.emf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C275C5-1B13-DF60-E5A8-9FEA005A8E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D6AA2AB-F3A5-C731-2AB1-24B5779D299F}"/>
              </a:ext>
            </a:extLst>
          </p:cNvPr>
          <p:cNvSpPr txBox="1"/>
          <p:nvPr/>
        </p:nvSpPr>
        <p:spPr>
          <a:xfrm>
            <a:off x="5408944" y="5065946"/>
            <a:ext cx="61251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n>
                  <a:solidFill>
                    <a:schemeClr val="accent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Memory Overflow - Team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C6F53A-5A90-8276-FD41-6EAE42CE82DA}"/>
              </a:ext>
            </a:extLst>
          </p:cNvPr>
          <p:cNvSpPr txBox="1"/>
          <p:nvPr/>
        </p:nvSpPr>
        <p:spPr>
          <a:xfrm>
            <a:off x="2500799" y="2383613"/>
            <a:ext cx="75099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ln>
                  <a:solidFill>
                    <a:schemeClr val="accent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Context Aware Testing System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7E5B05-650F-835E-497D-13AD012EB0C1}"/>
              </a:ext>
            </a:extLst>
          </p:cNvPr>
          <p:cNvSpPr txBox="1"/>
          <p:nvPr/>
        </p:nvSpPr>
        <p:spPr>
          <a:xfrm>
            <a:off x="5594961" y="5606523"/>
            <a:ext cx="612513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n>
                  <a:solidFill>
                    <a:schemeClr val="accent1"/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Team Member - Saravana Manikandan Nagarajan</a:t>
            </a:r>
          </a:p>
        </p:txBody>
      </p:sp>
    </p:spTree>
    <p:extLst>
      <p:ext uri="{BB962C8B-B14F-4D97-AF65-F5344CB8AC3E}">
        <p14:creationId xmlns:p14="http://schemas.microsoft.com/office/powerpoint/2010/main" val="3727488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AC993D-41BF-4442-03FB-86EA1D5040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>
            <a:extLst>
              <a:ext uri="{FF2B5EF4-FFF2-40B4-BE49-F238E27FC236}">
                <a16:creationId xmlns:a16="http://schemas.microsoft.com/office/drawing/2014/main" id="{E95304EC-C181-03AC-7B2B-2A1D183DE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Architecture </a:t>
            </a:r>
            <a:endParaRPr lang="en-IN" sz="1800" b="1" dirty="0"/>
          </a:p>
        </p:txBody>
      </p:sp>
      <p:sp>
        <p:nvSpPr>
          <p:cNvPr id="36" name="Content Placeholder 1">
            <a:extLst>
              <a:ext uri="{FF2B5EF4-FFF2-40B4-BE49-F238E27FC236}">
                <a16:creationId xmlns:a16="http://schemas.microsoft.com/office/drawing/2014/main" id="{E26215E9-8A61-7C93-C012-BDCB0B9D2258}"/>
              </a:ext>
            </a:extLst>
          </p:cNvPr>
          <p:cNvSpPr txBox="1">
            <a:spLocks/>
          </p:cNvSpPr>
          <p:nvPr/>
        </p:nvSpPr>
        <p:spPr>
          <a:xfrm>
            <a:off x="604433" y="1604210"/>
            <a:ext cx="11119137" cy="480516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4421B3-7C56-68AE-DE4D-4E3FA7EDE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201"/>
            <a:ext cx="11723570" cy="69366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B8F7632-68E2-D273-8EC4-8DC04EB1E8B6}"/>
              </a:ext>
            </a:extLst>
          </p:cNvPr>
          <p:cNvSpPr txBox="1"/>
          <p:nvPr/>
        </p:nvSpPr>
        <p:spPr>
          <a:xfrm>
            <a:off x="104775" y="87630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IN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Architecture Diagram</a:t>
            </a:r>
          </a:p>
        </p:txBody>
      </p:sp>
    </p:spTree>
    <p:extLst>
      <p:ext uri="{BB962C8B-B14F-4D97-AF65-F5344CB8AC3E}">
        <p14:creationId xmlns:p14="http://schemas.microsoft.com/office/powerpoint/2010/main" val="3314368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77B02C-A1AF-18E4-1A62-700C949E32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>
            <a:extLst>
              <a:ext uri="{FF2B5EF4-FFF2-40B4-BE49-F238E27FC236}">
                <a16:creationId xmlns:a16="http://schemas.microsoft.com/office/drawing/2014/main" id="{4C8ABDFB-CF27-4DFE-659F-609E2E995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Completed Items/ Achievements</a:t>
            </a:r>
          </a:p>
        </p:txBody>
      </p:sp>
      <p:sp>
        <p:nvSpPr>
          <p:cNvPr id="36" name="Content Placeholder 1">
            <a:extLst>
              <a:ext uri="{FF2B5EF4-FFF2-40B4-BE49-F238E27FC236}">
                <a16:creationId xmlns:a16="http://schemas.microsoft.com/office/drawing/2014/main" id="{FA0636E1-87CB-C6DA-563A-949BF12DC06B}"/>
              </a:ext>
            </a:extLst>
          </p:cNvPr>
          <p:cNvSpPr txBox="1">
            <a:spLocks/>
          </p:cNvSpPr>
          <p:nvPr/>
        </p:nvSpPr>
        <p:spPr>
          <a:xfrm>
            <a:off x="604433" y="1604210"/>
            <a:ext cx="11119137" cy="4805161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900" b="1" dirty="0"/>
              <a:t>Built and an Multi Agent system (Around 10 + Agents ) are working together </a:t>
            </a:r>
          </a:p>
          <a:p>
            <a:pPr marL="0" indent="0">
              <a:buNone/>
            </a:pPr>
            <a:r>
              <a:rPr lang="en-US" sz="1900" b="1" dirty="0"/>
              <a:t>And providing the complete AI Testing suit.</a:t>
            </a:r>
          </a:p>
          <a:p>
            <a:pPr marL="457200" indent="-457200">
              <a:buAutoNum type="arabicPeriod"/>
            </a:pPr>
            <a:r>
              <a:rPr lang="en-US" sz="2000" dirty="0"/>
              <a:t>BDD Test cases </a:t>
            </a:r>
            <a:r>
              <a:rPr lang="en-US" sz="2000"/>
              <a:t>generated  </a:t>
            </a:r>
            <a:r>
              <a:rPr lang="en-US" sz="2000" dirty="0"/>
              <a:t>based Functional Document and API Document (Swagger)</a:t>
            </a:r>
          </a:p>
          <a:p>
            <a:pPr marL="457200" indent="-457200">
              <a:buAutoNum type="arabicPeriod"/>
            </a:pPr>
            <a:r>
              <a:rPr lang="en-US" sz="2000" dirty="0" err="1"/>
              <a:t>PyTest</a:t>
            </a:r>
            <a:r>
              <a:rPr lang="en-US" sz="2000" dirty="0"/>
              <a:t> Test cases generation based on </a:t>
            </a:r>
            <a:r>
              <a:rPr lang="en-US" sz="2000" b="1" dirty="0"/>
              <a:t>BDD Feature files</a:t>
            </a:r>
            <a:r>
              <a:rPr lang="en-US" sz="2000" dirty="0"/>
              <a:t>, Functional Document and API Document</a:t>
            </a:r>
          </a:p>
          <a:p>
            <a:pPr marL="457200" indent="-457200">
              <a:buAutoNum type="arabicPeriod"/>
            </a:pPr>
            <a:r>
              <a:rPr lang="en-US" sz="2000" dirty="0"/>
              <a:t>Agents will Automatically identifying the Documents and mapping it with Swagger document</a:t>
            </a:r>
          </a:p>
          <a:p>
            <a:pPr marL="457200" indent="-457200">
              <a:buAutoNum type="arabicPeriod"/>
            </a:pPr>
            <a:r>
              <a:rPr lang="en-US" sz="2000" dirty="0"/>
              <a:t>API Test Data Schema Identification before generating the test data</a:t>
            </a:r>
          </a:p>
          <a:p>
            <a:pPr marL="457200" indent="-457200">
              <a:buAutoNum type="arabicPeriod"/>
            </a:pPr>
            <a:r>
              <a:rPr lang="en-US" sz="2000" dirty="0"/>
              <a:t>Link between BDD files and Python Test Files </a:t>
            </a:r>
          </a:p>
          <a:p>
            <a:pPr marL="457200" indent="-457200">
              <a:buAutoNum type="arabicPeriod"/>
            </a:pPr>
            <a:r>
              <a:rPr lang="en-US" sz="2000" dirty="0"/>
              <a:t>Ability to identify difference between two functional document versions and understand the context</a:t>
            </a:r>
          </a:p>
          <a:p>
            <a:pPr marL="457200" indent="-457200">
              <a:buAutoNum type="arabicPeriod"/>
            </a:pPr>
            <a:r>
              <a:rPr lang="en-US" sz="2000" dirty="0"/>
              <a:t>Agents will understand the  Testing Pre-Request Context to automatically setup the Test user and Authentication Context </a:t>
            </a:r>
          </a:p>
          <a:p>
            <a:pPr marL="457200" indent="-457200">
              <a:buAutoNum type="arabicPeriod"/>
            </a:pPr>
            <a:r>
              <a:rPr lang="en-US" sz="2000" dirty="0"/>
              <a:t>(If user wants) Ability for the users to modify the existing Feature files and update the test cases Using </a:t>
            </a:r>
            <a:r>
              <a:rPr lang="en-US" sz="2000" b="1" dirty="0"/>
              <a:t>Gen AI Agent</a:t>
            </a:r>
            <a:r>
              <a:rPr lang="en-US" sz="2000" dirty="0"/>
              <a:t> (Demo Added)</a:t>
            </a:r>
          </a:p>
          <a:p>
            <a:pPr marL="457200" indent="-457200">
              <a:buAutoNum type="arabicPeriod"/>
            </a:pPr>
            <a:r>
              <a:rPr lang="en-US" sz="2000" dirty="0"/>
              <a:t>Agents having </a:t>
            </a:r>
            <a:r>
              <a:rPr lang="en-US" sz="2000" b="1" dirty="0"/>
              <a:t>Self healing </a:t>
            </a:r>
            <a:r>
              <a:rPr lang="en-US" sz="2000" dirty="0"/>
              <a:t>ability if there is any update/addition in  Functional Document or API Document and update the multiple BDD Files and </a:t>
            </a:r>
            <a:r>
              <a:rPr lang="en-US" sz="2000" dirty="0" err="1"/>
              <a:t>PyTest</a:t>
            </a:r>
            <a:r>
              <a:rPr lang="en-US" sz="2000" dirty="0"/>
              <a:t> Files</a:t>
            </a:r>
          </a:p>
          <a:p>
            <a:pPr marL="457200" indent="-457200">
              <a:buAutoNum type="arabicPeriod"/>
            </a:pPr>
            <a:r>
              <a:rPr lang="en-US" sz="2000" dirty="0"/>
              <a:t>Ran Test cases using Command line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16020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21A57A-4023-FCC2-D791-D585DE2A53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>
            <a:extLst>
              <a:ext uri="{FF2B5EF4-FFF2-40B4-BE49-F238E27FC236}">
                <a16:creationId xmlns:a16="http://schemas.microsoft.com/office/drawing/2014/main" id="{44416EFF-63E4-50BF-23DB-FAE6F2769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Documents used for BDD and test case generation</a:t>
            </a:r>
          </a:p>
        </p:txBody>
      </p:sp>
      <p:sp>
        <p:nvSpPr>
          <p:cNvPr id="36" name="Content Placeholder 1">
            <a:extLst>
              <a:ext uri="{FF2B5EF4-FFF2-40B4-BE49-F238E27FC236}">
                <a16:creationId xmlns:a16="http://schemas.microsoft.com/office/drawing/2014/main" id="{FB21BB36-8C03-3152-F260-446A02F2E2F8}"/>
              </a:ext>
            </a:extLst>
          </p:cNvPr>
          <p:cNvSpPr txBox="1">
            <a:spLocks/>
          </p:cNvSpPr>
          <p:nvPr/>
        </p:nvSpPr>
        <p:spPr>
          <a:xfrm>
            <a:off x="604433" y="1604210"/>
            <a:ext cx="11119137" cy="480516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endParaRPr lang="en-US" sz="2000" dirty="0"/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12333CBE-CF59-C52F-C8BD-18A8408135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3370672"/>
              </p:ext>
            </p:extLst>
          </p:nvPr>
        </p:nvGraphicFramePr>
        <p:xfrm>
          <a:off x="2325283" y="1971675"/>
          <a:ext cx="196215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2" imgW="1962026" imgH="514350" progId="Package">
                  <p:embed/>
                </p:oleObj>
              </mc:Choice>
              <mc:Fallback>
                <p:oleObj name="Packager Shell Object" showAsIcon="1" r:id="rId2" imgW="1962026" imgH="51435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325283" y="1971675"/>
                        <a:ext cx="1962150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BF3FF35-E131-3AEE-CC07-37BF05BCDF16}"/>
              </a:ext>
            </a:extLst>
          </p:cNvPr>
          <p:cNvSpPr txBox="1"/>
          <p:nvPr/>
        </p:nvSpPr>
        <p:spPr>
          <a:xfrm>
            <a:off x="284161" y="2038349"/>
            <a:ext cx="5811839" cy="3000375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IN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Open API Document Used</a:t>
            </a:r>
          </a:p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IN" sz="1200" b="1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IN" sz="1200" b="1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IN" sz="1200" b="1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IN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Functional Documents Used</a:t>
            </a:r>
          </a:p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IN" sz="1200" b="1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IN" sz="1200" b="1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IN" sz="1200" b="1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IN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Testing Initial Context document </a:t>
            </a:r>
          </a:p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IN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(Test Account – this will vary from application to application and based on the authentication mechanism or  if any other initial setup needed)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9C823263-8934-2E85-BF76-DCE95CE3D3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1628232"/>
              </p:ext>
            </p:extLst>
          </p:nvPr>
        </p:nvGraphicFramePr>
        <p:xfrm>
          <a:off x="2668183" y="3070809"/>
          <a:ext cx="159067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4" imgW="1590766" imgH="514350" progId="Package">
                  <p:embed/>
                </p:oleObj>
              </mc:Choice>
              <mc:Fallback>
                <p:oleObj name="Packager Shell Object" showAsIcon="1" r:id="rId4" imgW="1590766" imgH="51435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68183" y="3070809"/>
                        <a:ext cx="1590675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23EDFFCC-36BA-34FF-7B97-8F64D4161D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2163009"/>
              </p:ext>
            </p:extLst>
          </p:nvPr>
        </p:nvGraphicFramePr>
        <p:xfrm>
          <a:off x="3104355" y="4413582"/>
          <a:ext cx="1047750" cy="4592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6" imgW="1047779" imgH="514350" progId="Package">
                  <p:embed/>
                </p:oleObj>
              </mc:Choice>
              <mc:Fallback>
                <p:oleObj name="Packager Shell Object" showAsIcon="1" r:id="rId6" imgW="1047779" imgH="51435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104355" y="4413582"/>
                        <a:ext cx="1047750" cy="4592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56201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A5721D-8884-D0F8-934B-7D9E4FE083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>
            <a:extLst>
              <a:ext uri="{FF2B5EF4-FFF2-40B4-BE49-F238E27FC236}">
                <a16:creationId xmlns:a16="http://schemas.microsoft.com/office/drawing/2014/main" id="{E99F23C4-B4BD-8B7F-21FF-806E264B4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API Application used for Testing </a:t>
            </a:r>
            <a:r>
              <a:rPr lang="en-IN" sz="2000" b="1" dirty="0"/>
              <a:t>(This is not we developed. Just used for testing)</a:t>
            </a:r>
            <a:endParaRPr lang="en-IN" b="1" dirty="0"/>
          </a:p>
        </p:txBody>
      </p:sp>
      <p:sp>
        <p:nvSpPr>
          <p:cNvPr id="36" name="Content Placeholder 1">
            <a:extLst>
              <a:ext uri="{FF2B5EF4-FFF2-40B4-BE49-F238E27FC236}">
                <a16:creationId xmlns:a16="http://schemas.microsoft.com/office/drawing/2014/main" id="{46835841-5990-377F-4E60-E54D322D3AB9}"/>
              </a:ext>
            </a:extLst>
          </p:cNvPr>
          <p:cNvSpPr txBox="1">
            <a:spLocks/>
          </p:cNvSpPr>
          <p:nvPr/>
        </p:nvSpPr>
        <p:spPr>
          <a:xfrm>
            <a:off x="604433" y="1604210"/>
            <a:ext cx="11119137" cy="480516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A60ED0-D501-9A28-9036-1CF1E2A93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496" y="1400175"/>
            <a:ext cx="10249804" cy="5335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228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>
            <a:extLst>
              <a:ext uri="{FF2B5EF4-FFF2-40B4-BE49-F238E27FC236}">
                <a16:creationId xmlns:a16="http://schemas.microsoft.com/office/drawing/2014/main" id="{0AA0D7B9-AF4A-69FC-A32C-5B8063259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indent="0">
              <a:buNone/>
            </a:pPr>
            <a:r>
              <a:rPr lang="en-US" sz="3200" b="1" dirty="0"/>
              <a:t>Analyzing  Open API documents along with </a:t>
            </a:r>
            <a:r>
              <a:rPr lang="en-US" sz="3200" b="1" dirty="0" err="1"/>
              <a:t>Functiona</a:t>
            </a:r>
            <a:r>
              <a:rPr lang="en-US" sz="3200" b="1" dirty="0"/>
              <a:t> Documents</a:t>
            </a:r>
            <a:endParaRPr lang="en-US" sz="20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671672-F14E-4C18-755A-A3A342AA9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361" y="1499918"/>
            <a:ext cx="10593278" cy="385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108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21E227-F64A-8B7B-015D-D0D446C179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>
            <a:extLst>
              <a:ext uri="{FF2B5EF4-FFF2-40B4-BE49-F238E27FC236}">
                <a16:creationId xmlns:a16="http://schemas.microsoft.com/office/drawing/2014/main" id="{499119D5-142F-0DFB-0081-D757E2209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Generated BDD feature files</a:t>
            </a:r>
            <a:endParaRPr lang="en-US" sz="20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5A3D16-54A4-585B-F976-AE5E214F82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281" y="2209560"/>
            <a:ext cx="10307488" cy="342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229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A5F3A7-799B-A6E0-2E2B-7BC8F19044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>
            <a:extLst>
              <a:ext uri="{FF2B5EF4-FFF2-40B4-BE49-F238E27FC236}">
                <a16:creationId xmlns:a16="http://schemas.microsoft.com/office/drawing/2014/main" id="{FD25CD88-8514-390A-12BA-C2FC1727C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indent="0">
              <a:buNone/>
            </a:pPr>
            <a:r>
              <a:rPr lang="en-US" sz="3200" b="1" dirty="0"/>
              <a:t>Analyzing  Open API documents along with </a:t>
            </a:r>
            <a:r>
              <a:rPr lang="en-US" sz="3200" b="1" dirty="0" err="1"/>
              <a:t>Functiona</a:t>
            </a:r>
            <a:r>
              <a:rPr lang="en-US" sz="3200" b="1" dirty="0"/>
              <a:t> Documents</a:t>
            </a:r>
            <a:endParaRPr lang="en-US" sz="20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4781E8-2D02-14E6-F4B8-95F589617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361" y="1499918"/>
            <a:ext cx="10593278" cy="385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736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E35D7D-C758-A50B-C71E-B903E1C86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ontent Placeholder 1">
            <a:extLst>
              <a:ext uri="{FF2B5EF4-FFF2-40B4-BE49-F238E27FC236}">
                <a16:creationId xmlns:a16="http://schemas.microsoft.com/office/drawing/2014/main" id="{B1B3FAA0-8EC0-D34C-65F4-92F3705F670C}"/>
              </a:ext>
            </a:extLst>
          </p:cNvPr>
          <p:cNvSpPr txBox="1">
            <a:spLocks/>
          </p:cNvSpPr>
          <p:nvPr/>
        </p:nvSpPr>
        <p:spPr>
          <a:xfrm>
            <a:off x="604433" y="1604210"/>
            <a:ext cx="11119137" cy="480516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2400" b="1" dirty="0"/>
          </a:p>
          <a:p>
            <a:pPr marL="0" indent="0" algn="ctr">
              <a:buNone/>
            </a:pPr>
            <a:endParaRPr lang="en-US" sz="2400" b="1" dirty="0"/>
          </a:p>
          <a:p>
            <a:pPr marL="0" indent="0" algn="ctr">
              <a:buNone/>
            </a:pPr>
            <a:endParaRPr lang="en-US" sz="2400" b="1" dirty="0"/>
          </a:p>
          <a:p>
            <a:pPr marL="0" indent="0" algn="ctr">
              <a:buNone/>
            </a:pPr>
            <a:endParaRPr lang="en-US" sz="2400" b="1" dirty="0"/>
          </a:p>
          <a:p>
            <a:pPr marL="0" indent="0" algn="ctr">
              <a:buNone/>
            </a:pPr>
            <a:r>
              <a:rPr lang="en-US" sz="2400"/>
              <a:t>Thank you !!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80577661"/>
      </p:ext>
    </p:extLst>
  </p:cSld>
  <p:clrMapOvr>
    <a:masterClrMapping/>
  </p:clrMapOvr>
</p:sld>
</file>

<file path=ppt/theme/theme1.xml><?xml version="1.0" encoding="utf-8"?>
<a:theme xmlns:a="http://schemas.openxmlformats.org/drawingml/2006/main" name="Get Started with 3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>
        <a:noAutofit/>
      </a:bodyPr>
      <a:lstStyle>
        <a:defPPr marL="0" indent="0" algn="l">
          <a:lnSpc>
            <a:spcPts val="1800"/>
          </a:lnSpc>
          <a:spcAft>
            <a:spcPts val="600"/>
          </a:spcAft>
          <a:buNone/>
          <a:defRPr sz="1200" dirty="0" smtClean="0">
            <a:solidFill>
              <a:prstClr val="black">
                <a:lumMod val="75000"/>
                <a:lumOff val="25000"/>
              </a:prstClr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f16411177_win32_fixed.potx" id="{2BE36628-40A7-4124-9B03-283680FDB08B}" vid="{1F788C18-5B90-4886-BC26-C8416480C9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{B84B3524-7081-4137-B2EE-DD7CC9ED931A}tf16411177_win32</Template>
  <TotalTime>1052</TotalTime>
  <Words>276</Words>
  <Application>Microsoft Office PowerPoint</Application>
  <PresentationFormat>Widescreen</PresentationFormat>
  <Paragraphs>39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Segoe UI</vt:lpstr>
      <vt:lpstr>Segoe UI Light</vt:lpstr>
      <vt:lpstr>Get Started with 3D</vt:lpstr>
      <vt:lpstr>Package</vt:lpstr>
      <vt:lpstr>PowerPoint Presentation</vt:lpstr>
      <vt:lpstr>Architecture </vt:lpstr>
      <vt:lpstr>Completed Items/ Achievements</vt:lpstr>
      <vt:lpstr>Documents used for BDD and test case generation</vt:lpstr>
      <vt:lpstr>API Application used for Testing (This is not we developed. Just used for testing)</vt:lpstr>
      <vt:lpstr>Analyzing  Open API documents along with Functiona Documents</vt:lpstr>
      <vt:lpstr>Generated BDD feature files</vt:lpstr>
      <vt:lpstr>Analyzing  Open API documents along with Functiona Documents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Saravana Manikandan</dc:creator>
  <cp:lastModifiedBy>mani kandan</cp:lastModifiedBy>
  <cp:revision>84</cp:revision>
  <dcterms:created xsi:type="dcterms:W3CDTF">2025-03-11T17:26:19Z</dcterms:created>
  <dcterms:modified xsi:type="dcterms:W3CDTF">2025-03-26T16:52:17Z</dcterms:modified>
</cp:coreProperties>
</file>