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3b984e6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3b984e6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3b984e6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3b984e6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b984e6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b984e6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3b984e6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3b984e6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3b984e6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3b984e6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3b984e6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3b984e6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3b984e64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3b984e64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3b984e6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3b984e6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3b984e6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3b984e6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3b984e6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3b984e6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Automated Regulatory Data Profiling System</a:t>
            </a:r>
            <a:endParaRPr/>
          </a:p>
        </p:txBody>
      </p:sp>
      <p:sp>
        <p:nvSpPr>
          <p:cNvPr id="55" name="Google Shape;55;p13"/>
          <p:cNvSpPr txBox="1"/>
          <p:nvPr>
            <p:ph idx="1" type="subTitle"/>
          </p:nvPr>
        </p:nvSpPr>
        <p:spPr>
          <a:xfrm>
            <a:off x="311700" y="2834125"/>
            <a:ext cx="8520600" cy="215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t>Team: AI_DEEP_LOOP</a:t>
            </a:r>
            <a:endParaRPr sz="2500"/>
          </a:p>
          <a:p>
            <a:pPr indent="0" lvl="0" marL="0" rtl="0" algn="l">
              <a:spcBef>
                <a:spcPts val="0"/>
              </a:spcBef>
              <a:spcAft>
                <a:spcPts val="0"/>
              </a:spcAft>
              <a:buNone/>
            </a:pPr>
            <a:r>
              <a:t/>
            </a:r>
            <a:endParaRPr/>
          </a:p>
          <a:p>
            <a:pPr indent="-354570" lvl="0" marL="457200" rtl="0" algn="l">
              <a:spcBef>
                <a:spcPts val="0"/>
              </a:spcBef>
              <a:spcAft>
                <a:spcPts val="0"/>
              </a:spcAft>
              <a:buSzPts val="1984"/>
              <a:buChar char="●"/>
            </a:pPr>
            <a:r>
              <a:rPr lang="en" sz="1983"/>
              <a:t>Venubabu</a:t>
            </a:r>
            <a:endParaRPr sz="1983"/>
          </a:p>
          <a:p>
            <a:pPr indent="-354570" lvl="0" marL="457200" rtl="0" algn="l">
              <a:spcBef>
                <a:spcPts val="0"/>
              </a:spcBef>
              <a:spcAft>
                <a:spcPts val="0"/>
              </a:spcAft>
              <a:buSzPts val="1984"/>
              <a:buChar char="●"/>
            </a:pPr>
            <a:r>
              <a:rPr lang="en" sz="1983"/>
              <a:t>Murali</a:t>
            </a:r>
            <a:endParaRPr sz="1983"/>
          </a:p>
          <a:p>
            <a:pPr indent="-354570" lvl="0" marL="457200" rtl="0" algn="l">
              <a:spcBef>
                <a:spcPts val="0"/>
              </a:spcBef>
              <a:spcAft>
                <a:spcPts val="0"/>
              </a:spcAft>
              <a:buSzPts val="1984"/>
              <a:buChar char="●"/>
            </a:pPr>
            <a:r>
              <a:rPr lang="en" sz="1983"/>
              <a:t>Salar Syed</a:t>
            </a:r>
            <a:endParaRPr sz="1983"/>
          </a:p>
          <a:p>
            <a:pPr indent="-354570" lvl="0" marL="457200" rtl="0" algn="l">
              <a:spcBef>
                <a:spcPts val="0"/>
              </a:spcBef>
              <a:spcAft>
                <a:spcPts val="0"/>
              </a:spcAft>
              <a:buSzPts val="1984"/>
              <a:buChar char="●"/>
            </a:pPr>
            <a:r>
              <a:rPr lang="en" sz="1983"/>
              <a:t>Balaram</a:t>
            </a:r>
            <a:endParaRPr sz="1983"/>
          </a:p>
          <a:p>
            <a:pPr indent="-354570" lvl="0" marL="457200" rtl="0" algn="l">
              <a:spcBef>
                <a:spcPts val="0"/>
              </a:spcBef>
              <a:spcAft>
                <a:spcPts val="0"/>
              </a:spcAft>
              <a:buSzPts val="1984"/>
              <a:buChar char="●"/>
            </a:pPr>
            <a:r>
              <a:rPr lang="en" sz="1983"/>
              <a:t>Sashank</a:t>
            </a:r>
            <a:endParaRPr sz="1983"/>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Considerations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Data Security</a:t>
            </a:r>
            <a:endParaRPr/>
          </a:p>
          <a:p>
            <a:pPr indent="-342900" lvl="0" marL="457200" rtl="0" algn="l">
              <a:lnSpc>
                <a:spcPct val="150000"/>
              </a:lnSpc>
              <a:spcBef>
                <a:spcPts val="0"/>
              </a:spcBef>
              <a:spcAft>
                <a:spcPts val="0"/>
              </a:spcAft>
              <a:buSzPts val="1800"/>
              <a:buChar char="●"/>
            </a:pPr>
            <a:r>
              <a:rPr lang="en"/>
              <a:t>Model Explainability (maintain audit trails of automated decisions)</a:t>
            </a:r>
            <a:endParaRPr/>
          </a:p>
          <a:p>
            <a:pPr indent="-342900" lvl="0" marL="457200" rtl="0" algn="l">
              <a:lnSpc>
                <a:spcPct val="150000"/>
              </a:lnSpc>
              <a:spcBef>
                <a:spcPts val="0"/>
              </a:spcBef>
              <a:spcAft>
                <a:spcPts val="0"/>
              </a:spcAft>
              <a:buSzPts val="1800"/>
              <a:buChar char="●"/>
            </a:pPr>
            <a:r>
              <a:rPr lang="en"/>
              <a:t>Performance monitoring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t>This solution represents a significant advancement over traditional manual approaches to regulatory data profiling, combining pattern recognition capabilities of supervised ML with contextual understanding of LLMs to create more robust, adaptive compliance system.</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Regulatory reporting in the banking sector involves compiling vast amounts of data to meet compliance requirements. A critical aspect of this process is data profiling, which ensures that the reported data aligns with regulatory reporting instructions. Traditionally, this involves manually defining profiling rules based on the underlying data and regulatory requirements. This challenge aims to automate data profiling using Generative Al (LLMs) and unsupervised machine learning techniques. Participants will develop a solution that can generate data profiling rules, perform adaptive risk scoring, and suggest remediation actions based on regulatory reporting instructions.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Approach</a:t>
            </a:r>
            <a:endParaRPr/>
          </a:p>
        </p:txBody>
      </p:sp>
      <p:sp>
        <p:nvSpPr>
          <p:cNvPr id="67" name="Google Shape;67;p15"/>
          <p:cNvSpPr/>
          <p:nvPr/>
        </p:nvSpPr>
        <p:spPr>
          <a:xfrm>
            <a:off x="507725" y="1379700"/>
            <a:ext cx="1401900" cy="872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Regulatory Documents (Rules/ guidelines)</a:t>
            </a:r>
            <a:endParaRPr sz="1300"/>
          </a:p>
        </p:txBody>
      </p:sp>
      <p:sp>
        <p:nvSpPr>
          <p:cNvPr id="68" name="Google Shape;68;p15"/>
          <p:cNvSpPr/>
          <p:nvPr/>
        </p:nvSpPr>
        <p:spPr>
          <a:xfrm>
            <a:off x="507725" y="2613775"/>
            <a:ext cx="1401900" cy="872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Bank Customer Transaction Data (Structured/ Unstructured)</a:t>
            </a:r>
            <a:endParaRPr sz="1200"/>
          </a:p>
        </p:txBody>
      </p:sp>
      <p:sp>
        <p:nvSpPr>
          <p:cNvPr id="69" name="Google Shape;69;p15"/>
          <p:cNvSpPr/>
          <p:nvPr/>
        </p:nvSpPr>
        <p:spPr>
          <a:xfrm>
            <a:off x="459125" y="3847850"/>
            <a:ext cx="1499100" cy="8721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Historical Data/ Findings</a:t>
            </a:r>
            <a:endParaRPr sz="1200"/>
          </a:p>
        </p:txBody>
      </p:sp>
      <p:sp>
        <p:nvSpPr>
          <p:cNvPr id="70" name="Google Shape;70;p15"/>
          <p:cNvSpPr/>
          <p:nvPr/>
        </p:nvSpPr>
        <p:spPr>
          <a:xfrm>
            <a:off x="2958075" y="1136875"/>
            <a:ext cx="3962400" cy="37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p:nvPr/>
        </p:nvSpPr>
        <p:spPr>
          <a:xfrm>
            <a:off x="3079475" y="1269325"/>
            <a:ext cx="3741600" cy="572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Automated Data Profiling System</a:t>
            </a:r>
            <a:endParaRPr/>
          </a:p>
        </p:txBody>
      </p:sp>
      <p:sp>
        <p:nvSpPr>
          <p:cNvPr id="72" name="Google Shape;72;p15"/>
          <p:cNvSpPr/>
          <p:nvPr/>
        </p:nvSpPr>
        <p:spPr>
          <a:xfrm>
            <a:off x="3542975" y="2428250"/>
            <a:ext cx="2814600" cy="572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Instruction Parser</a:t>
            </a:r>
            <a:endParaRPr/>
          </a:p>
          <a:p>
            <a:pPr indent="0" lvl="0" marL="0" rtl="0" algn="ctr">
              <a:spcBef>
                <a:spcPts val="0"/>
              </a:spcBef>
              <a:spcAft>
                <a:spcPts val="0"/>
              </a:spcAft>
              <a:buNone/>
            </a:pPr>
            <a:r>
              <a:rPr lang="en"/>
              <a:t>(LLM)</a:t>
            </a:r>
            <a:endParaRPr/>
          </a:p>
        </p:txBody>
      </p:sp>
      <p:sp>
        <p:nvSpPr>
          <p:cNvPr id="73" name="Google Shape;73;p15"/>
          <p:cNvSpPr/>
          <p:nvPr/>
        </p:nvSpPr>
        <p:spPr>
          <a:xfrm>
            <a:off x="3542975" y="3212900"/>
            <a:ext cx="2814600" cy="572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Rule Generator</a:t>
            </a:r>
            <a:endParaRPr/>
          </a:p>
          <a:p>
            <a:pPr indent="0" lvl="0" marL="0" rtl="0" algn="ctr">
              <a:spcBef>
                <a:spcPts val="0"/>
              </a:spcBef>
              <a:spcAft>
                <a:spcPts val="0"/>
              </a:spcAft>
              <a:buNone/>
            </a:pPr>
            <a:r>
              <a:rPr lang="en"/>
              <a:t>(LLM + ML)</a:t>
            </a:r>
            <a:endParaRPr/>
          </a:p>
        </p:txBody>
      </p:sp>
      <p:sp>
        <p:nvSpPr>
          <p:cNvPr id="74" name="Google Shape;74;p15"/>
          <p:cNvSpPr/>
          <p:nvPr/>
        </p:nvSpPr>
        <p:spPr>
          <a:xfrm>
            <a:off x="3542975" y="3997550"/>
            <a:ext cx="2814600" cy="572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Unsupervised Risk Scorer</a:t>
            </a:r>
            <a:endParaRPr/>
          </a:p>
        </p:txBody>
      </p:sp>
      <p:sp>
        <p:nvSpPr>
          <p:cNvPr id="75" name="Google Shape;75;p15"/>
          <p:cNvSpPr/>
          <p:nvPr/>
        </p:nvSpPr>
        <p:spPr>
          <a:xfrm>
            <a:off x="7757275" y="2439300"/>
            <a:ext cx="1227300" cy="1408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Regulatory Reporting System</a:t>
            </a:r>
            <a:endParaRPr/>
          </a:p>
        </p:txBody>
      </p:sp>
      <p:sp>
        <p:nvSpPr>
          <p:cNvPr id="76" name="Google Shape;76;p15"/>
          <p:cNvSpPr/>
          <p:nvPr/>
        </p:nvSpPr>
        <p:spPr>
          <a:xfrm>
            <a:off x="2083875" y="1721850"/>
            <a:ext cx="441600" cy="1878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p:nvPr/>
        </p:nvSpPr>
        <p:spPr>
          <a:xfrm>
            <a:off x="2083875" y="2955925"/>
            <a:ext cx="441600" cy="1878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5"/>
          <p:cNvSpPr/>
          <p:nvPr/>
        </p:nvSpPr>
        <p:spPr>
          <a:xfrm>
            <a:off x="2083875" y="4190000"/>
            <a:ext cx="441600" cy="1878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7103850" y="3049650"/>
            <a:ext cx="441600" cy="187800"/>
          </a:xfrm>
          <a:prstGeom prs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a:t>
            </a:r>
            <a:endParaRPr/>
          </a:p>
          <a:p>
            <a:pPr indent="0" lvl="0" marL="0" rtl="0" algn="l">
              <a:spcBef>
                <a:spcPts val="0"/>
              </a:spcBef>
              <a:spcAft>
                <a:spcPts val="0"/>
              </a:spcAft>
              <a:buNone/>
            </a:pPr>
            <a:r>
              <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⁠Regulation Parser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⁠Automated Rule generator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⁠Adaptive risk scoring engine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⁠Remediation Action Advisor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⁠Continuous Learner module</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Regulation Parser</a:t>
            </a:r>
            <a:endParaRPr sz="1800">
              <a:solidFill>
                <a:schemeClr val="dk2"/>
              </a:solidFill>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⁠Use a sequence-to-sequence language model to extract reporting requirements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⁠The reporting requirements can be PDFs/ spreadsheets or any text data with   rules or guidelines defined.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⁠Convert the data to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⁠Construct prompt asking model for requirements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⁠Process text through model (LLM)</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Automated Rule Generator</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a:t>
            </a:r>
            <a:r>
              <a:rPr lang="en"/>
              <a:t>Consumes LLM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⁠Gets rule suggestions from LLM based on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⁠Discovers Additional rules through data pattern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Constructs a detailed prompt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Results in comprehensive data profiling rules that address both documented requirements and inherent data characteristics</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Adaptive Risk Scoring Engine</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 Feature Creation: Converts raw risk scoring data to numerical features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Feature scaling: Normalize features for better model performances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Anomaly detection: Creates feature vector for each violation as</a:t>
            </a:r>
            <a:endParaRPr/>
          </a:p>
          <a:p>
            <a:pPr indent="0" lvl="0" marL="0" rtl="0" algn="l">
              <a:spcBef>
                <a:spcPts val="0"/>
              </a:spcBef>
              <a:spcAft>
                <a:spcPts val="0"/>
              </a:spcAft>
              <a:buClr>
                <a:schemeClr val="dk1"/>
              </a:buClr>
              <a:buSzPts val="1100"/>
              <a:buFont typeface="Arial"/>
              <a:buNone/>
            </a:pPr>
            <a:r>
              <a:t/>
            </a:r>
            <a:endParaRPr/>
          </a:p>
          <a:p>
            <a:pPr indent="-342900" lvl="0" marL="914400" rtl="0" algn="l">
              <a:spcBef>
                <a:spcPts val="0"/>
              </a:spcBef>
              <a:spcAft>
                <a:spcPts val="0"/>
              </a:spcAft>
              <a:buSzPts val="1800"/>
              <a:buChar char="●"/>
            </a:pPr>
            <a:r>
              <a:rPr lang="en"/>
              <a:t>Severity flag/score</a:t>
            </a:r>
            <a:endParaRPr/>
          </a:p>
          <a:p>
            <a:pPr indent="-342900" lvl="0" marL="914400" rtl="0" algn="l">
              <a:spcBef>
                <a:spcPts val="0"/>
              </a:spcBef>
              <a:spcAft>
                <a:spcPts val="0"/>
              </a:spcAft>
              <a:buSzPts val="1800"/>
              <a:buChar char="●"/>
            </a:pPr>
            <a:r>
              <a:rPr lang="en"/>
              <a:t>Reason for anomaly</a:t>
            </a:r>
            <a:endParaRPr/>
          </a:p>
          <a:p>
            <a:pPr indent="-342900" lvl="0" marL="914400" rtl="0" algn="l">
              <a:spcBef>
                <a:spcPts val="0"/>
              </a:spcBef>
              <a:spcAft>
                <a:spcPts val="0"/>
              </a:spcAft>
              <a:buSzPts val="1800"/>
              <a:buChar char="●"/>
            </a:pPr>
            <a:r>
              <a:rPr lang="en"/>
              <a:t>Regulatory recommendation</a:t>
            </a:r>
            <a:endParaRPr/>
          </a:p>
          <a:p>
            <a:pPr indent="-342900" lvl="0" marL="914400" rtl="0" algn="l">
              <a:spcBef>
                <a:spcPts val="0"/>
              </a:spcBef>
              <a:spcAft>
                <a:spcPts val="0"/>
              </a:spcAft>
              <a:buSzPts val="1800"/>
              <a:buChar char="●"/>
            </a:pPr>
            <a:r>
              <a:rPr lang="en"/>
              <a:t>Frequency</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Remediation Actions Advisor</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⁠Constructs detailed prompt consisting of:</a:t>
            </a:r>
            <a:endParaRPr/>
          </a:p>
          <a:p>
            <a:pPr indent="0" lvl="0" marL="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
              <a:t>•⁠  ⁠Current rule violation</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
              <a:t>•⁠  ⁠Historical violations</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Clr>
                <a:schemeClr val="dk1"/>
              </a:buClr>
              <a:buSzPts val="1100"/>
              <a:buFont typeface="Arial"/>
              <a:buNone/>
            </a:pPr>
            <a:r>
              <a:rPr lang="en"/>
              <a:t>•⁠  ⁠Instructions to generate remediation actions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⁠Uses LLM to generate suggestions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⁠Option to add new remediations to knowledge base</a:t>
            </a:r>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Learner Module</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  ⁠Implements continuous learning and implements improvements based on feedback</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⁠Considers following components as input:</a:t>
            </a:r>
            <a:endParaRPr/>
          </a:p>
          <a:p>
            <a:pPr indent="0" lvl="0" marL="0" rtl="0" algn="l">
              <a:spcBef>
                <a:spcPts val="0"/>
              </a:spcBef>
              <a:spcAft>
                <a:spcPts val="0"/>
              </a:spcAft>
              <a:buClr>
                <a:schemeClr val="dk1"/>
              </a:buClr>
              <a:buSzPct val="61111"/>
              <a:buFont typeface="Arial"/>
              <a:buNone/>
            </a:pPr>
            <a:r>
              <a:t/>
            </a:r>
            <a:endParaRPr/>
          </a:p>
          <a:p>
            <a:pPr indent="-334327" lvl="0" marL="1371600" rtl="0" algn="l">
              <a:spcBef>
                <a:spcPts val="0"/>
              </a:spcBef>
              <a:spcAft>
                <a:spcPts val="0"/>
              </a:spcAft>
              <a:buSzPct val="100000"/>
              <a:buChar char="●"/>
            </a:pPr>
            <a:r>
              <a:rPr lang="en"/>
              <a:t>Rule generator</a:t>
            </a:r>
            <a:endParaRPr/>
          </a:p>
          <a:p>
            <a:pPr indent="0" lvl="0" marL="2286000" rtl="0" algn="l">
              <a:spcBef>
                <a:spcPts val="0"/>
              </a:spcBef>
              <a:spcAft>
                <a:spcPts val="0"/>
              </a:spcAft>
              <a:buNone/>
            </a:pPr>
            <a:r>
              <a:t/>
            </a:r>
            <a:endParaRPr/>
          </a:p>
          <a:p>
            <a:pPr indent="-334327" lvl="0" marL="1371600" rtl="0" algn="l">
              <a:spcBef>
                <a:spcPts val="0"/>
              </a:spcBef>
              <a:spcAft>
                <a:spcPts val="0"/>
              </a:spcAft>
              <a:buSzPct val="100000"/>
              <a:buChar char="●"/>
            </a:pPr>
            <a:r>
              <a:rPr lang="en"/>
              <a:t>Risk Scoring engine</a:t>
            </a:r>
            <a:endParaRPr/>
          </a:p>
          <a:p>
            <a:pPr indent="0" lvl="0" marL="2286000" rtl="0" algn="l">
              <a:spcBef>
                <a:spcPts val="0"/>
              </a:spcBef>
              <a:spcAft>
                <a:spcPts val="0"/>
              </a:spcAft>
              <a:buNone/>
            </a:pPr>
            <a:r>
              <a:t/>
            </a:r>
            <a:endParaRPr/>
          </a:p>
          <a:p>
            <a:pPr indent="-334327" lvl="0" marL="1371600" rtl="0" algn="l">
              <a:spcBef>
                <a:spcPts val="0"/>
              </a:spcBef>
              <a:spcAft>
                <a:spcPts val="0"/>
              </a:spcAft>
              <a:buSzPct val="100000"/>
              <a:buChar char="●"/>
            </a:pPr>
            <a:r>
              <a:rPr lang="en"/>
              <a:t>Remediation Action advisor</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⁠Prepares training data from feedback</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