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3/25/2025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3/25/2025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3/25/2025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D21C8-5D8C-C249-C261-C8F44E953CC3}"/>
              </a:ext>
            </a:extLst>
          </p:cNvPr>
          <p:cNvSpPr>
            <a:spLocks noGrp="1"/>
          </p:cNvSpPr>
          <p:nvPr>
            <p:ph type="ctrTitle"/>
          </p:nvPr>
        </p:nvSpPr>
        <p:spPr/>
        <p:txBody>
          <a:bodyPr/>
          <a:lstStyle/>
          <a:p>
            <a:br>
              <a:rPr lang="en-IN" dirty="0"/>
            </a:br>
            <a:br>
              <a:rPr lang="en-IN" dirty="0"/>
            </a:br>
            <a:br>
              <a:rPr lang="en-IN" dirty="0"/>
            </a:br>
            <a:br>
              <a:rPr lang="en-IN" dirty="0"/>
            </a:br>
            <a:r>
              <a:rPr lang="en-IN" dirty="0"/>
              <a:t>DATA PROFILING</a:t>
            </a:r>
          </a:p>
        </p:txBody>
      </p:sp>
      <p:sp>
        <p:nvSpPr>
          <p:cNvPr id="3" name="Subtitle 2">
            <a:extLst>
              <a:ext uri="{FF2B5EF4-FFF2-40B4-BE49-F238E27FC236}">
                <a16:creationId xmlns:a16="http://schemas.microsoft.com/office/drawing/2014/main" id="{FCF7E93A-41A5-6B9B-00D3-4717CCE72A37}"/>
              </a:ext>
            </a:extLst>
          </p:cNvPr>
          <p:cNvSpPr>
            <a:spLocks noGrp="1"/>
          </p:cNvSpPr>
          <p:nvPr>
            <p:ph type="subTitle" idx="1"/>
          </p:nvPr>
        </p:nvSpPr>
        <p:spPr/>
        <p:txBody>
          <a:bodyPr/>
          <a:lstStyle/>
          <a:p>
            <a:r>
              <a:rPr lang="en-IN" dirty="0"/>
              <a:t>AI-Powered Compliance Validation System</a:t>
            </a:r>
          </a:p>
          <a:p>
            <a:endParaRPr lang="en-IN" dirty="0"/>
          </a:p>
        </p:txBody>
      </p:sp>
      <p:sp>
        <p:nvSpPr>
          <p:cNvPr id="4" name="TextBox 3">
            <a:extLst>
              <a:ext uri="{FF2B5EF4-FFF2-40B4-BE49-F238E27FC236}">
                <a16:creationId xmlns:a16="http://schemas.microsoft.com/office/drawing/2014/main" id="{0FCCD2AC-A113-10CD-2196-B263019D14E3}"/>
              </a:ext>
            </a:extLst>
          </p:cNvPr>
          <p:cNvSpPr txBox="1"/>
          <p:nvPr/>
        </p:nvSpPr>
        <p:spPr>
          <a:xfrm>
            <a:off x="1223781" y="2202426"/>
            <a:ext cx="6415884" cy="954107"/>
          </a:xfrm>
          <a:prstGeom prst="rect">
            <a:avLst/>
          </a:prstGeom>
          <a:noFill/>
        </p:spPr>
        <p:txBody>
          <a:bodyPr wrap="square" rtlCol="0">
            <a:spAutoFit/>
          </a:bodyPr>
          <a:lstStyle/>
          <a:p>
            <a:r>
              <a:rPr lang="en-IN" sz="2800" dirty="0">
                <a:solidFill>
                  <a:schemeClr val="bg1"/>
                </a:solidFill>
              </a:rPr>
              <a:t>TECHNOLOGY HACKATHON</a:t>
            </a:r>
          </a:p>
          <a:p>
            <a:r>
              <a:rPr lang="en-IN" sz="2800" dirty="0">
                <a:solidFill>
                  <a:schemeClr val="bg1"/>
                </a:solidFill>
              </a:rPr>
              <a:t>2025</a:t>
            </a:r>
          </a:p>
        </p:txBody>
      </p:sp>
      <p:pic>
        <p:nvPicPr>
          <p:cNvPr id="3076" name="Picture 4" descr="Wells Fargo - Wikipedia">
            <a:extLst>
              <a:ext uri="{FF2B5EF4-FFF2-40B4-BE49-F238E27FC236}">
                <a16:creationId xmlns:a16="http://schemas.microsoft.com/office/drawing/2014/main" id="{3E548286-C599-0C01-BFD4-F7D0668ED5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8491" y="2313855"/>
            <a:ext cx="2600632" cy="2600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662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94B20-6F90-580A-6748-3FCB6B12FFF1}"/>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9E9AC223-05FF-6533-2C1F-F7F3F0C8F4B0}"/>
              </a:ext>
            </a:extLst>
          </p:cNvPr>
          <p:cNvSpPr>
            <a:spLocks noGrp="1"/>
          </p:cNvSpPr>
          <p:nvPr>
            <p:ph idx="1"/>
          </p:nvPr>
        </p:nvSpPr>
        <p:spPr/>
        <p:txBody>
          <a:bodyPr/>
          <a:lstStyle/>
          <a:p>
            <a:pPr>
              <a:buFont typeface="Arial" panose="020B0604020202020204" pitchFamily="34" charset="0"/>
              <a:buChar char="•"/>
            </a:pPr>
            <a:r>
              <a:rPr lang="en-US" dirty="0"/>
              <a:t>The system streamlines compliance validation for transactions.</a:t>
            </a:r>
          </a:p>
          <a:p>
            <a:pPr>
              <a:buFont typeface="Arial" panose="020B0604020202020204" pitchFamily="34" charset="0"/>
              <a:buChar char="•"/>
            </a:pPr>
            <a:r>
              <a:rPr lang="en-US" dirty="0"/>
              <a:t>Future improvements: Enhancing AI model accuracy, integrating real-time data sources, and deploying at scale.</a:t>
            </a:r>
          </a:p>
          <a:p>
            <a:pPr>
              <a:buFont typeface="Arial" panose="020B0604020202020204" pitchFamily="34" charset="0"/>
              <a:buChar char="•"/>
            </a:pPr>
            <a:r>
              <a:rPr lang="en-US" dirty="0"/>
              <a:t>Expanding coverage to include additional compliance regulations and financial jurisdictions.</a:t>
            </a:r>
          </a:p>
          <a:p>
            <a:pPr>
              <a:buFont typeface="Arial" panose="020B0604020202020204" pitchFamily="34" charset="0"/>
              <a:buChar char="•"/>
            </a:pPr>
            <a:r>
              <a:rPr lang="en-US" dirty="0"/>
              <a:t>Implementing predictive analytics for fraud detection and risk assessment.</a:t>
            </a:r>
          </a:p>
          <a:p>
            <a:endParaRPr lang="en-IN" dirty="0"/>
          </a:p>
        </p:txBody>
      </p:sp>
    </p:spTree>
    <p:extLst>
      <p:ext uri="{BB962C8B-B14F-4D97-AF65-F5344CB8AC3E}">
        <p14:creationId xmlns:p14="http://schemas.microsoft.com/office/powerpoint/2010/main" val="3494467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6497E-1C09-DA18-DC75-6ECB032C9EEB}"/>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6914B0B8-FB47-653C-B7A6-E6CB90C2612B}"/>
              </a:ext>
            </a:extLst>
          </p:cNvPr>
          <p:cNvSpPr>
            <a:spLocks noGrp="1"/>
          </p:cNvSpPr>
          <p:nvPr>
            <p:ph type="subTitle" idx="1"/>
          </p:nvPr>
        </p:nvSpPr>
        <p:spPr/>
        <p:txBody>
          <a:bodyPr>
            <a:normAutofit/>
          </a:bodyPr>
          <a:lstStyle/>
          <a:p>
            <a:r>
              <a:rPr lang="en-IN" sz="2400" dirty="0">
                <a:latin typeface="Aptos Display" panose="020B0004020202020204" pitchFamily="34" charset="0"/>
              </a:rPr>
              <a:t>Any questions?</a:t>
            </a:r>
          </a:p>
        </p:txBody>
      </p:sp>
    </p:spTree>
    <p:extLst>
      <p:ext uri="{BB962C8B-B14F-4D97-AF65-F5344CB8AC3E}">
        <p14:creationId xmlns:p14="http://schemas.microsoft.com/office/powerpoint/2010/main" val="3167873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64729-8A1E-93F2-E2E4-6A6AB2CA4219}"/>
              </a:ext>
            </a:extLst>
          </p:cNvPr>
          <p:cNvSpPr>
            <a:spLocks noGrp="1"/>
          </p:cNvSpPr>
          <p:nvPr>
            <p:ph type="title"/>
          </p:nvPr>
        </p:nvSpPr>
        <p:spPr/>
        <p:txBody>
          <a:bodyPr/>
          <a:lstStyle/>
          <a:p>
            <a:r>
              <a:rPr lang="en-IN" b="1" dirty="0"/>
              <a:t>Team Members</a:t>
            </a:r>
            <a:br>
              <a:rPr lang="en-IN" dirty="0"/>
            </a:br>
            <a:endParaRPr lang="en-IN" dirty="0"/>
          </a:p>
        </p:txBody>
      </p:sp>
      <p:sp>
        <p:nvSpPr>
          <p:cNvPr id="3" name="Content Placeholder 2">
            <a:extLst>
              <a:ext uri="{FF2B5EF4-FFF2-40B4-BE49-F238E27FC236}">
                <a16:creationId xmlns:a16="http://schemas.microsoft.com/office/drawing/2014/main" id="{067D581B-594F-5887-EE3F-D7ABC7161BB7}"/>
              </a:ext>
            </a:extLst>
          </p:cNvPr>
          <p:cNvSpPr>
            <a:spLocks noGrp="1"/>
          </p:cNvSpPr>
          <p:nvPr>
            <p:ph idx="1"/>
          </p:nvPr>
        </p:nvSpPr>
        <p:spPr/>
        <p:txBody>
          <a:bodyPr>
            <a:normAutofit/>
          </a:bodyPr>
          <a:lstStyle/>
          <a:p>
            <a:r>
              <a:rPr lang="en-IN" sz="2800" b="1" dirty="0"/>
              <a:t>Rajendra Prasad, Ganji</a:t>
            </a:r>
          </a:p>
          <a:p>
            <a:r>
              <a:rPr lang="en-IN" sz="2800" b="1" dirty="0"/>
              <a:t>Lohith, Muduthanapelly</a:t>
            </a:r>
          </a:p>
          <a:p>
            <a:r>
              <a:rPr lang="en-IN" sz="2800" b="1" dirty="0"/>
              <a:t>Saleem, Shaik</a:t>
            </a:r>
          </a:p>
          <a:p>
            <a:r>
              <a:rPr lang="en-IN" sz="2800" b="1" dirty="0"/>
              <a:t>Jaya Prakash, Gubbala</a:t>
            </a:r>
          </a:p>
          <a:p>
            <a:r>
              <a:rPr lang="en-IN" sz="2800" b="1" dirty="0"/>
              <a:t>Sree, Kota</a:t>
            </a:r>
          </a:p>
        </p:txBody>
      </p:sp>
    </p:spTree>
    <p:extLst>
      <p:ext uri="{BB962C8B-B14F-4D97-AF65-F5344CB8AC3E}">
        <p14:creationId xmlns:p14="http://schemas.microsoft.com/office/powerpoint/2010/main" val="2026653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2ECB5-0B12-CFD5-1D81-2394E2F80BDB}"/>
              </a:ext>
            </a:extLst>
          </p:cNvPr>
          <p:cNvSpPr>
            <a:spLocks noGrp="1"/>
          </p:cNvSpPr>
          <p:nvPr>
            <p:ph type="title"/>
          </p:nvPr>
        </p:nvSpPr>
        <p:spPr/>
        <p:txBody>
          <a:bodyPr/>
          <a:lstStyle/>
          <a:p>
            <a:r>
              <a:rPr lang="en-IN" b="1" dirty="0"/>
              <a:t>Problem Statement</a:t>
            </a:r>
            <a:br>
              <a:rPr lang="en-IN" dirty="0"/>
            </a:br>
            <a:endParaRPr lang="en-IN" dirty="0"/>
          </a:p>
        </p:txBody>
      </p:sp>
      <p:sp>
        <p:nvSpPr>
          <p:cNvPr id="3" name="Content Placeholder 2">
            <a:extLst>
              <a:ext uri="{FF2B5EF4-FFF2-40B4-BE49-F238E27FC236}">
                <a16:creationId xmlns:a16="http://schemas.microsoft.com/office/drawing/2014/main" id="{1A06FC01-806F-B17F-980A-2F64F0629A09}"/>
              </a:ext>
            </a:extLst>
          </p:cNvPr>
          <p:cNvSpPr>
            <a:spLocks noGrp="1"/>
          </p:cNvSpPr>
          <p:nvPr>
            <p:ph idx="1"/>
          </p:nvPr>
        </p:nvSpPr>
        <p:spPr/>
        <p:txBody>
          <a:bodyPr>
            <a:normAutofit/>
          </a:bodyPr>
          <a:lstStyle/>
          <a:p>
            <a:pPr marL="0" indent="0">
              <a:lnSpc>
                <a:spcPct val="150000"/>
              </a:lnSpc>
              <a:spcBef>
                <a:spcPts val="1500"/>
              </a:spcBef>
              <a:buNone/>
            </a:pPr>
            <a:r>
              <a:rPr lang="en-US" sz="1600" dirty="0"/>
              <a:t>Ensuring transaction compliance with federal laws and profiling rules is a highly intricate task. Financial institutions must adhere to complex regulations, and failing to do so can result in legal penalties, reputational damage, and financial losses. Currently, compliance validation is largely manual, requiring extensive human effort to analyze transactions against constantly evolving regulations. This manual process is not only time-consuming but also prone to errors, inconsistencies, and inefficiencies. With increasing transaction volumes and regulatory requirements, an automated, scalable, and intelligent solution is necessary to ensure accurate compliance validation while reducing operational costs and risks.</a:t>
            </a:r>
          </a:p>
          <a:p>
            <a:pPr marL="0" indent="0">
              <a:lnSpc>
                <a:spcPct val="150000"/>
              </a:lnSpc>
              <a:spcBef>
                <a:spcPts val="1500"/>
              </a:spcBef>
              <a:buNone/>
            </a:pPr>
            <a:endParaRPr lang="en-US" sz="1600" dirty="0"/>
          </a:p>
        </p:txBody>
      </p:sp>
    </p:spTree>
    <p:extLst>
      <p:ext uri="{BB962C8B-B14F-4D97-AF65-F5344CB8AC3E}">
        <p14:creationId xmlns:p14="http://schemas.microsoft.com/office/powerpoint/2010/main" val="225813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D6E59-F424-3E7E-C16E-0383C64CC30B}"/>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24F926EF-B79E-FC89-8B86-6ABC9CBD4C99}"/>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dirty="0"/>
              <a:t>A system that extracts compliance rules from legal PDFs using AI.</a:t>
            </a:r>
          </a:p>
          <a:p>
            <a:pPr>
              <a:buFont typeface="Arial" panose="020B0604020202020204" pitchFamily="34" charset="0"/>
              <a:buChar char="•"/>
            </a:pPr>
            <a:r>
              <a:rPr lang="en-US" dirty="0"/>
              <a:t>Utilizes advanced AI models to interpret and structure compliance rules.</a:t>
            </a:r>
          </a:p>
          <a:p>
            <a:pPr>
              <a:buFont typeface="Arial" panose="020B0604020202020204" pitchFamily="34" charset="0"/>
              <a:buChar char="•"/>
            </a:pPr>
            <a:r>
              <a:rPr lang="en-US" dirty="0"/>
              <a:t>Dynamically maps incoming transactions to the extracted rules for real-time validation.</a:t>
            </a:r>
          </a:p>
          <a:p>
            <a:pPr>
              <a:buFont typeface="Arial" panose="020B0604020202020204" pitchFamily="34" charset="0"/>
              <a:buChar char="•"/>
            </a:pPr>
            <a:r>
              <a:rPr lang="en-US" dirty="0"/>
              <a:t>Provides compliance results, risk scores, violated rules, and remediation suggestions.</a:t>
            </a:r>
          </a:p>
          <a:p>
            <a:pPr>
              <a:buFont typeface="Arial" panose="020B0604020202020204" pitchFamily="34" charset="0"/>
              <a:buChar char="•"/>
            </a:pPr>
            <a:r>
              <a:rPr lang="en-US" dirty="0"/>
              <a:t>Offers an interactive dashboard for users to input transaction data and view results.</a:t>
            </a:r>
          </a:p>
          <a:p>
            <a:pPr>
              <a:buFont typeface="Arial" panose="020B0604020202020204" pitchFamily="34" charset="0"/>
              <a:buChar char="•"/>
            </a:pPr>
            <a:r>
              <a:rPr lang="en-US" dirty="0"/>
              <a:t>Leverages machine learning to improve accuracy over time based on historical compliance checks.</a:t>
            </a:r>
          </a:p>
          <a:p>
            <a:pPr>
              <a:buFont typeface="Arial" panose="020B0604020202020204" pitchFamily="34" charset="0"/>
              <a:buChar char="•"/>
            </a:pPr>
            <a:r>
              <a:rPr lang="en-US" dirty="0"/>
              <a:t>Ensures scalability to handle large volumes of transactions efficiently.</a:t>
            </a:r>
          </a:p>
          <a:p>
            <a:pPr>
              <a:buFont typeface="Arial" panose="020B0604020202020204" pitchFamily="34" charset="0"/>
              <a:buChar char="•"/>
            </a:pPr>
            <a:r>
              <a:rPr lang="en-US" dirty="0"/>
              <a:t>Reduces reliance on manual intervention, increasing accuracy and consistency in compliance validation.</a:t>
            </a:r>
          </a:p>
          <a:p>
            <a:endParaRPr lang="en-IN" dirty="0"/>
          </a:p>
        </p:txBody>
      </p:sp>
    </p:spTree>
    <p:extLst>
      <p:ext uri="{BB962C8B-B14F-4D97-AF65-F5344CB8AC3E}">
        <p14:creationId xmlns:p14="http://schemas.microsoft.com/office/powerpoint/2010/main" val="386693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F3F8-1BB6-5466-1934-AEA8EB4B6A0F}"/>
              </a:ext>
            </a:extLst>
          </p:cNvPr>
          <p:cNvSpPr>
            <a:spLocks noGrp="1"/>
          </p:cNvSpPr>
          <p:nvPr>
            <p:ph type="title"/>
          </p:nvPr>
        </p:nvSpPr>
        <p:spPr/>
        <p:txBody>
          <a:bodyPr/>
          <a:lstStyle/>
          <a:p>
            <a:r>
              <a:rPr lang="en-IN" dirty="0"/>
              <a:t>Tech Stack</a:t>
            </a:r>
          </a:p>
        </p:txBody>
      </p:sp>
      <p:sp>
        <p:nvSpPr>
          <p:cNvPr id="3" name="Content Placeholder 2">
            <a:extLst>
              <a:ext uri="{FF2B5EF4-FFF2-40B4-BE49-F238E27FC236}">
                <a16:creationId xmlns:a16="http://schemas.microsoft.com/office/drawing/2014/main" id="{0C8E1574-57D9-6B95-F7EA-E42A432C26D3}"/>
              </a:ext>
            </a:extLst>
          </p:cNvPr>
          <p:cNvSpPr>
            <a:spLocks noGrp="1"/>
          </p:cNvSpPr>
          <p:nvPr>
            <p:ph idx="1"/>
          </p:nvPr>
        </p:nvSpPr>
        <p:spPr/>
        <p:txBody>
          <a:bodyPr>
            <a:normAutofit/>
          </a:bodyPr>
          <a:lstStyle/>
          <a:p>
            <a:pPr>
              <a:lnSpc>
                <a:spcPct val="150000"/>
              </a:lnSpc>
              <a:buFont typeface="Arial" panose="020B0604020202020204" pitchFamily="34" charset="0"/>
              <a:buChar char="•"/>
            </a:pPr>
            <a:r>
              <a:rPr lang="en-IN" sz="1600" b="1" dirty="0"/>
              <a:t>Backend:</a:t>
            </a:r>
            <a:r>
              <a:rPr lang="en-IN" sz="1600" dirty="0"/>
              <a:t> </a:t>
            </a:r>
            <a:r>
              <a:rPr lang="en-IN" sz="1600" dirty="0" err="1"/>
              <a:t>FastAPI</a:t>
            </a:r>
            <a:r>
              <a:rPr lang="en-IN" sz="1600" dirty="0"/>
              <a:t> (for API development), Python (for AI logic), </a:t>
            </a:r>
            <a:r>
              <a:rPr lang="en-IN" sz="1600" dirty="0" err="1"/>
              <a:t>LangChain</a:t>
            </a:r>
            <a:r>
              <a:rPr lang="en-IN" sz="1600" dirty="0"/>
              <a:t> (for structured document processing), </a:t>
            </a:r>
            <a:r>
              <a:rPr lang="en-IN" sz="1600" dirty="0" err="1"/>
              <a:t>Groq</a:t>
            </a:r>
            <a:r>
              <a:rPr lang="en-IN" sz="1600" dirty="0"/>
              <a:t> Llama3-70b (for AI inference)</a:t>
            </a:r>
          </a:p>
          <a:p>
            <a:pPr>
              <a:lnSpc>
                <a:spcPct val="150000"/>
              </a:lnSpc>
              <a:buFont typeface="Arial" panose="020B0604020202020204" pitchFamily="34" charset="0"/>
              <a:buChar char="•"/>
            </a:pPr>
            <a:r>
              <a:rPr lang="en-IN" sz="1600" b="1" dirty="0"/>
              <a:t>Frontend:</a:t>
            </a:r>
            <a:r>
              <a:rPr lang="en-IN" sz="1600" dirty="0"/>
              <a:t> </a:t>
            </a:r>
            <a:r>
              <a:rPr lang="en-IN" sz="1600" dirty="0" err="1"/>
              <a:t>Streamlit</a:t>
            </a:r>
            <a:r>
              <a:rPr lang="en-IN" sz="1600" dirty="0"/>
              <a:t> (for UI/UX and interactive dashboard)</a:t>
            </a:r>
          </a:p>
          <a:p>
            <a:pPr>
              <a:lnSpc>
                <a:spcPct val="150000"/>
              </a:lnSpc>
              <a:buFont typeface="Arial" panose="020B0604020202020204" pitchFamily="34" charset="0"/>
              <a:buChar char="•"/>
            </a:pPr>
            <a:r>
              <a:rPr lang="en-IN" sz="1600" b="1" dirty="0"/>
              <a:t>Deployment:</a:t>
            </a:r>
            <a:r>
              <a:rPr lang="en-IN" sz="1600" dirty="0"/>
              <a:t> Localhost</a:t>
            </a:r>
          </a:p>
          <a:p>
            <a:pPr>
              <a:lnSpc>
                <a:spcPct val="150000"/>
              </a:lnSpc>
              <a:buFont typeface="Arial" panose="020B0604020202020204" pitchFamily="34" charset="0"/>
              <a:buChar char="•"/>
            </a:pPr>
            <a:r>
              <a:rPr lang="en-IN" sz="1600" b="1" dirty="0"/>
              <a:t>APIs:</a:t>
            </a:r>
            <a:r>
              <a:rPr lang="en-IN" sz="1600" dirty="0"/>
              <a:t> </a:t>
            </a:r>
            <a:r>
              <a:rPr lang="en-IN" sz="1600" dirty="0" err="1"/>
              <a:t>ChatGroq</a:t>
            </a:r>
            <a:endParaRPr lang="en-IN" sz="1600" dirty="0"/>
          </a:p>
          <a:p>
            <a:pPr>
              <a:lnSpc>
                <a:spcPct val="150000"/>
              </a:lnSpc>
              <a:buFont typeface="Arial" panose="020B0604020202020204" pitchFamily="34" charset="0"/>
              <a:buChar char="•"/>
            </a:pPr>
            <a:r>
              <a:rPr lang="en-IN" sz="1600" b="1" dirty="0"/>
              <a:t>Python Packages: </a:t>
            </a:r>
            <a:r>
              <a:rPr lang="en-IN" sz="1600" dirty="0" err="1"/>
              <a:t>fastapi</a:t>
            </a:r>
            <a:r>
              <a:rPr lang="en-IN" sz="1600" dirty="0"/>
              <a:t>, </a:t>
            </a:r>
            <a:r>
              <a:rPr lang="en-IN" sz="1600" dirty="0" err="1"/>
              <a:t>uvicorn</a:t>
            </a:r>
            <a:r>
              <a:rPr lang="en-IN" sz="1600" dirty="0"/>
              <a:t>, </a:t>
            </a:r>
            <a:r>
              <a:rPr lang="en-IN" sz="1600" dirty="0" err="1"/>
              <a:t>langchain</a:t>
            </a:r>
            <a:r>
              <a:rPr lang="en-IN" sz="1600" dirty="0"/>
              <a:t>, </a:t>
            </a:r>
            <a:r>
              <a:rPr lang="en-IN" sz="1600" dirty="0" err="1"/>
              <a:t>chromadb</a:t>
            </a:r>
            <a:r>
              <a:rPr lang="en-IN" sz="1600" dirty="0"/>
              <a:t>, </a:t>
            </a:r>
            <a:r>
              <a:rPr lang="en-IN" sz="1600" dirty="0" err="1"/>
              <a:t>streamlit</a:t>
            </a:r>
            <a:r>
              <a:rPr lang="en-IN" sz="1600" dirty="0"/>
              <a:t>, </a:t>
            </a:r>
            <a:r>
              <a:rPr lang="en-IN" sz="1600" dirty="0" err="1"/>
              <a:t>pydantic</a:t>
            </a:r>
            <a:r>
              <a:rPr lang="en-IN" sz="1600" dirty="0"/>
              <a:t>, requests, pandas, </a:t>
            </a:r>
            <a:r>
              <a:rPr lang="en-IN" sz="1600" dirty="0" err="1"/>
              <a:t>numpy</a:t>
            </a:r>
            <a:r>
              <a:rPr lang="en-IN" sz="1600" dirty="0"/>
              <a:t>, </a:t>
            </a:r>
            <a:r>
              <a:rPr lang="en-IN" sz="1600" dirty="0" err="1"/>
              <a:t>openai</a:t>
            </a:r>
            <a:r>
              <a:rPr lang="en-IN" sz="1600" dirty="0"/>
              <a:t>, </a:t>
            </a:r>
            <a:r>
              <a:rPr lang="en-IN" sz="1600" dirty="0" err="1"/>
              <a:t>groq</a:t>
            </a:r>
            <a:r>
              <a:rPr lang="en-IN" sz="1600" dirty="0"/>
              <a:t>, </a:t>
            </a:r>
            <a:r>
              <a:rPr lang="en-IN" sz="1600" dirty="0" err="1"/>
              <a:t>dotenv</a:t>
            </a:r>
            <a:r>
              <a:rPr lang="en-IN" sz="1600" dirty="0"/>
              <a:t>, </a:t>
            </a:r>
            <a:r>
              <a:rPr lang="en-IN" sz="1600" dirty="0" err="1"/>
              <a:t>pytest</a:t>
            </a:r>
            <a:r>
              <a:rPr lang="en-IN" sz="1600" dirty="0"/>
              <a:t>, logging</a:t>
            </a:r>
          </a:p>
          <a:p>
            <a:pPr marL="0" indent="0">
              <a:lnSpc>
                <a:spcPct val="150000"/>
              </a:lnSpc>
              <a:buNone/>
            </a:pPr>
            <a:endParaRPr lang="en-IN" sz="1600" dirty="0"/>
          </a:p>
        </p:txBody>
      </p:sp>
    </p:spTree>
    <p:extLst>
      <p:ext uri="{BB962C8B-B14F-4D97-AF65-F5344CB8AC3E}">
        <p14:creationId xmlns:p14="http://schemas.microsoft.com/office/powerpoint/2010/main" val="385042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5B7D3-AC4C-D73E-6B77-D016E4033A3F}"/>
              </a:ext>
            </a:extLst>
          </p:cNvPr>
          <p:cNvSpPr>
            <a:spLocks noGrp="1"/>
          </p:cNvSpPr>
          <p:nvPr>
            <p:ph type="title"/>
          </p:nvPr>
        </p:nvSpPr>
        <p:spPr/>
        <p:txBody>
          <a:bodyPr/>
          <a:lstStyle/>
          <a:p>
            <a:r>
              <a:rPr lang="en-IN" dirty="0"/>
              <a:t>FLOWCHART</a:t>
            </a:r>
          </a:p>
        </p:txBody>
      </p:sp>
      <p:sp>
        <p:nvSpPr>
          <p:cNvPr id="4" name="Text Placeholder 3">
            <a:extLst>
              <a:ext uri="{FF2B5EF4-FFF2-40B4-BE49-F238E27FC236}">
                <a16:creationId xmlns:a16="http://schemas.microsoft.com/office/drawing/2014/main" id="{C62092DD-3AB0-8D73-B272-1031D4BDF539}"/>
              </a:ext>
            </a:extLst>
          </p:cNvPr>
          <p:cNvSpPr>
            <a:spLocks noGrp="1"/>
          </p:cNvSpPr>
          <p:nvPr>
            <p:ph type="body" sz="half" idx="2"/>
          </p:nvPr>
        </p:nvSpPr>
        <p:spPr/>
        <p:txBody>
          <a:bodyPr/>
          <a:lstStyle/>
          <a:p>
            <a:endParaRPr lang="en-IN" dirty="0"/>
          </a:p>
          <a:p>
            <a:endParaRPr lang="en-IN" dirty="0"/>
          </a:p>
        </p:txBody>
      </p:sp>
      <p:pic>
        <p:nvPicPr>
          <p:cNvPr id="5" name="Content Placeholder 4">
            <a:extLst>
              <a:ext uri="{FF2B5EF4-FFF2-40B4-BE49-F238E27FC236}">
                <a16:creationId xmlns:a16="http://schemas.microsoft.com/office/drawing/2014/main" id="{BC1F0686-12A3-D7A7-F28E-A6B9756221C4}"/>
              </a:ext>
            </a:extLst>
          </p:cNvPr>
          <p:cNvPicPr>
            <a:picLocks noGrp="1" noChangeAspect="1"/>
          </p:cNvPicPr>
          <p:nvPr>
            <p:ph idx="1"/>
          </p:nvPr>
        </p:nvPicPr>
        <p:blipFill rotWithShape="1">
          <a:blip r:embed="rId2"/>
          <a:srcRect b="6533"/>
          <a:stretch/>
        </p:blipFill>
        <p:spPr bwMode="auto">
          <a:xfrm>
            <a:off x="5191481" y="484238"/>
            <a:ext cx="4896416" cy="58575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3535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57FD0-711A-4783-9FDF-96CE8F71F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C6F1F5-5596-661A-7F14-EF18BAF25E8A}"/>
              </a:ext>
            </a:extLst>
          </p:cNvPr>
          <p:cNvSpPr>
            <a:spLocks noGrp="1"/>
          </p:cNvSpPr>
          <p:nvPr>
            <p:ph type="title"/>
          </p:nvPr>
        </p:nvSpPr>
        <p:spPr/>
        <p:txBody>
          <a:bodyPr/>
          <a:lstStyle/>
          <a:p>
            <a:r>
              <a:rPr lang="en-IN" dirty="0"/>
              <a:t>ARCHITECTURE</a:t>
            </a:r>
          </a:p>
        </p:txBody>
      </p:sp>
      <p:sp>
        <p:nvSpPr>
          <p:cNvPr id="4" name="Text Placeholder 3">
            <a:extLst>
              <a:ext uri="{FF2B5EF4-FFF2-40B4-BE49-F238E27FC236}">
                <a16:creationId xmlns:a16="http://schemas.microsoft.com/office/drawing/2014/main" id="{EAA02364-E2D2-49B4-52B2-7D50F787A9F5}"/>
              </a:ext>
            </a:extLst>
          </p:cNvPr>
          <p:cNvSpPr>
            <a:spLocks noGrp="1"/>
          </p:cNvSpPr>
          <p:nvPr>
            <p:ph type="body" sz="half" idx="2"/>
          </p:nvPr>
        </p:nvSpPr>
        <p:spPr>
          <a:xfrm>
            <a:off x="1626902" y="2667001"/>
            <a:ext cx="2793158" cy="2895599"/>
          </a:xfrm>
        </p:spPr>
        <p:txBody>
          <a:bodyPr/>
          <a:lstStyle/>
          <a:p>
            <a:endParaRPr lang="en-IN" dirty="0"/>
          </a:p>
          <a:p>
            <a:endParaRPr lang="en-IN" dirty="0"/>
          </a:p>
        </p:txBody>
      </p:sp>
      <p:pic>
        <p:nvPicPr>
          <p:cNvPr id="10" name="Content Placeholder 9">
            <a:extLst>
              <a:ext uri="{FF2B5EF4-FFF2-40B4-BE49-F238E27FC236}">
                <a16:creationId xmlns:a16="http://schemas.microsoft.com/office/drawing/2014/main" id="{128C293E-FFF8-73B1-3B88-B150F1B26FF6}"/>
              </a:ext>
            </a:extLst>
          </p:cNvPr>
          <p:cNvPicPr>
            <a:picLocks noGrp="1" noChangeAspect="1"/>
          </p:cNvPicPr>
          <p:nvPr>
            <p:ph idx="1"/>
          </p:nvPr>
        </p:nvPicPr>
        <p:blipFill>
          <a:blip r:embed="rId2"/>
          <a:stretch>
            <a:fillRect/>
          </a:stretch>
        </p:blipFill>
        <p:spPr>
          <a:xfrm>
            <a:off x="5204723" y="524796"/>
            <a:ext cx="5925393" cy="5846507"/>
          </a:xfrm>
          <a:prstGeom prst="rect">
            <a:avLst/>
          </a:prstGeom>
        </p:spPr>
      </p:pic>
    </p:spTree>
    <p:extLst>
      <p:ext uri="{BB962C8B-B14F-4D97-AF65-F5344CB8AC3E}">
        <p14:creationId xmlns:p14="http://schemas.microsoft.com/office/powerpoint/2010/main" val="2978029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3D7F-ADA8-CC44-8F96-2A39F1713051}"/>
              </a:ext>
            </a:extLst>
          </p:cNvPr>
          <p:cNvSpPr>
            <a:spLocks noGrp="1"/>
          </p:cNvSpPr>
          <p:nvPr>
            <p:ph type="title"/>
          </p:nvPr>
        </p:nvSpPr>
        <p:spPr/>
        <p:txBody>
          <a:bodyPr/>
          <a:lstStyle/>
          <a:p>
            <a:r>
              <a:rPr lang="en-IN" dirty="0"/>
              <a:t>Challenged faced</a:t>
            </a:r>
          </a:p>
        </p:txBody>
      </p:sp>
      <p:sp>
        <p:nvSpPr>
          <p:cNvPr id="3" name="Content Placeholder 2">
            <a:extLst>
              <a:ext uri="{FF2B5EF4-FFF2-40B4-BE49-F238E27FC236}">
                <a16:creationId xmlns:a16="http://schemas.microsoft.com/office/drawing/2014/main" id="{75D89D9A-9E86-6F22-5894-FBF989835CF6}"/>
              </a:ext>
            </a:extLst>
          </p:cNvPr>
          <p:cNvSpPr>
            <a:spLocks noGrp="1"/>
          </p:cNvSpPr>
          <p:nvPr>
            <p:ph idx="1"/>
          </p:nvPr>
        </p:nvSpPr>
        <p:spPr/>
        <p:txBody>
          <a:bodyPr/>
          <a:lstStyle/>
          <a:p>
            <a:pPr>
              <a:buFont typeface="Arial" panose="020B0604020202020204" pitchFamily="34" charset="0"/>
              <a:buChar char="•"/>
            </a:pPr>
            <a:r>
              <a:rPr lang="en-US" dirty="0"/>
              <a:t>Extracting structured compliance rules from unstructured PDF text.</a:t>
            </a:r>
          </a:p>
          <a:p>
            <a:pPr>
              <a:buFont typeface="Arial" panose="020B0604020202020204" pitchFamily="34" charset="0"/>
              <a:buChar char="•"/>
            </a:pPr>
            <a:r>
              <a:rPr lang="en-US" dirty="0"/>
              <a:t>Ensuring AI-generated JSON output is valid and reliable.</a:t>
            </a:r>
          </a:p>
          <a:p>
            <a:pPr>
              <a:buFont typeface="Arial" panose="020B0604020202020204" pitchFamily="34" charset="0"/>
              <a:buChar char="•"/>
            </a:pPr>
            <a:r>
              <a:rPr lang="en-US" dirty="0"/>
              <a:t>Mapping transaction data dynamically to extracted rules.</a:t>
            </a:r>
          </a:p>
          <a:p>
            <a:pPr>
              <a:buFont typeface="Arial" panose="020B0604020202020204" pitchFamily="34" charset="0"/>
              <a:buChar char="•"/>
            </a:pPr>
            <a:r>
              <a:rPr lang="en-US" dirty="0"/>
              <a:t>Handling API rate limits and response latencies.</a:t>
            </a:r>
          </a:p>
          <a:p>
            <a:pPr>
              <a:buFont typeface="Arial" panose="020B0604020202020204" pitchFamily="34" charset="0"/>
              <a:buChar char="•"/>
            </a:pPr>
            <a:r>
              <a:rPr lang="en-US" dirty="0"/>
              <a:t>Managing large-scale transaction validation without performance bottlenecks.</a:t>
            </a:r>
          </a:p>
          <a:p>
            <a:pPr>
              <a:buFont typeface="Arial" panose="020B0604020202020204" pitchFamily="34" charset="0"/>
              <a:buChar char="•"/>
            </a:pPr>
            <a:r>
              <a:rPr lang="en-US" dirty="0"/>
              <a:t>Ensuring regulatory updates are reflected dynamically in the compliance system.</a:t>
            </a:r>
          </a:p>
          <a:p>
            <a:pPr>
              <a:buFont typeface="Arial" panose="020B0604020202020204" pitchFamily="34" charset="0"/>
              <a:buChar char="•"/>
            </a:pPr>
            <a:r>
              <a:rPr lang="en-US" dirty="0"/>
              <a:t>Addressing potential false positives and negatives in risk assessment.</a:t>
            </a:r>
          </a:p>
          <a:p>
            <a:endParaRPr lang="en-IN" dirty="0"/>
          </a:p>
        </p:txBody>
      </p:sp>
    </p:spTree>
    <p:extLst>
      <p:ext uri="{BB962C8B-B14F-4D97-AF65-F5344CB8AC3E}">
        <p14:creationId xmlns:p14="http://schemas.microsoft.com/office/powerpoint/2010/main" val="3840786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A464-A402-2588-967E-69F0D6561D54}"/>
              </a:ext>
            </a:extLst>
          </p:cNvPr>
          <p:cNvSpPr>
            <a:spLocks noGrp="1"/>
          </p:cNvSpPr>
          <p:nvPr>
            <p:ph type="title"/>
          </p:nvPr>
        </p:nvSpPr>
        <p:spPr/>
        <p:txBody>
          <a:bodyPr/>
          <a:lstStyle/>
          <a:p>
            <a:r>
              <a:rPr lang="en-IN" dirty="0"/>
              <a:t>Results</a:t>
            </a:r>
          </a:p>
        </p:txBody>
      </p:sp>
      <p:sp>
        <p:nvSpPr>
          <p:cNvPr id="3" name="Content Placeholder 2">
            <a:extLst>
              <a:ext uri="{FF2B5EF4-FFF2-40B4-BE49-F238E27FC236}">
                <a16:creationId xmlns:a16="http://schemas.microsoft.com/office/drawing/2014/main" id="{1569C5E4-882D-635A-D49F-65E69FC952BF}"/>
              </a:ext>
            </a:extLst>
          </p:cNvPr>
          <p:cNvSpPr>
            <a:spLocks noGrp="1"/>
          </p:cNvSpPr>
          <p:nvPr>
            <p:ph idx="1"/>
          </p:nvPr>
        </p:nvSpPr>
        <p:spPr/>
        <p:txBody>
          <a:bodyPr/>
          <a:lstStyle/>
          <a:p>
            <a:pPr>
              <a:buFont typeface="Arial" panose="020B0604020202020204" pitchFamily="34" charset="0"/>
              <a:buChar char="•"/>
            </a:pPr>
            <a:r>
              <a:rPr lang="en-US" dirty="0"/>
              <a:t>Successfully automated compliance checking.</a:t>
            </a:r>
          </a:p>
          <a:p>
            <a:pPr>
              <a:buFont typeface="Arial" panose="020B0604020202020204" pitchFamily="34" charset="0"/>
              <a:buChar char="•"/>
            </a:pPr>
            <a:r>
              <a:rPr lang="en-US" dirty="0"/>
              <a:t>Reduced manual effort and processing time.</a:t>
            </a:r>
          </a:p>
          <a:p>
            <a:pPr>
              <a:buFont typeface="Arial" panose="020B0604020202020204" pitchFamily="34" charset="0"/>
              <a:buChar char="•"/>
            </a:pPr>
            <a:r>
              <a:rPr lang="en-US" dirty="0"/>
              <a:t>Provided structured compliance reports with remediation suggestions.</a:t>
            </a:r>
          </a:p>
          <a:p>
            <a:pPr>
              <a:buFont typeface="Arial" panose="020B0604020202020204" pitchFamily="34" charset="0"/>
              <a:buChar char="•"/>
            </a:pPr>
            <a:r>
              <a:rPr lang="en-US" dirty="0"/>
              <a:t>Enabled real-time validation of transactions.</a:t>
            </a:r>
          </a:p>
          <a:p>
            <a:pPr>
              <a:buFont typeface="Arial" panose="020B0604020202020204" pitchFamily="34" charset="0"/>
              <a:buChar char="•"/>
            </a:pPr>
            <a:r>
              <a:rPr lang="en-US" dirty="0"/>
              <a:t>Increased accuracy in detecting non-compliant transactions.</a:t>
            </a:r>
          </a:p>
          <a:p>
            <a:pPr>
              <a:buFont typeface="Arial" panose="020B0604020202020204" pitchFamily="34" charset="0"/>
              <a:buChar char="•"/>
            </a:pPr>
            <a:r>
              <a:rPr lang="en-US" dirty="0"/>
              <a:t>Improved scalability for handling large financial datasets.</a:t>
            </a:r>
          </a:p>
          <a:p>
            <a:endParaRPr lang="en-IN" dirty="0"/>
          </a:p>
        </p:txBody>
      </p:sp>
    </p:spTree>
    <p:extLst>
      <p:ext uri="{BB962C8B-B14F-4D97-AF65-F5344CB8AC3E}">
        <p14:creationId xmlns:p14="http://schemas.microsoft.com/office/powerpoint/2010/main" val="31194133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{4AE9C40F-02B8-4F8B-B9B5-FB7F0008CADC}tf02900722</Template>
  <TotalTime>26</TotalTime>
  <Words>487</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 Display</vt:lpstr>
      <vt:lpstr>Arial</vt:lpstr>
      <vt:lpstr>Century Gothic</vt:lpstr>
      <vt:lpstr>Wingdings 3</vt:lpstr>
      <vt:lpstr>Ion Boardroom</vt:lpstr>
      <vt:lpstr>    DATA PROFILING</vt:lpstr>
      <vt:lpstr>Team Members </vt:lpstr>
      <vt:lpstr>Problem Statement </vt:lpstr>
      <vt:lpstr>Solution</vt:lpstr>
      <vt:lpstr>Tech Stack</vt:lpstr>
      <vt:lpstr>FLOWCHART</vt:lpstr>
      <vt:lpstr>ARCHITECTURE</vt:lpstr>
      <vt:lpstr>Challenged faced</vt:lpstr>
      <vt:lpstr>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ksv karthikeya</dc:creator>
  <cp:lastModifiedBy>ksv karthikeya</cp:lastModifiedBy>
  <cp:revision>7</cp:revision>
  <dcterms:created xsi:type="dcterms:W3CDTF">2025-03-25T09:22:50Z</dcterms:created>
  <dcterms:modified xsi:type="dcterms:W3CDTF">2025-03-25T09:49:40Z</dcterms:modified>
</cp:coreProperties>
</file>