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6" r:id="rId5"/>
    <p:sldId id="259" r:id="rId6"/>
    <p:sldId id="270" r:id="rId7"/>
    <p:sldId id="272" r:id="rId8"/>
    <p:sldId id="273" r:id="rId9"/>
    <p:sldId id="260" r:id="rId10"/>
    <p:sldId id="274" r:id="rId11"/>
    <p:sldId id="261" r:id="rId12"/>
    <p:sldId id="263" r:id="rId13"/>
    <p:sldId id="267" r:id="rId14"/>
    <p:sldId id="271" r:id="rId15"/>
    <p:sldId id="275" r:id="rId16"/>
    <p:sldId id="276" r:id="rId17"/>
    <p:sldId id="265" r:id="rId18"/>
    <p:sldId id="262"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1" autoAdjust="0"/>
    <p:restoredTop sz="94660"/>
  </p:normalViewPr>
  <p:slideViewPr>
    <p:cSldViewPr snapToGrid="0">
      <p:cViewPr varScale="1">
        <p:scale>
          <a:sx n="78" d="100"/>
          <a:sy n="78"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7894B-F919-459B-9C8E-9880FF6B8025}"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21350-C419-4F71-8E7D-25C674086DD1}" type="slidenum">
              <a:rPr lang="en-US" smtClean="0"/>
              <a:t>‹#›</a:t>
            </a:fld>
            <a:endParaRPr lang="en-US"/>
          </a:p>
        </p:txBody>
      </p:sp>
    </p:spTree>
    <p:extLst>
      <p:ext uri="{BB962C8B-B14F-4D97-AF65-F5344CB8AC3E}">
        <p14:creationId xmlns:p14="http://schemas.microsoft.com/office/powerpoint/2010/main" val="307452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21350-C419-4F71-8E7D-25C674086DD1}" type="slidenum">
              <a:rPr lang="en-US" smtClean="0"/>
              <a:t>6</a:t>
            </a:fld>
            <a:endParaRPr lang="en-US"/>
          </a:p>
        </p:txBody>
      </p:sp>
    </p:spTree>
    <p:extLst>
      <p:ext uri="{BB962C8B-B14F-4D97-AF65-F5344CB8AC3E}">
        <p14:creationId xmlns:p14="http://schemas.microsoft.com/office/powerpoint/2010/main" val="45104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21350-C419-4F71-8E7D-25C674086DD1}" type="slidenum">
              <a:rPr lang="en-US" smtClean="0"/>
              <a:t>7</a:t>
            </a:fld>
            <a:endParaRPr lang="en-US"/>
          </a:p>
        </p:txBody>
      </p:sp>
    </p:spTree>
    <p:extLst>
      <p:ext uri="{BB962C8B-B14F-4D97-AF65-F5344CB8AC3E}">
        <p14:creationId xmlns:p14="http://schemas.microsoft.com/office/powerpoint/2010/main" val="235620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21350-C419-4F71-8E7D-25C674086DD1}" type="slidenum">
              <a:rPr lang="en-US" smtClean="0"/>
              <a:t>8</a:t>
            </a:fld>
            <a:endParaRPr lang="en-US"/>
          </a:p>
        </p:txBody>
      </p:sp>
    </p:spTree>
    <p:extLst>
      <p:ext uri="{BB962C8B-B14F-4D97-AF65-F5344CB8AC3E}">
        <p14:creationId xmlns:p14="http://schemas.microsoft.com/office/powerpoint/2010/main" val="232910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579D-4162-F6A4-B222-057A6DED4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9CA93F-5F69-172A-6DE7-FC63D8E87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A670CE-A2D5-1A76-F6E4-EF9C734276D5}"/>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3C1A51F6-BE5A-20D2-1E02-FDE6CAFBF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AB2F3-E8AB-E85E-1166-A8B2C1FAF41E}"/>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387046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5C95-DABC-4A27-6C79-679365462C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C987DA-9329-3C56-A5A3-10F2EA71D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E89D2-C88D-F6B7-BCE0-CB5882245D66}"/>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7744950A-899A-87E7-6992-7E57877C2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74961-455F-5DA4-B441-BAB39C2CFC20}"/>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384534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29CFA-92F9-62D4-59D4-0AB232870A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5D92C-31DE-5FBC-6731-F013F0EF5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C6D70-CD83-0161-39FA-FECEABD80FA5}"/>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039562EC-8099-AF74-C1A7-37AB94150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5EAEE-A3A1-1491-050B-805EE499F247}"/>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54208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4206-DCC4-8A86-6141-1EA5DE0A5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B1919-5862-540E-C27D-2025B5EDB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4A4A0-DB91-DEF5-AD49-654B3A6A308F}"/>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2258EF99-1A90-0D67-92E9-01A503071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BE887-E570-3CE5-E6BE-D00B4589AACA}"/>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252283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6A1A-B383-39DB-A61D-9066B7B69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E327A-877C-ADE7-5C96-8570CC1CD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02314-78BE-0CA9-74A8-925599AE8EE9}"/>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D00A011D-FFC5-C105-FAD7-E02C81577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B6FAE-503D-9E82-8EAE-C61165D32526}"/>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274750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8829-DE2A-8C43-F3D9-CA4BCF90A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25096-51B8-9407-B6C8-D6E3D0B97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C19FB1-BAFF-74B3-97DA-10E9A3D24D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9BFCFE-81AB-EBCC-69EE-0119944A8849}"/>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6" name="Footer Placeholder 5">
            <a:extLst>
              <a:ext uri="{FF2B5EF4-FFF2-40B4-BE49-F238E27FC236}">
                <a16:creationId xmlns:a16="http://schemas.microsoft.com/office/drawing/2014/main" id="{D755B803-0AB1-7397-B626-25B5F7D6A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550EA-BAB3-CC20-5377-85C5452F4F09}"/>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393139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3CA7-D40F-198D-34F3-D88E70E48E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137064-A06A-5FEB-76FF-0497C8CAD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34AF4-C0DC-5590-E40E-BD4DFC53D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FFB921-4BC0-958C-B8A9-313C657BF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C439E-6131-CEC0-AC18-1A967D83C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D9A0E2-DC00-39E2-D124-3F30DA513714}"/>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8" name="Footer Placeholder 7">
            <a:extLst>
              <a:ext uri="{FF2B5EF4-FFF2-40B4-BE49-F238E27FC236}">
                <a16:creationId xmlns:a16="http://schemas.microsoft.com/office/drawing/2014/main" id="{B6DC7DC6-FBEF-8F55-8692-A83BCDAE68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61D096-C41B-3890-C4A3-820FD81B9012}"/>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119136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04A8-7E8B-1F74-7BD7-48358D5198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BBF55E-F831-1016-B600-9C38CC478DE3}"/>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4" name="Footer Placeholder 3">
            <a:extLst>
              <a:ext uri="{FF2B5EF4-FFF2-40B4-BE49-F238E27FC236}">
                <a16:creationId xmlns:a16="http://schemas.microsoft.com/office/drawing/2014/main" id="{8B6728F8-DC60-B0A8-EC05-7DB220C8AC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907FD6-552B-9B69-2769-416D3A5F2B96}"/>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63305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4DFB7-6C27-ACB2-8327-AF5565015C86}"/>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3" name="Footer Placeholder 2">
            <a:extLst>
              <a:ext uri="{FF2B5EF4-FFF2-40B4-BE49-F238E27FC236}">
                <a16:creationId xmlns:a16="http://schemas.microsoft.com/office/drawing/2014/main" id="{BC1B9DE4-0F7B-6977-0DDD-FACCF3F6C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A4BF8-1550-3081-8FB5-DD9786D75C28}"/>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196884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7419-44A9-FE36-81F5-DD35CB0FF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CB1BA9-2521-08B1-38B5-2345E5A4E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E4C1AC-DB83-51CE-B3F5-0E906159F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289DC-8842-4597-6F40-C53C62899270}"/>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6" name="Footer Placeholder 5">
            <a:extLst>
              <a:ext uri="{FF2B5EF4-FFF2-40B4-BE49-F238E27FC236}">
                <a16:creationId xmlns:a16="http://schemas.microsoft.com/office/drawing/2014/main" id="{289F0136-7A5A-6F3E-F8E3-5ED63BF9E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0531A-4334-77C8-1934-655C094ED9B6}"/>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425661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D641-6B4F-45E2-A240-1E6AD0024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3A387E-5615-2462-2CB2-097C2621C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C90A55-68DC-242B-EB93-9EB42D20A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2AD6-26A8-DFE9-166F-F62BE1169774}"/>
              </a:ext>
            </a:extLst>
          </p:cNvPr>
          <p:cNvSpPr>
            <a:spLocks noGrp="1"/>
          </p:cNvSpPr>
          <p:nvPr>
            <p:ph type="dt" sz="half" idx="10"/>
          </p:nvPr>
        </p:nvSpPr>
        <p:spPr/>
        <p:txBody>
          <a:bodyPr/>
          <a:lstStyle/>
          <a:p>
            <a:fld id="{A8C1F7D9-BB1B-46EE-AFF9-233F416A6938}" type="datetimeFigureOut">
              <a:rPr lang="en-IN" smtClean="0"/>
              <a:t>26-03-2025</a:t>
            </a:fld>
            <a:endParaRPr lang="en-IN"/>
          </a:p>
        </p:txBody>
      </p:sp>
      <p:sp>
        <p:nvSpPr>
          <p:cNvPr id="6" name="Footer Placeholder 5">
            <a:extLst>
              <a:ext uri="{FF2B5EF4-FFF2-40B4-BE49-F238E27FC236}">
                <a16:creationId xmlns:a16="http://schemas.microsoft.com/office/drawing/2014/main" id="{C7D3B055-D394-4978-0AB1-26CFF7B8F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09578-0FF7-DB14-FC9E-AF9F11EF2321}"/>
              </a:ext>
            </a:extLst>
          </p:cNvPr>
          <p:cNvSpPr>
            <a:spLocks noGrp="1"/>
          </p:cNvSpPr>
          <p:nvPr>
            <p:ph type="sldNum" sz="quarter" idx="12"/>
          </p:nvPr>
        </p:nvSpPr>
        <p:spPr/>
        <p:txBody>
          <a:bodyPr/>
          <a:lstStyle/>
          <a:p>
            <a:fld id="{6938EC65-E347-4F28-BB8D-5623A220F25C}" type="slidenum">
              <a:rPr lang="en-IN" smtClean="0"/>
              <a:t>‹#›</a:t>
            </a:fld>
            <a:endParaRPr lang="en-IN"/>
          </a:p>
        </p:txBody>
      </p:sp>
    </p:spTree>
    <p:extLst>
      <p:ext uri="{BB962C8B-B14F-4D97-AF65-F5344CB8AC3E}">
        <p14:creationId xmlns:p14="http://schemas.microsoft.com/office/powerpoint/2010/main" val="39395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15DAA-ECC9-900A-A7E0-BB7AAAF53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68DE11-883E-0128-CC74-A6C368C84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5872E-E705-E1E5-0D67-8B16360CC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1F7D9-BB1B-46EE-AFF9-233F416A6938}" type="datetimeFigureOut">
              <a:rPr lang="en-IN" smtClean="0"/>
              <a:t>26-03-2025</a:t>
            </a:fld>
            <a:endParaRPr lang="en-IN"/>
          </a:p>
        </p:txBody>
      </p:sp>
      <p:sp>
        <p:nvSpPr>
          <p:cNvPr id="5" name="Footer Placeholder 4">
            <a:extLst>
              <a:ext uri="{FF2B5EF4-FFF2-40B4-BE49-F238E27FC236}">
                <a16:creationId xmlns:a16="http://schemas.microsoft.com/office/drawing/2014/main" id="{6A7A4709-8AD5-BEA5-4BF1-4FC6A0AEA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1085C6-F442-A544-3994-1A177209B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8EC65-E347-4F28-BB8D-5623A220F25C}" type="slidenum">
              <a:rPr lang="en-IN" smtClean="0"/>
              <a:t>‹#›</a:t>
            </a:fld>
            <a:endParaRPr lang="en-IN"/>
          </a:p>
        </p:txBody>
      </p:sp>
    </p:spTree>
    <p:extLst>
      <p:ext uri="{BB962C8B-B14F-4D97-AF65-F5344CB8AC3E}">
        <p14:creationId xmlns:p14="http://schemas.microsoft.com/office/powerpoint/2010/main" val="43976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www.federalreserve.gov/apps/reportingforms/Download/DownloadAttachment?guid=83c6e71a-86c2-40b6-a9a5-16e15ca7d2d8" TargetMode="External"/><Relationship Id="rId2" Type="http://schemas.openxmlformats.org/officeDocument/2006/relationships/hyperlink" Target="https://github.com/ewfx/gaidp-data-xpert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16DF-36D4-D8AC-6839-EBFF6E9AF05C}"/>
              </a:ext>
            </a:extLst>
          </p:cNvPr>
          <p:cNvSpPr>
            <a:spLocks noGrp="1"/>
          </p:cNvSpPr>
          <p:nvPr>
            <p:ph type="ctrTitle"/>
          </p:nvPr>
        </p:nvSpPr>
        <p:spPr>
          <a:xfrm>
            <a:off x="1524000" y="1122363"/>
            <a:ext cx="9144000" cy="1011237"/>
          </a:xfrm>
        </p:spPr>
        <p:txBody>
          <a:bodyPr/>
          <a:lstStyle/>
          <a:p>
            <a:r>
              <a:rPr lang="en-US" dirty="0">
                <a:solidFill>
                  <a:srgbClr val="C00000"/>
                </a:solidFill>
              </a:rPr>
              <a:t>Hackathon 2025</a:t>
            </a:r>
            <a:endParaRPr lang="en-IN" dirty="0">
              <a:solidFill>
                <a:srgbClr val="C00000"/>
              </a:solidFill>
            </a:endParaRPr>
          </a:p>
        </p:txBody>
      </p:sp>
      <p:sp>
        <p:nvSpPr>
          <p:cNvPr id="6" name="Subtitle 5">
            <a:extLst>
              <a:ext uri="{FF2B5EF4-FFF2-40B4-BE49-F238E27FC236}">
                <a16:creationId xmlns:a16="http://schemas.microsoft.com/office/drawing/2014/main" id="{EF218B7E-E270-DFCA-7067-88B7E70F0408}"/>
              </a:ext>
            </a:extLst>
          </p:cNvPr>
          <p:cNvSpPr>
            <a:spLocks noGrp="1"/>
          </p:cNvSpPr>
          <p:nvPr>
            <p:ph type="subTitle" idx="1"/>
          </p:nvPr>
        </p:nvSpPr>
        <p:spPr>
          <a:xfrm>
            <a:off x="1524000" y="2579914"/>
            <a:ext cx="9144000" cy="2677886"/>
          </a:xfrm>
        </p:spPr>
        <p:txBody>
          <a:bodyPr/>
          <a:lstStyle/>
          <a:p>
            <a:r>
              <a:rPr lang="en-US" sz="4000" dirty="0">
                <a:solidFill>
                  <a:srgbClr val="C00000"/>
                </a:solidFill>
              </a:rPr>
              <a:t>Gen AI – Data Profiling Challenge</a:t>
            </a:r>
          </a:p>
          <a:p>
            <a:endParaRPr lang="en-US" dirty="0"/>
          </a:p>
          <a:p>
            <a:r>
              <a:rPr lang="en-US" sz="4000" dirty="0">
                <a:solidFill>
                  <a:srgbClr val="C00000"/>
                </a:solidFill>
              </a:rPr>
              <a:t>Team:  </a:t>
            </a:r>
            <a:r>
              <a:rPr lang="en-US" sz="4000" dirty="0" err="1">
                <a:solidFill>
                  <a:srgbClr val="C00000"/>
                </a:solidFill>
              </a:rPr>
              <a:t>DataXperts</a:t>
            </a:r>
            <a:endParaRPr lang="en-IN" sz="4000" dirty="0">
              <a:solidFill>
                <a:srgbClr val="C00000"/>
              </a:solidFill>
            </a:endParaRPr>
          </a:p>
        </p:txBody>
      </p:sp>
    </p:spTree>
    <p:extLst>
      <p:ext uri="{BB962C8B-B14F-4D97-AF65-F5344CB8AC3E}">
        <p14:creationId xmlns:p14="http://schemas.microsoft.com/office/powerpoint/2010/main" val="13655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1E50020-87FF-2182-40F8-8784B6216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6FE2E-8705-D88F-AB32-821A97956F0D}"/>
              </a:ext>
            </a:extLst>
          </p:cNvPr>
          <p:cNvSpPr>
            <a:spLocks noGrp="1"/>
          </p:cNvSpPr>
          <p:nvPr>
            <p:ph type="title"/>
          </p:nvPr>
        </p:nvSpPr>
        <p:spPr/>
        <p:txBody>
          <a:bodyPr/>
          <a:lstStyle/>
          <a:p>
            <a:r>
              <a:rPr lang="en-US" dirty="0">
                <a:solidFill>
                  <a:srgbClr val="C00000"/>
                </a:solidFill>
              </a:rPr>
              <a:t>Tech Stack – Interactive Compliance Assistant</a:t>
            </a:r>
            <a:endParaRPr lang="en-IN" dirty="0">
              <a:solidFill>
                <a:srgbClr val="C00000"/>
              </a:solidFill>
            </a:endParaRPr>
          </a:p>
        </p:txBody>
      </p:sp>
      <p:graphicFrame>
        <p:nvGraphicFramePr>
          <p:cNvPr id="4" name="Content Placeholder 3">
            <a:extLst>
              <a:ext uri="{FF2B5EF4-FFF2-40B4-BE49-F238E27FC236}">
                <a16:creationId xmlns:a16="http://schemas.microsoft.com/office/drawing/2014/main" id="{3CF5C561-90E1-E037-5B99-4019D272454F}"/>
              </a:ext>
            </a:extLst>
          </p:cNvPr>
          <p:cNvGraphicFramePr>
            <a:graphicFrameLocks noGrp="1"/>
          </p:cNvGraphicFramePr>
          <p:nvPr>
            <p:ph idx="1"/>
            <p:extLst>
              <p:ext uri="{D42A27DB-BD31-4B8C-83A1-F6EECF244321}">
                <p14:modId xmlns:p14="http://schemas.microsoft.com/office/powerpoint/2010/main" val="76167757"/>
              </p:ext>
            </p:extLst>
          </p:nvPr>
        </p:nvGraphicFramePr>
        <p:xfrm>
          <a:off x="838200" y="1690688"/>
          <a:ext cx="10515600" cy="4601954"/>
        </p:xfrm>
        <a:graphic>
          <a:graphicData uri="http://schemas.openxmlformats.org/drawingml/2006/table">
            <a:tbl>
              <a:tblPr>
                <a:tableStyleId>{5C22544A-7EE6-4342-B048-85BDC9FD1C3A}</a:tableStyleId>
              </a:tblPr>
              <a:tblGrid>
                <a:gridCol w="3366771">
                  <a:extLst>
                    <a:ext uri="{9D8B030D-6E8A-4147-A177-3AD203B41FA5}">
                      <a16:colId xmlns:a16="http://schemas.microsoft.com/office/drawing/2014/main" val="2956134273"/>
                    </a:ext>
                  </a:extLst>
                </a:gridCol>
                <a:gridCol w="7148829">
                  <a:extLst>
                    <a:ext uri="{9D8B030D-6E8A-4147-A177-3AD203B41FA5}">
                      <a16:colId xmlns:a16="http://schemas.microsoft.com/office/drawing/2014/main" val="108471003"/>
                    </a:ext>
                  </a:extLst>
                </a:gridCol>
              </a:tblGrid>
              <a:tr h="657422">
                <a:tc>
                  <a:txBody>
                    <a:bodyPr/>
                    <a:lstStyle/>
                    <a:p>
                      <a:pPr marL="0" marR="0" algn="l">
                        <a:lnSpc>
                          <a:spcPct val="115000"/>
                        </a:lnSpc>
                        <a:spcBef>
                          <a:spcPts val="0"/>
                        </a:spcBef>
                        <a:spcAft>
                          <a:spcPts val="0"/>
                        </a:spcAft>
                      </a:pPr>
                      <a:r>
                        <a:rPr lang="en-US" sz="2000" b="1" dirty="0">
                          <a:effectLst/>
                        </a:rPr>
                        <a:t>Component</a:t>
                      </a:r>
                      <a:endParaRPr lang="en-US" sz="2000" b="1" dirty="0">
                        <a:effectLst/>
                        <a:latin typeface="Arial" panose="020B0604020202020204" pitchFamily="34" charset="0"/>
                        <a:ea typeface="Arial" panose="020B0604020202020204" pitchFamily="34" charset="0"/>
                      </a:endParaRPr>
                    </a:p>
                  </a:txBody>
                  <a:tcPr marL="63500" marR="63500" marT="63500" marB="63500">
                    <a:solidFill>
                      <a:schemeClr val="accent2"/>
                    </a:solidFill>
                  </a:tcPr>
                </a:tc>
                <a:tc>
                  <a:txBody>
                    <a:bodyPr/>
                    <a:lstStyle/>
                    <a:p>
                      <a:pPr marL="0" marR="0" algn="l">
                        <a:lnSpc>
                          <a:spcPct val="115000"/>
                        </a:lnSpc>
                        <a:spcBef>
                          <a:spcPts val="0"/>
                        </a:spcBef>
                        <a:spcAft>
                          <a:spcPts val="0"/>
                        </a:spcAft>
                      </a:pPr>
                      <a:r>
                        <a:rPr lang="en-US" sz="2000" b="1" dirty="0">
                          <a:effectLst/>
                        </a:rPr>
                        <a:t>Technology Used</a:t>
                      </a:r>
                      <a:endParaRPr lang="en-US" sz="2000" b="1" dirty="0">
                        <a:effectLst/>
                        <a:latin typeface="Arial" panose="020B0604020202020204" pitchFamily="34" charset="0"/>
                        <a:ea typeface="Arial" panose="020B0604020202020204" pitchFamily="34" charset="0"/>
                      </a:endParaRPr>
                    </a:p>
                  </a:txBody>
                  <a:tcPr marL="63500" marR="63500" marT="63500" marB="63500">
                    <a:solidFill>
                      <a:schemeClr val="accent2"/>
                    </a:solidFill>
                  </a:tcPr>
                </a:tc>
                <a:extLst>
                  <a:ext uri="{0D108BD9-81ED-4DB2-BD59-A6C34878D82A}">
                    <a16:rowId xmlns:a16="http://schemas.microsoft.com/office/drawing/2014/main" val="571538954"/>
                  </a:ext>
                </a:extLst>
              </a:tr>
              <a:tr h="657422">
                <a:tc>
                  <a:txBody>
                    <a:bodyPr/>
                    <a:lstStyle/>
                    <a:p>
                      <a:pPr marL="0" marR="0">
                        <a:lnSpc>
                          <a:spcPct val="115000"/>
                        </a:lnSpc>
                        <a:spcBef>
                          <a:spcPts val="0"/>
                        </a:spcBef>
                        <a:spcAft>
                          <a:spcPts val="0"/>
                        </a:spcAft>
                      </a:pPr>
                      <a:r>
                        <a:rPr lang="en-US" sz="2000">
                          <a:effectLst/>
                        </a:rPr>
                        <a:t>Frontend UI</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a:effectLst/>
                        </a:rPr>
                        <a:t>Streamlit</a:t>
                      </a:r>
                      <a:endParaRPr lang="en-US" sz="2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32600959"/>
                  </a:ext>
                </a:extLst>
              </a:tr>
              <a:tr h="657422">
                <a:tc>
                  <a:txBody>
                    <a:bodyPr/>
                    <a:lstStyle/>
                    <a:p>
                      <a:pPr marL="0" marR="0">
                        <a:lnSpc>
                          <a:spcPct val="115000"/>
                        </a:lnSpc>
                        <a:spcBef>
                          <a:spcPts val="0"/>
                        </a:spcBef>
                        <a:spcAft>
                          <a:spcPts val="0"/>
                        </a:spcAft>
                      </a:pPr>
                      <a:r>
                        <a:rPr lang="en-US" sz="2000">
                          <a:effectLst/>
                        </a:rPr>
                        <a:t>Backend Processing</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a:effectLst/>
                        </a:rPr>
                        <a:t>Python (Pandas, OpenAI API)</a:t>
                      </a:r>
                      <a:endParaRPr lang="en-US" sz="2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66067563"/>
                  </a:ext>
                </a:extLst>
              </a:tr>
              <a:tr h="657422">
                <a:tc>
                  <a:txBody>
                    <a:bodyPr/>
                    <a:lstStyle/>
                    <a:p>
                      <a:pPr marL="0" marR="0">
                        <a:lnSpc>
                          <a:spcPct val="115000"/>
                        </a:lnSpc>
                        <a:spcBef>
                          <a:spcPts val="0"/>
                        </a:spcBef>
                        <a:spcAft>
                          <a:spcPts val="0"/>
                        </a:spcAft>
                      </a:pPr>
                      <a:r>
                        <a:rPr lang="en-US" sz="2000">
                          <a:effectLst/>
                        </a:rPr>
                        <a:t>Data Storage</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a:effectLst/>
                        </a:rPr>
                        <a:t>In-memory storage (Streamlit session state)</a:t>
                      </a:r>
                      <a:endParaRPr lang="en-US" sz="2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58808474"/>
                  </a:ext>
                </a:extLst>
              </a:tr>
              <a:tr h="657422">
                <a:tc>
                  <a:txBody>
                    <a:bodyPr/>
                    <a:lstStyle/>
                    <a:p>
                      <a:pPr marL="0" marR="0">
                        <a:lnSpc>
                          <a:spcPct val="115000"/>
                        </a:lnSpc>
                        <a:spcBef>
                          <a:spcPts val="0"/>
                        </a:spcBef>
                        <a:spcAft>
                          <a:spcPts val="0"/>
                        </a:spcAft>
                      </a:pPr>
                      <a:r>
                        <a:rPr lang="en-US" sz="2000">
                          <a:effectLst/>
                        </a:rPr>
                        <a:t>AI Integration</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a:effectLst/>
                        </a:rPr>
                        <a:t>OpenAI GPT-4o for compliance rule generation</a:t>
                      </a:r>
                      <a:endParaRPr lang="en-US" sz="2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50643738"/>
                  </a:ext>
                </a:extLst>
              </a:tr>
              <a:tr h="657422">
                <a:tc>
                  <a:txBody>
                    <a:bodyPr/>
                    <a:lstStyle/>
                    <a:p>
                      <a:pPr marL="0" marR="0">
                        <a:lnSpc>
                          <a:spcPct val="115000"/>
                        </a:lnSpc>
                        <a:spcBef>
                          <a:spcPts val="0"/>
                        </a:spcBef>
                        <a:spcAft>
                          <a:spcPts val="0"/>
                        </a:spcAft>
                      </a:pPr>
                      <a:r>
                        <a:rPr lang="en-US" sz="2000">
                          <a:effectLst/>
                        </a:rPr>
                        <a:t>Validation Engine</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a:effectLst/>
                        </a:rPr>
                        <a:t>Python eval() for rule validation</a:t>
                      </a:r>
                      <a:endParaRPr lang="en-US" sz="20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413939120"/>
                  </a:ext>
                </a:extLst>
              </a:tr>
              <a:tr h="657422">
                <a:tc>
                  <a:txBody>
                    <a:bodyPr/>
                    <a:lstStyle/>
                    <a:p>
                      <a:pPr marL="0" marR="0">
                        <a:lnSpc>
                          <a:spcPct val="115000"/>
                        </a:lnSpc>
                        <a:spcBef>
                          <a:spcPts val="0"/>
                        </a:spcBef>
                        <a:spcAft>
                          <a:spcPts val="0"/>
                        </a:spcAft>
                      </a:pPr>
                      <a:r>
                        <a:rPr lang="en-US" sz="2000">
                          <a:effectLst/>
                        </a:rPr>
                        <a:t>File Handling</a:t>
                      </a:r>
                      <a:endParaRPr lang="en-US" sz="200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2000" dirty="0">
                          <a:effectLst/>
                        </a:rPr>
                        <a:t>Pandas (Excel processing)</a:t>
                      </a:r>
                      <a:endParaRPr lang="en-US" sz="20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50964746"/>
                  </a:ext>
                </a:extLst>
              </a:tr>
            </a:tbl>
          </a:graphicData>
        </a:graphic>
      </p:graphicFrame>
    </p:spTree>
    <p:extLst>
      <p:ext uri="{BB962C8B-B14F-4D97-AF65-F5344CB8AC3E}">
        <p14:creationId xmlns:p14="http://schemas.microsoft.com/office/powerpoint/2010/main" val="16184524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6593A-89CE-F086-D58E-7E251A197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74D9F-86D2-9D75-5EF3-1ADB24AAB66C}"/>
              </a:ext>
            </a:extLst>
          </p:cNvPr>
          <p:cNvSpPr>
            <a:spLocks noGrp="1"/>
          </p:cNvSpPr>
          <p:nvPr>
            <p:ph type="title"/>
          </p:nvPr>
        </p:nvSpPr>
        <p:spPr/>
        <p:txBody>
          <a:bodyPr/>
          <a:lstStyle/>
          <a:p>
            <a:r>
              <a:rPr lang="en-US" dirty="0">
                <a:solidFill>
                  <a:srgbClr val="C00000"/>
                </a:solidFill>
              </a:rPr>
              <a:t>Gen AI Data Profiler Solutions – Rule Extractor</a:t>
            </a:r>
            <a:endParaRPr lang="en-IN" dirty="0">
              <a:solidFill>
                <a:srgbClr val="C00000"/>
              </a:solidFill>
            </a:endParaRPr>
          </a:p>
        </p:txBody>
      </p:sp>
      <p:sp>
        <p:nvSpPr>
          <p:cNvPr id="3" name="Content Placeholder 2">
            <a:extLst>
              <a:ext uri="{FF2B5EF4-FFF2-40B4-BE49-F238E27FC236}">
                <a16:creationId xmlns:a16="http://schemas.microsoft.com/office/drawing/2014/main" id="{F5C1AA25-4CD6-723D-589F-7C4FE41EAB9B}"/>
              </a:ext>
            </a:extLst>
          </p:cNvPr>
          <p:cNvSpPr>
            <a:spLocks noGrp="1"/>
          </p:cNvSpPr>
          <p:nvPr>
            <p:ph idx="1"/>
          </p:nvPr>
        </p:nvSpPr>
        <p:spPr/>
        <p:txBody>
          <a:bodyPr>
            <a:normAutofit/>
          </a:bodyPr>
          <a:lstStyle/>
          <a:p>
            <a:r>
              <a:rPr lang="en-IN" sz="2400" dirty="0"/>
              <a:t>Solution uses OPENAI for generating and extracting the rules as per the regulatory requirements. These are then used for profiling the data as required.</a:t>
            </a:r>
          </a:p>
          <a:p>
            <a:r>
              <a:rPr lang="en-IN" sz="2400" dirty="0"/>
              <a:t>Rules generated using the code:</a:t>
            </a:r>
          </a:p>
        </p:txBody>
      </p:sp>
      <p:pic>
        <p:nvPicPr>
          <p:cNvPr id="8" name="Picture 7">
            <a:extLst>
              <a:ext uri="{FF2B5EF4-FFF2-40B4-BE49-F238E27FC236}">
                <a16:creationId xmlns:a16="http://schemas.microsoft.com/office/drawing/2014/main" id="{B6C5BB07-5F1D-8D06-6C48-738842E64449}"/>
              </a:ext>
            </a:extLst>
          </p:cNvPr>
          <p:cNvPicPr>
            <a:picLocks noChangeAspect="1"/>
          </p:cNvPicPr>
          <p:nvPr/>
        </p:nvPicPr>
        <p:blipFill>
          <a:blip r:embed="rId2"/>
          <a:stretch>
            <a:fillRect/>
          </a:stretch>
        </p:blipFill>
        <p:spPr>
          <a:xfrm>
            <a:off x="304800" y="3157097"/>
            <a:ext cx="11375571" cy="3154803"/>
          </a:xfrm>
          <a:prstGeom prst="rect">
            <a:avLst/>
          </a:prstGeom>
        </p:spPr>
      </p:pic>
    </p:spTree>
    <p:extLst>
      <p:ext uri="{BB962C8B-B14F-4D97-AF65-F5344CB8AC3E}">
        <p14:creationId xmlns:p14="http://schemas.microsoft.com/office/powerpoint/2010/main" val="427326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6592-AB12-90F5-DBF5-BC6E64DF1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85EA5-7952-89A2-4583-B21783357115}"/>
              </a:ext>
            </a:extLst>
          </p:cNvPr>
          <p:cNvSpPr>
            <a:spLocks noGrp="1"/>
          </p:cNvSpPr>
          <p:nvPr>
            <p:ph type="title"/>
          </p:nvPr>
        </p:nvSpPr>
        <p:spPr/>
        <p:txBody>
          <a:bodyPr/>
          <a:lstStyle/>
          <a:p>
            <a:r>
              <a:rPr lang="en-US" dirty="0">
                <a:solidFill>
                  <a:srgbClr val="C00000"/>
                </a:solidFill>
              </a:rPr>
              <a:t>Gen AI Data Profiler Solutions – </a:t>
            </a:r>
            <a:r>
              <a:rPr lang="en-US" dirty="0" err="1">
                <a:solidFill>
                  <a:srgbClr val="C00000"/>
                </a:solidFill>
              </a:rPr>
              <a:t>Anamoly</a:t>
            </a:r>
            <a:r>
              <a:rPr lang="en-US" dirty="0">
                <a:solidFill>
                  <a:srgbClr val="C00000"/>
                </a:solidFill>
              </a:rPr>
              <a:t> </a:t>
            </a:r>
            <a:r>
              <a:rPr lang="en-US" dirty="0" err="1">
                <a:solidFill>
                  <a:srgbClr val="C00000"/>
                </a:solidFill>
              </a:rPr>
              <a:t>Detecter</a:t>
            </a:r>
            <a:endParaRPr lang="en-IN" dirty="0">
              <a:solidFill>
                <a:srgbClr val="C00000"/>
              </a:solidFill>
            </a:endParaRPr>
          </a:p>
        </p:txBody>
      </p:sp>
      <p:sp>
        <p:nvSpPr>
          <p:cNvPr id="3" name="Content Placeholder 2">
            <a:extLst>
              <a:ext uri="{FF2B5EF4-FFF2-40B4-BE49-F238E27FC236}">
                <a16:creationId xmlns:a16="http://schemas.microsoft.com/office/drawing/2014/main" id="{7C282EA9-80A7-6CDB-8676-4EE0C90FFED6}"/>
              </a:ext>
            </a:extLst>
          </p:cNvPr>
          <p:cNvSpPr>
            <a:spLocks noGrp="1"/>
          </p:cNvSpPr>
          <p:nvPr>
            <p:ph idx="1"/>
          </p:nvPr>
        </p:nvSpPr>
        <p:spPr/>
        <p:txBody>
          <a:bodyPr/>
          <a:lstStyle/>
          <a:p>
            <a:r>
              <a:rPr lang="en-IN" sz="2400" dirty="0"/>
              <a:t>Once the rules are extracted, those are imposed on the input data to identify the anomalies in it.</a:t>
            </a:r>
          </a:p>
          <a:p>
            <a:r>
              <a:rPr lang="en-IN" sz="2400" dirty="0"/>
              <a:t>Below code is used for the same:</a:t>
            </a:r>
          </a:p>
          <a:p>
            <a:pPr marL="0" indent="0">
              <a:buNone/>
            </a:pPr>
            <a:endParaRPr lang="en-IN" dirty="0"/>
          </a:p>
        </p:txBody>
      </p:sp>
      <p:pic>
        <p:nvPicPr>
          <p:cNvPr id="5" name="Picture 4">
            <a:extLst>
              <a:ext uri="{FF2B5EF4-FFF2-40B4-BE49-F238E27FC236}">
                <a16:creationId xmlns:a16="http://schemas.microsoft.com/office/drawing/2014/main" id="{87FE637C-6214-8E01-3502-15059309506A}"/>
              </a:ext>
            </a:extLst>
          </p:cNvPr>
          <p:cNvPicPr>
            <a:picLocks noChangeAspect="1"/>
          </p:cNvPicPr>
          <p:nvPr/>
        </p:nvPicPr>
        <p:blipFill>
          <a:blip r:embed="rId2"/>
          <a:stretch>
            <a:fillRect/>
          </a:stretch>
        </p:blipFill>
        <p:spPr>
          <a:xfrm>
            <a:off x="2761961" y="3429000"/>
            <a:ext cx="6668078" cy="2476715"/>
          </a:xfrm>
          <a:prstGeom prst="rect">
            <a:avLst/>
          </a:prstGeom>
        </p:spPr>
      </p:pic>
    </p:spTree>
    <p:extLst>
      <p:ext uri="{BB962C8B-B14F-4D97-AF65-F5344CB8AC3E}">
        <p14:creationId xmlns:p14="http://schemas.microsoft.com/office/powerpoint/2010/main" val="215652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6592-AB12-90F5-DBF5-BC6E64DF1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85EA5-7952-89A2-4583-B21783357115}"/>
              </a:ext>
            </a:extLst>
          </p:cNvPr>
          <p:cNvSpPr>
            <a:spLocks noGrp="1"/>
          </p:cNvSpPr>
          <p:nvPr>
            <p:ph type="title"/>
          </p:nvPr>
        </p:nvSpPr>
        <p:spPr/>
        <p:txBody>
          <a:bodyPr/>
          <a:lstStyle/>
          <a:p>
            <a:r>
              <a:rPr lang="en-US" dirty="0">
                <a:solidFill>
                  <a:srgbClr val="C00000"/>
                </a:solidFill>
              </a:rPr>
              <a:t>Results - Gen AI Data Profiler</a:t>
            </a:r>
            <a:endParaRPr lang="en-IN" dirty="0">
              <a:solidFill>
                <a:srgbClr val="C00000"/>
              </a:solidFill>
            </a:endParaRPr>
          </a:p>
        </p:txBody>
      </p:sp>
      <p:sp>
        <p:nvSpPr>
          <p:cNvPr id="3" name="Content Placeholder 2">
            <a:extLst>
              <a:ext uri="{FF2B5EF4-FFF2-40B4-BE49-F238E27FC236}">
                <a16:creationId xmlns:a16="http://schemas.microsoft.com/office/drawing/2014/main" id="{7C282EA9-80A7-6CDB-8676-4EE0C90FFED6}"/>
              </a:ext>
            </a:extLst>
          </p:cNvPr>
          <p:cNvSpPr>
            <a:spLocks noGrp="1"/>
          </p:cNvSpPr>
          <p:nvPr>
            <p:ph idx="1"/>
          </p:nvPr>
        </p:nvSpPr>
        <p:spPr/>
        <p:txBody>
          <a:bodyPr/>
          <a:lstStyle/>
          <a:p>
            <a:r>
              <a:rPr lang="en-IN" sz="2000" dirty="0"/>
              <a:t>An excel sheet is created with all the rule sets extracted, anomalies detected, Validation done, Rik Scores and the Remediations for the input file provided to code as the result in an excel sheet. Using this, profiling issues could be remediated.</a:t>
            </a:r>
          </a:p>
          <a:p>
            <a:pPr marL="0" indent="0">
              <a:buNone/>
            </a:pPr>
            <a:r>
              <a:rPr lang="en-IN" sz="2400" dirty="0"/>
              <a:t> </a:t>
            </a:r>
            <a:r>
              <a:rPr lang="en-IN" sz="1800" dirty="0"/>
              <a:t>Anomalies Sample:</a:t>
            </a:r>
          </a:p>
          <a:p>
            <a:pPr marL="0" indent="0">
              <a:buNone/>
            </a:pPr>
            <a:endParaRPr lang="en-IN" sz="2400" dirty="0"/>
          </a:p>
          <a:p>
            <a:pPr marL="0" indent="0">
              <a:buNone/>
            </a:pPr>
            <a:r>
              <a:rPr lang="en-IN" sz="1800" dirty="0"/>
              <a:t>Cluster Sample:</a:t>
            </a:r>
          </a:p>
          <a:p>
            <a:pPr marL="0" indent="0">
              <a:buNone/>
            </a:pPr>
            <a:endParaRPr lang="en-IN" sz="1800" dirty="0"/>
          </a:p>
          <a:p>
            <a:pPr marL="0" indent="0">
              <a:buNone/>
            </a:pPr>
            <a:endParaRPr lang="en-IN" sz="2400" dirty="0"/>
          </a:p>
          <a:p>
            <a:pPr marL="0" indent="0">
              <a:buNone/>
            </a:pPr>
            <a:endParaRPr lang="en-IN" sz="2400" dirty="0"/>
          </a:p>
          <a:p>
            <a:r>
              <a:rPr lang="en-IN" sz="1800" dirty="0"/>
              <a:t>Validations Sample:</a:t>
            </a:r>
          </a:p>
        </p:txBody>
      </p:sp>
      <p:pic>
        <p:nvPicPr>
          <p:cNvPr id="14" name="Picture 13">
            <a:extLst>
              <a:ext uri="{FF2B5EF4-FFF2-40B4-BE49-F238E27FC236}">
                <a16:creationId xmlns:a16="http://schemas.microsoft.com/office/drawing/2014/main" id="{E9C7B271-8FC4-0233-7739-C03146B5C8C6}"/>
              </a:ext>
            </a:extLst>
          </p:cNvPr>
          <p:cNvPicPr>
            <a:picLocks noChangeAspect="1"/>
          </p:cNvPicPr>
          <p:nvPr/>
        </p:nvPicPr>
        <p:blipFill>
          <a:blip r:embed="rId2"/>
          <a:stretch>
            <a:fillRect/>
          </a:stretch>
        </p:blipFill>
        <p:spPr>
          <a:xfrm>
            <a:off x="511629" y="3211811"/>
            <a:ext cx="11299372" cy="434378"/>
          </a:xfrm>
          <a:prstGeom prst="rect">
            <a:avLst/>
          </a:prstGeom>
        </p:spPr>
      </p:pic>
      <p:pic>
        <p:nvPicPr>
          <p:cNvPr id="16" name="Picture 15">
            <a:extLst>
              <a:ext uri="{FF2B5EF4-FFF2-40B4-BE49-F238E27FC236}">
                <a16:creationId xmlns:a16="http://schemas.microsoft.com/office/drawing/2014/main" id="{CE887DFF-C305-7D0E-C7E6-5F8FC34D852F}"/>
              </a:ext>
            </a:extLst>
          </p:cNvPr>
          <p:cNvPicPr>
            <a:picLocks noChangeAspect="1"/>
          </p:cNvPicPr>
          <p:nvPr/>
        </p:nvPicPr>
        <p:blipFill>
          <a:blip r:embed="rId3"/>
          <a:stretch>
            <a:fillRect/>
          </a:stretch>
        </p:blipFill>
        <p:spPr>
          <a:xfrm>
            <a:off x="511629" y="4001294"/>
            <a:ext cx="11299371" cy="1272650"/>
          </a:xfrm>
          <a:prstGeom prst="rect">
            <a:avLst/>
          </a:prstGeom>
        </p:spPr>
      </p:pic>
      <p:pic>
        <p:nvPicPr>
          <p:cNvPr id="18" name="Picture 17">
            <a:extLst>
              <a:ext uri="{FF2B5EF4-FFF2-40B4-BE49-F238E27FC236}">
                <a16:creationId xmlns:a16="http://schemas.microsoft.com/office/drawing/2014/main" id="{9564B983-4D58-94F5-8393-7B4A238CBA0D}"/>
              </a:ext>
            </a:extLst>
          </p:cNvPr>
          <p:cNvPicPr>
            <a:picLocks noChangeAspect="1"/>
          </p:cNvPicPr>
          <p:nvPr/>
        </p:nvPicPr>
        <p:blipFill>
          <a:blip r:embed="rId4"/>
          <a:stretch>
            <a:fillRect/>
          </a:stretch>
        </p:blipFill>
        <p:spPr>
          <a:xfrm>
            <a:off x="511629" y="5715913"/>
            <a:ext cx="11299371" cy="922100"/>
          </a:xfrm>
          <a:prstGeom prst="rect">
            <a:avLst/>
          </a:prstGeom>
        </p:spPr>
      </p:pic>
    </p:spTree>
    <p:extLst>
      <p:ext uri="{BB962C8B-B14F-4D97-AF65-F5344CB8AC3E}">
        <p14:creationId xmlns:p14="http://schemas.microsoft.com/office/powerpoint/2010/main" val="42225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6592-AB12-90F5-DBF5-BC6E64DF1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85EA5-7952-89A2-4583-B21783357115}"/>
              </a:ext>
            </a:extLst>
          </p:cNvPr>
          <p:cNvSpPr>
            <a:spLocks noGrp="1"/>
          </p:cNvSpPr>
          <p:nvPr>
            <p:ph type="title"/>
          </p:nvPr>
        </p:nvSpPr>
        <p:spPr/>
        <p:txBody>
          <a:bodyPr/>
          <a:lstStyle/>
          <a:p>
            <a:r>
              <a:rPr lang="en-US" dirty="0">
                <a:solidFill>
                  <a:srgbClr val="C00000"/>
                </a:solidFill>
              </a:rPr>
              <a:t>Results - Gen AI Data Profiler (Contd.)</a:t>
            </a:r>
            <a:endParaRPr lang="en-IN" dirty="0">
              <a:solidFill>
                <a:srgbClr val="C00000"/>
              </a:solidFill>
            </a:endParaRPr>
          </a:p>
        </p:txBody>
      </p:sp>
      <p:sp>
        <p:nvSpPr>
          <p:cNvPr id="3" name="Content Placeholder 2">
            <a:extLst>
              <a:ext uri="{FF2B5EF4-FFF2-40B4-BE49-F238E27FC236}">
                <a16:creationId xmlns:a16="http://schemas.microsoft.com/office/drawing/2014/main" id="{7C282EA9-80A7-6CDB-8676-4EE0C90FFED6}"/>
              </a:ext>
            </a:extLst>
          </p:cNvPr>
          <p:cNvSpPr>
            <a:spLocks noGrp="1"/>
          </p:cNvSpPr>
          <p:nvPr>
            <p:ph idx="1"/>
          </p:nvPr>
        </p:nvSpPr>
        <p:spPr/>
        <p:txBody>
          <a:bodyPr/>
          <a:lstStyle/>
          <a:p>
            <a:pPr marL="0" indent="0">
              <a:buNone/>
            </a:pPr>
            <a:r>
              <a:rPr lang="en-IN" sz="1800" dirty="0"/>
              <a:t>Remediation Sample:</a:t>
            </a:r>
          </a:p>
          <a:p>
            <a:pPr marL="0" indent="0">
              <a:buNone/>
            </a:pPr>
            <a:endParaRPr lang="en-IN" sz="1800" dirty="0"/>
          </a:p>
          <a:p>
            <a:pPr marL="0" indent="0">
              <a:buNone/>
            </a:pPr>
            <a:endParaRPr lang="en-IN" sz="1800" dirty="0"/>
          </a:p>
          <a:p>
            <a:pPr marL="0" indent="0">
              <a:buNone/>
            </a:pPr>
            <a:r>
              <a:rPr lang="en-IN" sz="1800" dirty="0"/>
              <a:t>Risk Score Sample:</a:t>
            </a:r>
          </a:p>
        </p:txBody>
      </p:sp>
      <p:pic>
        <p:nvPicPr>
          <p:cNvPr id="11" name="Picture 10">
            <a:extLst>
              <a:ext uri="{FF2B5EF4-FFF2-40B4-BE49-F238E27FC236}">
                <a16:creationId xmlns:a16="http://schemas.microsoft.com/office/drawing/2014/main" id="{3B13A791-3109-17D8-A248-E64B7CE64890}"/>
              </a:ext>
            </a:extLst>
          </p:cNvPr>
          <p:cNvPicPr>
            <a:picLocks noChangeAspect="1"/>
          </p:cNvPicPr>
          <p:nvPr/>
        </p:nvPicPr>
        <p:blipFill>
          <a:blip r:embed="rId2"/>
          <a:stretch>
            <a:fillRect/>
          </a:stretch>
        </p:blipFill>
        <p:spPr>
          <a:xfrm>
            <a:off x="265471" y="2385940"/>
            <a:ext cx="11661058" cy="365792"/>
          </a:xfrm>
          <a:prstGeom prst="rect">
            <a:avLst/>
          </a:prstGeom>
        </p:spPr>
      </p:pic>
      <p:pic>
        <p:nvPicPr>
          <p:cNvPr id="14" name="Picture 13">
            <a:extLst>
              <a:ext uri="{FF2B5EF4-FFF2-40B4-BE49-F238E27FC236}">
                <a16:creationId xmlns:a16="http://schemas.microsoft.com/office/drawing/2014/main" id="{0774BCE8-3574-7DA8-6270-8B2F1C84A471}"/>
              </a:ext>
            </a:extLst>
          </p:cNvPr>
          <p:cNvPicPr>
            <a:picLocks noChangeAspect="1"/>
          </p:cNvPicPr>
          <p:nvPr/>
        </p:nvPicPr>
        <p:blipFill>
          <a:blip r:embed="rId3"/>
          <a:stretch>
            <a:fillRect/>
          </a:stretch>
        </p:blipFill>
        <p:spPr>
          <a:xfrm>
            <a:off x="265471" y="3637506"/>
            <a:ext cx="11661058" cy="2251665"/>
          </a:xfrm>
          <a:prstGeom prst="rect">
            <a:avLst/>
          </a:prstGeom>
        </p:spPr>
      </p:pic>
    </p:spTree>
    <p:extLst>
      <p:ext uri="{BB962C8B-B14F-4D97-AF65-F5344CB8AC3E}">
        <p14:creationId xmlns:p14="http://schemas.microsoft.com/office/powerpoint/2010/main" val="178898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6592-AB12-90F5-DBF5-BC6E64DF1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85EA5-7952-89A2-4583-B21783357115}"/>
              </a:ext>
            </a:extLst>
          </p:cNvPr>
          <p:cNvSpPr>
            <a:spLocks noGrp="1"/>
          </p:cNvSpPr>
          <p:nvPr>
            <p:ph type="title"/>
          </p:nvPr>
        </p:nvSpPr>
        <p:spPr/>
        <p:txBody>
          <a:bodyPr/>
          <a:lstStyle/>
          <a:p>
            <a:r>
              <a:rPr lang="en-US" dirty="0">
                <a:solidFill>
                  <a:srgbClr val="C00000"/>
                </a:solidFill>
              </a:rPr>
              <a:t>Interactive Compliance Assistant</a:t>
            </a:r>
          </a:p>
        </p:txBody>
      </p:sp>
      <p:sp>
        <p:nvSpPr>
          <p:cNvPr id="7" name="Content Placeholder 6">
            <a:extLst>
              <a:ext uri="{FF2B5EF4-FFF2-40B4-BE49-F238E27FC236}">
                <a16:creationId xmlns:a16="http://schemas.microsoft.com/office/drawing/2014/main" id="{B799A6A7-4A11-F55E-7D93-54B63EEE492F}"/>
              </a:ext>
            </a:extLst>
          </p:cNvPr>
          <p:cNvSpPr>
            <a:spLocks noGrp="1"/>
          </p:cNvSpPr>
          <p:nvPr>
            <p:ph idx="1"/>
          </p:nvPr>
        </p:nvSpPr>
        <p:spPr/>
        <p:txBody>
          <a:bodyPr/>
          <a:lstStyle/>
          <a:p>
            <a:r>
              <a:rPr lang="en-US" dirty="0"/>
              <a:t>Interactive Compliance Assistant is UI enabling auditors to Add/Modify the profiling rule sets.</a:t>
            </a:r>
          </a:p>
          <a:p>
            <a:r>
              <a:rPr lang="en-US" dirty="0"/>
              <a:t>Upload the input Excel file data.</a:t>
            </a:r>
          </a:p>
          <a:p>
            <a:endParaRPr lang="en-US" dirty="0"/>
          </a:p>
        </p:txBody>
      </p:sp>
      <p:pic>
        <p:nvPicPr>
          <p:cNvPr id="8" name="image2.png">
            <a:extLst>
              <a:ext uri="{FF2B5EF4-FFF2-40B4-BE49-F238E27FC236}">
                <a16:creationId xmlns:a16="http://schemas.microsoft.com/office/drawing/2014/main" id="{14FBB694-6AFE-5E4F-66AE-5A62B908C05F}"/>
              </a:ext>
            </a:extLst>
          </p:cNvPr>
          <p:cNvPicPr/>
          <p:nvPr/>
        </p:nvPicPr>
        <p:blipFill>
          <a:blip r:embed="rId2"/>
          <a:srcRect/>
          <a:stretch>
            <a:fillRect/>
          </a:stretch>
        </p:blipFill>
        <p:spPr>
          <a:xfrm>
            <a:off x="1926772" y="3352800"/>
            <a:ext cx="5943600" cy="2743200"/>
          </a:xfrm>
          <a:prstGeom prst="rect">
            <a:avLst/>
          </a:prstGeom>
          <a:ln/>
        </p:spPr>
      </p:pic>
    </p:spTree>
    <p:extLst>
      <p:ext uri="{BB962C8B-B14F-4D97-AF65-F5344CB8AC3E}">
        <p14:creationId xmlns:p14="http://schemas.microsoft.com/office/powerpoint/2010/main" val="356566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6592-AB12-90F5-DBF5-BC6E64DF1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85EA5-7952-89A2-4583-B21783357115}"/>
              </a:ext>
            </a:extLst>
          </p:cNvPr>
          <p:cNvSpPr>
            <a:spLocks noGrp="1"/>
          </p:cNvSpPr>
          <p:nvPr>
            <p:ph type="title"/>
          </p:nvPr>
        </p:nvSpPr>
        <p:spPr/>
        <p:txBody>
          <a:bodyPr/>
          <a:lstStyle/>
          <a:p>
            <a:r>
              <a:rPr lang="en-US" dirty="0">
                <a:solidFill>
                  <a:srgbClr val="C00000"/>
                </a:solidFill>
              </a:rPr>
              <a:t>Interactive Compliance Assistant (Contd.)</a:t>
            </a:r>
          </a:p>
        </p:txBody>
      </p:sp>
      <p:sp>
        <p:nvSpPr>
          <p:cNvPr id="7" name="Content Placeholder 6">
            <a:extLst>
              <a:ext uri="{FF2B5EF4-FFF2-40B4-BE49-F238E27FC236}">
                <a16:creationId xmlns:a16="http://schemas.microsoft.com/office/drawing/2014/main" id="{B799A6A7-4A11-F55E-7D93-54B63EEE492F}"/>
              </a:ext>
            </a:extLst>
          </p:cNvPr>
          <p:cNvSpPr>
            <a:spLocks noGrp="1"/>
          </p:cNvSpPr>
          <p:nvPr>
            <p:ph idx="1"/>
          </p:nvPr>
        </p:nvSpPr>
        <p:spPr/>
        <p:txBody>
          <a:bodyPr/>
          <a:lstStyle/>
          <a:p>
            <a:r>
              <a:rPr lang="en-US" dirty="0"/>
              <a:t>Data set preview and profiling rules</a:t>
            </a:r>
          </a:p>
          <a:p>
            <a:endParaRPr lang="en-US" dirty="0"/>
          </a:p>
        </p:txBody>
      </p:sp>
      <p:pic>
        <p:nvPicPr>
          <p:cNvPr id="3" name="image3.png">
            <a:extLst>
              <a:ext uri="{FF2B5EF4-FFF2-40B4-BE49-F238E27FC236}">
                <a16:creationId xmlns:a16="http://schemas.microsoft.com/office/drawing/2014/main" id="{813CF223-BBCB-76B0-76E3-F69AEF37D56D}"/>
              </a:ext>
            </a:extLst>
          </p:cNvPr>
          <p:cNvPicPr/>
          <p:nvPr/>
        </p:nvPicPr>
        <p:blipFill>
          <a:blip r:embed="rId2"/>
          <a:srcRect/>
          <a:stretch>
            <a:fillRect/>
          </a:stretch>
        </p:blipFill>
        <p:spPr>
          <a:xfrm>
            <a:off x="3124200" y="2307770"/>
            <a:ext cx="5943600" cy="4105729"/>
          </a:xfrm>
          <a:prstGeom prst="rect">
            <a:avLst/>
          </a:prstGeom>
          <a:ln/>
        </p:spPr>
      </p:pic>
    </p:spTree>
    <p:extLst>
      <p:ext uri="{BB962C8B-B14F-4D97-AF65-F5344CB8AC3E}">
        <p14:creationId xmlns:p14="http://schemas.microsoft.com/office/powerpoint/2010/main" val="128761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185B-385B-DEA5-B052-E4462D5D7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F6527-6F40-8FC1-D72D-77F9A6B2868A}"/>
              </a:ext>
            </a:extLst>
          </p:cNvPr>
          <p:cNvSpPr>
            <a:spLocks noGrp="1"/>
          </p:cNvSpPr>
          <p:nvPr>
            <p:ph type="title"/>
          </p:nvPr>
        </p:nvSpPr>
        <p:spPr/>
        <p:txBody>
          <a:bodyPr/>
          <a:lstStyle/>
          <a:p>
            <a:r>
              <a:rPr lang="en-US">
                <a:solidFill>
                  <a:srgbClr val="C00000"/>
                </a:solidFill>
              </a:rPr>
              <a:t>Conclusion</a:t>
            </a:r>
            <a:endParaRPr lang="en-IN" dirty="0">
              <a:solidFill>
                <a:srgbClr val="C00000"/>
              </a:solidFill>
            </a:endParaRPr>
          </a:p>
        </p:txBody>
      </p:sp>
      <p:sp>
        <p:nvSpPr>
          <p:cNvPr id="4" name="Rectangle 1">
            <a:extLst>
              <a:ext uri="{FF2B5EF4-FFF2-40B4-BE49-F238E27FC236}">
                <a16:creationId xmlns:a16="http://schemas.microsoft.com/office/drawing/2014/main" id="{801DD184-D605-B1D2-BB75-0A28CA625311}"/>
              </a:ext>
            </a:extLst>
          </p:cNvPr>
          <p:cNvSpPr>
            <a:spLocks noGrp="1" noChangeArrowheads="1"/>
          </p:cNvSpPr>
          <p:nvPr>
            <p:ph idx="1"/>
          </p:nvPr>
        </p:nvSpPr>
        <p:spPr bwMode="auto">
          <a:xfrm>
            <a:off x="838200" y="1692970"/>
            <a:ext cx="965411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Using this Gen AI Data Profiling solution with Python would provide below:</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p>
          <a:p>
            <a:pPr lvl="1" eaLnBrk="0" fontAlgn="base" hangingPunct="0">
              <a:lnSpc>
                <a:spcPct val="100000"/>
              </a:lnSpc>
              <a:spcBef>
                <a:spcPct val="0"/>
              </a:spcBef>
              <a:spcAft>
                <a:spcPct val="0"/>
              </a:spcAft>
              <a:buFont typeface="Wingdings" panose="05000000000000000000" pitchFamily="2" charset="2"/>
              <a:buChar char="Ø"/>
            </a:pPr>
            <a:r>
              <a:rPr lang="en-US" altLang="en-US" dirty="0"/>
              <a:t>Efficient Data Insights</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Leveraging Gen AI &amp; Python for automated, scalable data profiling</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Faster and more accurate discovery of data quality issues</a:t>
            </a:r>
          </a:p>
          <a:p>
            <a:pPr lvl="1" eaLnBrk="0" fontAlgn="base" hangingPunct="0">
              <a:lnSpc>
                <a:spcPct val="100000"/>
              </a:lnSpc>
              <a:spcBef>
                <a:spcPct val="0"/>
              </a:spcBef>
              <a:spcAft>
                <a:spcPct val="0"/>
              </a:spcAft>
              <a:buFont typeface="Wingdings" panose="05000000000000000000" pitchFamily="2" charset="2"/>
              <a:buChar char="Ø"/>
            </a:pPr>
            <a:endParaRPr lang="en-US" altLang="en-US" dirty="0"/>
          </a:p>
          <a:p>
            <a:pPr lvl="1" eaLnBrk="0" fontAlgn="base" hangingPunct="0">
              <a:lnSpc>
                <a:spcPct val="100000"/>
              </a:lnSpc>
              <a:spcBef>
                <a:spcPct val="0"/>
              </a:spcBef>
              <a:spcAft>
                <a:spcPct val="0"/>
              </a:spcAft>
              <a:buFont typeface="Wingdings" panose="05000000000000000000" pitchFamily="2" charset="2"/>
              <a:buChar char="Ø"/>
            </a:pPr>
            <a:r>
              <a:rPr lang="en-US" altLang="en-US" dirty="0"/>
              <a:t>Actionable Data Quality Metrics</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Data completeness, consistency, uniqueness, and distribution metrics</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Continuous profiling for dynamic data sets</a:t>
            </a:r>
          </a:p>
          <a:p>
            <a:pPr lvl="1" eaLnBrk="0" fontAlgn="base" hangingPunct="0">
              <a:lnSpc>
                <a:spcPct val="100000"/>
              </a:lnSpc>
              <a:spcBef>
                <a:spcPct val="0"/>
              </a:spcBef>
              <a:spcAft>
                <a:spcPct val="0"/>
              </a:spcAft>
              <a:buFont typeface="Wingdings" panose="05000000000000000000" pitchFamily="2" charset="2"/>
              <a:buChar char="Ø"/>
            </a:pPr>
            <a:endParaRPr lang="en-US" altLang="en-US" dirty="0"/>
          </a:p>
          <a:p>
            <a:pPr lvl="1" eaLnBrk="0" fontAlgn="base" hangingPunct="0">
              <a:lnSpc>
                <a:spcPct val="100000"/>
              </a:lnSpc>
              <a:spcBef>
                <a:spcPct val="0"/>
              </a:spcBef>
              <a:spcAft>
                <a:spcPct val="0"/>
              </a:spcAft>
              <a:buFont typeface="Wingdings" panose="05000000000000000000" pitchFamily="2" charset="2"/>
              <a:buChar char="Ø"/>
            </a:pPr>
            <a:r>
              <a:rPr lang="en-US" altLang="en-US" dirty="0"/>
              <a:t>Cost &amp; Time Efficiency</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Reducing manual intervention and accelerating data preparation processes</a:t>
            </a: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t>Easy integration with existing workflows and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25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F2C83-1E7D-3FEF-D0D1-7BDA1B714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4E16D-C085-483A-A59D-D852B20BDA40}"/>
              </a:ext>
            </a:extLst>
          </p:cNvPr>
          <p:cNvSpPr>
            <a:spLocks noGrp="1"/>
          </p:cNvSpPr>
          <p:nvPr>
            <p:ph type="title"/>
          </p:nvPr>
        </p:nvSpPr>
        <p:spPr>
          <a:xfrm>
            <a:off x="838200" y="327818"/>
            <a:ext cx="10515600" cy="1325563"/>
          </a:xfrm>
        </p:spPr>
        <p:txBody>
          <a:bodyPr/>
          <a:lstStyle/>
          <a:p>
            <a:r>
              <a:rPr lang="en-US" dirty="0">
                <a:solidFill>
                  <a:srgbClr val="C00000"/>
                </a:solidFill>
              </a:rPr>
              <a:t>Team Details - </a:t>
            </a:r>
            <a:r>
              <a:rPr lang="en-US" dirty="0" err="1">
                <a:solidFill>
                  <a:srgbClr val="C00000"/>
                </a:solidFill>
              </a:rPr>
              <a:t>DataXperts</a:t>
            </a:r>
            <a:endParaRPr lang="en-IN" dirty="0">
              <a:solidFill>
                <a:srgbClr val="C00000"/>
              </a:solidFill>
            </a:endParaRPr>
          </a:p>
        </p:txBody>
      </p:sp>
      <p:sp>
        <p:nvSpPr>
          <p:cNvPr id="14" name="PlaceHolder 2">
            <a:extLst>
              <a:ext uri="{FF2B5EF4-FFF2-40B4-BE49-F238E27FC236}">
                <a16:creationId xmlns:a16="http://schemas.microsoft.com/office/drawing/2014/main" id="{9B3A238F-E4F7-900B-4AEB-14919B3406E2}"/>
              </a:ext>
            </a:extLst>
          </p:cNvPr>
          <p:cNvSpPr txBox="1">
            <a:spLocks noGrp="1"/>
          </p:cNvSpPr>
          <p:nvPr>
            <p:ph idx="1"/>
          </p:nvPr>
        </p:nvSpPr>
        <p:spPr>
          <a:xfrm>
            <a:off x="838199" y="1833346"/>
            <a:ext cx="10872019" cy="4351338"/>
          </a:xfrm>
          <a:prstGeom prst="rect">
            <a:avLst/>
          </a:prstGeom>
          <a:noFill/>
          <a:ln w="0">
            <a:noFill/>
          </a:ln>
        </p:spPr>
        <p:txBody>
          <a:bodyPr lIns="91440" tIns="91440" rIns="91440" bIns="9144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r>
              <a:rPr lang="en-US" sz="1200" spc="-1" dirty="0">
                <a:latin typeface="OpenSymbol"/>
              </a:rPr>
              <a:t>			</a:t>
            </a:r>
          </a:p>
          <a:p>
            <a:pPr indent="0">
              <a:lnSpc>
                <a:spcPct val="100000"/>
              </a:lnSpc>
              <a:buFont typeface="Arial" panose="020B0604020202020204" pitchFamily="34" charset="0"/>
              <a:buNone/>
              <a:tabLst>
                <a:tab pos="0" algn="l"/>
              </a:tabLst>
            </a:pPr>
            <a:r>
              <a:rPr lang="en-US" sz="1200" spc="-1" dirty="0">
                <a:latin typeface="OpenSymbol"/>
              </a:rPr>
              <a:t>			                             </a:t>
            </a:r>
            <a:r>
              <a:rPr lang="en-US" sz="1800" spc="-1" dirty="0">
                <a:latin typeface="Calibri" panose="020F0502020204030204" pitchFamily="34" charset="0"/>
                <a:cs typeface="Calibri" panose="020F0502020204030204" pitchFamily="34" charset="0"/>
              </a:rPr>
              <a:t>Shyam S. </a:t>
            </a:r>
            <a:r>
              <a:rPr lang="en-US" sz="1800" spc="-1" dirty="0" err="1">
                <a:latin typeface="Calibri" panose="020F0502020204030204" pitchFamily="34" charset="0"/>
                <a:cs typeface="Calibri" panose="020F0502020204030204" pitchFamily="34" charset="0"/>
              </a:rPr>
              <a:t>Vuppala</a:t>
            </a:r>
            <a:r>
              <a:rPr lang="en-US" sz="1800" spc="-1" dirty="0">
                <a:latin typeface="Calibri" panose="020F0502020204030204" pitchFamily="34" charset="0"/>
                <a:cs typeface="Calibri" panose="020F0502020204030204" pitchFamily="34" charset="0"/>
              </a:rPr>
              <a:t> (Team Captain)</a:t>
            </a: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endParaRPr lang="en-US" sz="1200" spc="-1" dirty="0">
              <a:latin typeface="OpenSymbol"/>
            </a:endParaRPr>
          </a:p>
          <a:p>
            <a:pPr indent="0">
              <a:lnSpc>
                <a:spcPct val="100000"/>
              </a:lnSpc>
              <a:buFont typeface="Arial" panose="020B0604020202020204" pitchFamily="34" charset="0"/>
              <a:buNone/>
              <a:tabLst>
                <a:tab pos="0" algn="l"/>
              </a:tabLst>
            </a:pPr>
            <a:r>
              <a:rPr lang="en-US" sz="1200" spc="-1" dirty="0">
                <a:latin typeface="OpenSymbol"/>
              </a:rPr>
              <a:t>		</a:t>
            </a:r>
          </a:p>
          <a:p>
            <a:pPr indent="0">
              <a:lnSpc>
                <a:spcPct val="100000"/>
              </a:lnSpc>
              <a:buFont typeface="Arial" panose="020B0604020202020204" pitchFamily="34" charset="0"/>
              <a:buNone/>
              <a:tabLst>
                <a:tab pos="0" algn="l"/>
              </a:tabLst>
            </a:pPr>
            <a:endParaRPr lang="en-US" sz="1200" spc="-1" dirty="0">
              <a:latin typeface="OpenSymbol"/>
              <a:cs typeface="Calibri" panose="020F0502020204030204" pitchFamily="34" charset="0"/>
            </a:endParaRPr>
          </a:p>
          <a:p>
            <a:pPr indent="0">
              <a:lnSpc>
                <a:spcPct val="100000"/>
              </a:lnSpc>
              <a:buFont typeface="Arial" panose="020B0604020202020204" pitchFamily="34" charset="0"/>
              <a:buNone/>
              <a:tabLst>
                <a:tab pos="0" algn="l"/>
              </a:tabLst>
            </a:pPr>
            <a:r>
              <a:rPr lang="en-US" sz="1500" spc="-1" dirty="0" err="1">
                <a:latin typeface="Calibri" panose="020F0502020204030204" pitchFamily="34" charset="0"/>
                <a:cs typeface="Calibri" panose="020F0502020204030204" pitchFamily="34" charset="0"/>
              </a:rPr>
              <a:t>Mahendra</a:t>
            </a:r>
            <a:r>
              <a:rPr lang="en-US" sz="1500" spc="-1" dirty="0">
                <a:latin typeface="Calibri" panose="020F0502020204030204" pitchFamily="34" charset="0"/>
                <a:cs typeface="Calibri" panose="020F0502020204030204" pitchFamily="34" charset="0"/>
              </a:rPr>
              <a:t> Kante	                                </a:t>
            </a:r>
            <a:r>
              <a:rPr lang="en-US" sz="1500" spc="-1" dirty="0" err="1">
                <a:latin typeface="Calibri" panose="020F0502020204030204" pitchFamily="34" charset="0"/>
                <a:cs typeface="Calibri" panose="020F0502020204030204" pitchFamily="34" charset="0"/>
              </a:rPr>
              <a:t>Joyeta</a:t>
            </a:r>
            <a:r>
              <a:rPr lang="en-US" sz="1500" spc="-1" dirty="0">
                <a:latin typeface="Calibri" panose="020F0502020204030204" pitchFamily="34" charset="0"/>
                <a:cs typeface="Calibri" panose="020F0502020204030204" pitchFamily="34" charset="0"/>
              </a:rPr>
              <a:t> Dhar	                          Praveen Kumar </a:t>
            </a:r>
            <a:r>
              <a:rPr lang="en-US" sz="1500" spc="-1" dirty="0" err="1">
                <a:latin typeface="Calibri" panose="020F0502020204030204" pitchFamily="34" charset="0"/>
                <a:cs typeface="Calibri" panose="020F0502020204030204" pitchFamily="34" charset="0"/>
              </a:rPr>
              <a:t>Kaasireddy</a:t>
            </a:r>
            <a:r>
              <a:rPr lang="en-US" sz="1500" spc="-1" dirty="0">
                <a:latin typeface="Calibri" panose="020F0502020204030204" pitchFamily="34" charset="0"/>
                <a:cs typeface="Calibri" panose="020F0502020204030204" pitchFamily="34" charset="0"/>
              </a:rPr>
              <a:t>                        Sai Ganesh </a:t>
            </a:r>
            <a:r>
              <a:rPr lang="en-US" sz="1500" spc="-1" dirty="0" err="1">
                <a:latin typeface="Calibri" panose="020F0502020204030204" pitchFamily="34" charset="0"/>
                <a:cs typeface="Calibri" panose="020F0502020204030204" pitchFamily="34" charset="0"/>
              </a:rPr>
              <a:t>Somisetty</a:t>
            </a:r>
            <a:r>
              <a:rPr lang="en-US" sz="1500" spc="-1" dirty="0">
                <a:latin typeface="Calibri" panose="020F0502020204030204" pitchFamily="34" charset="0"/>
                <a:cs typeface="Calibri" panose="020F0502020204030204" pitchFamily="34" charset="0"/>
              </a:rPr>
              <a:t>	</a:t>
            </a:r>
          </a:p>
        </p:txBody>
      </p:sp>
      <p:pic>
        <p:nvPicPr>
          <p:cNvPr id="15" name="Picture 14">
            <a:extLst>
              <a:ext uri="{FF2B5EF4-FFF2-40B4-BE49-F238E27FC236}">
                <a16:creationId xmlns:a16="http://schemas.microsoft.com/office/drawing/2014/main" id="{3C317DF5-CC24-A3FF-3650-5056217916A1}"/>
              </a:ext>
            </a:extLst>
          </p:cNvPr>
          <p:cNvPicPr>
            <a:picLocks noChangeAspect="1"/>
          </p:cNvPicPr>
          <p:nvPr/>
        </p:nvPicPr>
        <p:blipFill>
          <a:blip r:embed="rId2"/>
          <a:stretch>
            <a:fillRect/>
          </a:stretch>
        </p:blipFill>
        <p:spPr>
          <a:xfrm>
            <a:off x="5281869" y="1465005"/>
            <a:ext cx="1628261" cy="1605083"/>
          </a:xfrm>
          <a:prstGeom prst="rect">
            <a:avLst/>
          </a:prstGeom>
        </p:spPr>
      </p:pic>
      <p:pic>
        <p:nvPicPr>
          <p:cNvPr id="16" name="Picture 15">
            <a:extLst>
              <a:ext uri="{FF2B5EF4-FFF2-40B4-BE49-F238E27FC236}">
                <a16:creationId xmlns:a16="http://schemas.microsoft.com/office/drawing/2014/main" id="{DE11B27A-BF2F-3932-7FF7-075F029DD223}"/>
              </a:ext>
            </a:extLst>
          </p:cNvPr>
          <p:cNvPicPr>
            <a:picLocks noChangeAspect="1"/>
          </p:cNvPicPr>
          <p:nvPr/>
        </p:nvPicPr>
        <p:blipFill>
          <a:blip r:embed="rId3"/>
          <a:stretch>
            <a:fillRect/>
          </a:stretch>
        </p:blipFill>
        <p:spPr>
          <a:xfrm>
            <a:off x="1080812" y="3706762"/>
            <a:ext cx="1590783" cy="1691148"/>
          </a:xfrm>
          <a:prstGeom prst="rect">
            <a:avLst/>
          </a:prstGeom>
        </p:spPr>
      </p:pic>
      <p:pic>
        <p:nvPicPr>
          <p:cNvPr id="17" name="Picture 16">
            <a:extLst>
              <a:ext uri="{FF2B5EF4-FFF2-40B4-BE49-F238E27FC236}">
                <a16:creationId xmlns:a16="http://schemas.microsoft.com/office/drawing/2014/main" id="{68DAC189-F62C-6541-7CFC-15DE6EF651B5}"/>
              </a:ext>
            </a:extLst>
          </p:cNvPr>
          <p:cNvPicPr>
            <a:picLocks noChangeAspect="1"/>
          </p:cNvPicPr>
          <p:nvPr/>
        </p:nvPicPr>
        <p:blipFill>
          <a:blip r:embed="rId4"/>
          <a:stretch>
            <a:fillRect/>
          </a:stretch>
        </p:blipFill>
        <p:spPr>
          <a:xfrm>
            <a:off x="3743724" y="3703346"/>
            <a:ext cx="1722454" cy="1689649"/>
          </a:xfrm>
          <a:prstGeom prst="rect">
            <a:avLst/>
          </a:prstGeom>
        </p:spPr>
      </p:pic>
      <p:pic>
        <p:nvPicPr>
          <p:cNvPr id="18" name="Picture 17">
            <a:extLst>
              <a:ext uri="{FF2B5EF4-FFF2-40B4-BE49-F238E27FC236}">
                <a16:creationId xmlns:a16="http://schemas.microsoft.com/office/drawing/2014/main" id="{62924273-79A6-C485-3395-696EBD5A6A7B}"/>
              </a:ext>
            </a:extLst>
          </p:cNvPr>
          <p:cNvPicPr>
            <a:picLocks noChangeAspect="1"/>
          </p:cNvPicPr>
          <p:nvPr/>
        </p:nvPicPr>
        <p:blipFill>
          <a:blip r:embed="rId5"/>
          <a:stretch>
            <a:fillRect/>
          </a:stretch>
        </p:blipFill>
        <p:spPr>
          <a:xfrm>
            <a:off x="6725824" y="3703346"/>
            <a:ext cx="1779100" cy="1689649"/>
          </a:xfrm>
          <a:prstGeom prst="rect">
            <a:avLst/>
          </a:prstGeom>
        </p:spPr>
      </p:pic>
      <p:pic>
        <p:nvPicPr>
          <p:cNvPr id="19" name="Picture 18">
            <a:extLst>
              <a:ext uri="{FF2B5EF4-FFF2-40B4-BE49-F238E27FC236}">
                <a16:creationId xmlns:a16="http://schemas.microsoft.com/office/drawing/2014/main" id="{222E96D6-D8B7-A4B9-3B56-2DC579FA7C74}"/>
              </a:ext>
            </a:extLst>
          </p:cNvPr>
          <p:cNvPicPr>
            <a:picLocks noChangeAspect="1"/>
          </p:cNvPicPr>
          <p:nvPr/>
        </p:nvPicPr>
        <p:blipFill>
          <a:blip r:embed="rId6"/>
          <a:stretch>
            <a:fillRect/>
          </a:stretch>
        </p:blipFill>
        <p:spPr>
          <a:xfrm>
            <a:off x="9652819" y="3705685"/>
            <a:ext cx="1700981" cy="1687310"/>
          </a:xfrm>
          <a:prstGeom prst="rect">
            <a:avLst/>
          </a:prstGeom>
        </p:spPr>
      </p:pic>
    </p:spTree>
    <p:extLst>
      <p:ext uri="{BB962C8B-B14F-4D97-AF65-F5344CB8AC3E}">
        <p14:creationId xmlns:p14="http://schemas.microsoft.com/office/powerpoint/2010/main" val="138813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185B-385B-DEA5-B052-E4462D5D7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F6527-6F40-8FC1-D72D-77F9A6B2868A}"/>
              </a:ext>
            </a:extLst>
          </p:cNvPr>
          <p:cNvSpPr>
            <a:spLocks noGrp="1"/>
          </p:cNvSpPr>
          <p:nvPr>
            <p:ph type="title"/>
          </p:nvPr>
        </p:nvSpPr>
        <p:spPr/>
        <p:txBody>
          <a:bodyPr/>
          <a:lstStyle/>
          <a:p>
            <a:r>
              <a:rPr lang="en-US" dirty="0">
                <a:solidFill>
                  <a:srgbClr val="C00000"/>
                </a:solidFill>
              </a:rPr>
              <a:t>Appendix</a:t>
            </a:r>
            <a:endParaRPr lang="en-IN" dirty="0">
              <a:solidFill>
                <a:srgbClr val="C00000"/>
              </a:solidFill>
            </a:endParaRPr>
          </a:p>
        </p:txBody>
      </p:sp>
      <p:sp>
        <p:nvSpPr>
          <p:cNvPr id="4" name="Rectangle 1">
            <a:extLst>
              <a:ext uri="{FF2B5EF4-FFF2-40B4-BE49-F238E27FC236}">
                <a16:creationId xmlns:a16="http://schemas.microsoft.com/office/drawing/2014/main" id="{801DD184-D605-B1D2-BB75-0A28CA625311}"/>
              </a:ext>
            </a:extLst>
          </p:cNvPr>
          <p:cNvSpPr>
            <a:spLocks noGrp="1" noChangeArrowheads="1"/>
          </p:cNvSpPr>
          <p:nvPr>
            <p:ph idx="1"/>
          </p:nvPr>
        </p:nvSpPr>
        <p:spPr bwMode="auto">
          <a:xfrm>
            <a:off x="838200" y="1413690"/>
            <a:ext cx="856143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t>Public GIT HUB link: </a:t>
            </a:r>
            <a:r>
              <a:rPr lang="en-US" altLang="en-US" sz="2400" dirty="0" err="1">
                <a:hlinkClick r:id="rId2"/>
              </a:rPr>
              <a:t>DataXperts</a:t>
            </a:r>
            <a:endParaRPr lang="en-US" altLang="en-US" sz="2400" dirty="0"/>
          </a:p>
          <a:p>
            <a:pPr eaLnBrk="0" fontAlgn="base" hangingPunct="0">
              <a:lnSpc>
                <a:spcPct val="100000"/>
              </a:lnSpc>
              <a:spcBef>
                <a:spcPct val="0"/>
              </a:spcBef>
              <a:spcAft>
                <a:spcPct val="0"/>
              </a:spcAft>
            </a:pPr>
            <a:endParaRPr lang="en-US" altLang="en-US" sz="2400" dirty="0"/>
          </a:p>
          <a:p>
            <a:pPr eaLnBrk="0" fontAlgn="base" hangingPunct="0">
              <a:lnSpc>
                <a:spcPct val="100000"/>
              </a:lnSpc>
              <a:spcBef>
                <a:spcPct val="0"/>
              </a:spcBef>
              <a:spcAft>
                <a:spcPct val="0"/>
              </a:spcAft>
            </a:pPr>
            <a:r>
              <a:rPr lang="en-US" altLang="en-US" sz="2400" dirty="0"/>
              <a:t>H2 Regulatory Report link: </a:t>
            </a:r>
            <a:r>
              <a:rPr lang="en-US" altLang="en-US" sz="2400" dirty="0">
                <a:hlinkClick r:id="rId3"/>
              </a:rPr>
              <a:t>Regulatory Report format</a:t>
            </a:r>
            <a:endParaRPr lang="en-US" altLang="en-US" sz="2400" dirty="0"/>
          </a:p>
          <a:p>
            <a:pPr eaLnBrk="0" fontAlgn="base" hangingPunct="0">
              <a:lnSpc>
                <a:spcPct val="100000"/>
              </a:lnSpc>
              <a:spcBef>
                <a:spcPct val="0"/>
              </a:spcBef>
              <a:spcAft>
                <a:spcPct val="0"/>
              </a:spcAf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Sample CSV: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067B8DA-F085-59F6-1494-4B8638111C09}"/>
              </a:ext>
            </a:extLst>
          </p:cNvPr>
          <p:cNvPicPr>
            <a:picLocks noChangeAspect="1"/>
          </p:cNvPicPr>
          <p:nvPr/>
        </p:nvPicPr>
        <p:blipFill>
          <a:blip r:embed="rId4"/>
          <a:stretch>
            <a:fillRect/>
          </a:stretch>
        </p:blipFill>
        <p:spPr>
          <a:xfrm>
            <a:off x="0" y="3429000"/>
            <a:ext cx="12192000" cy="1457670"/>
          </a:xfrm>
          <a:prstGeom prst="rect">
            <a:avLst/>
          </a:prstGeom>
        </p:spPr>
      </p:pic>
    </p:spTree>
    <p:extLst>
      <p:ext uri="{BB962C8B-B14F-4D97-AF65-F5344CB8AC3E}">
        <p14:creationId xmlns:p14="http://schemas.microsoft.com/office/powerpoint/2010/main" val="394453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06D5-F50F-02CC-B2AE-6A62014A6393}"/>
              </a:ext>
            </a:extLst>
          </p:cNvPr>
          <p:cNvSpPr>
            <a:spLocks noGrp="1"/>
          </p:cNvSpPr>
          <p:nvPr>
            <p:ph type="title"/>
          </p:nvPr>
        </p:nvSpPr>
        <p:spPr/>
        <p:txBody>
          <a:bodyPr/>
          <a:lstStyle/>
          <a:p>
            <a:r>
              <a:rPr lang="en-US" dirty="0">
                <a:solidFill>
                  <a:srgbClr val="C00000"/>
                </a:solidFill>
              </a:rPr>
              <a:t>Agenda</a:t>
            </a:r>
            <a:endParaRPr lang="en-IN" dirty="0">
              <a:solidFill>
                <a:srgbClr val="C00000"/>
              </a:solidFill>
            </a:endParaRPr>
          </a:p>
        </p:txBody>
      </p:sp>
      <p:sp>
        <p:nvSpPr>
          <p:cNvPr id="3" name="Content Placeholder 2">
            <a:extLst>
              <a:ext uri="{FF2B5EF4-FFF2-40B4-BE49-F238E27FC236}">
                <a16:creationId xmlns:a16="http://schemas.microsoft.com/office/drawing/2014/main" id="{2ADFA522-1FBE-E60B-90FE-BF86405203BF}"/>
              </a:ext>
            </a:extLst>
          </p:cNvPr>
          <p:cNvSpPr>
            <a:spLocks noGrp="1"/>
          </p:cNvSpPr>
          <p:nvPr>
            <p:ph idx="1"/>
          </p:nvPr>
        </p:nvSpPr>
        <p:spPr/>
        <p:txBody>
          <a:bodyPr>
            <a:normAutofit fontScale="55000" lnSpcReduction="20000"/>
          </a:bodyPr>
          <a:lstStyle/>
          <a:p>
            <a:r>
              <a:rPr lang="en-US" dirty="0"/>
              <a:t>Hackathon Challenge</a:t>
            </a:r>
          </a:p>
          <a:p>
            <a:r>
              <a:rPr lang="en-US" dirty="0"/>
              <a:t>Schedule – H2 Report (use case)</a:t>
            </a:r>
          </a:p>
          <a:p>
            <a:r>
              <a:rPr lang="en-US" dirty="0"/>
              <a:t>Architecture </a:t>
            </a:r>
          </a:p>
          <a:p>
            <a:pPr lvl="1"/>
            <a:r>
              <a:rPr lang="en-US" dirty="0"/>
              <a:t>Gen AI Data Profiler</a:t>
            </a:r>
          </a:p>
          <a:p>
            <a:pPr lvl="1"/>
            <a:r>
              <a:rPr lang="en-US" dirty="0"/>
              <a:t>Interactive Compliance Assistant</a:t>
            </a:r>
          </a:p>
          <a:p>
            <a:r>
              <a:rPr lang="en-US" dirty="0"/>
              <a:t>Tech stack</a:t>
            </a:r>
          </a:p>
          <a:p>
            <a:pPr lvl="1"/>
            <a:r>
              <a:rPr lang="en-US" dirty="0"/>
              <a:t>Gen AI Data Profiler</a:t>
            </a:r>
          </a:p>
          <a:p>
            <a:pPr lvl="1"/>
            <a:r>
              <a:rPr lang="en-US" dirty="0"/>
              <a:t>Interactive Compliance Assistant</a:t>
            </a:r>
          </a:p>
          <a:p>
            <a:r>
              <a:rPr lang="en-US" dirty="0"/>
              <a:t>Gen AI Data Profiler Solutions</a:t>
            </a:r>
          </a:p>
          <a:p>
            <a:pPr lvl="1"/>
            <a:r>
              <a:rPr lang="en-US" dirty="0"/>
              <a:t>Rule </a:t>
            </a:r>
            <a:r>
              <a:rPr lang="en-US" dirty="0" err="1"/>
              <a:t>Extracter</a:t>
            </a:r>
            <a:endParaRPr lang="en-US" dirty="0"/>
          </a:p>
          <a:p>
            <a:pPr lvl="1"/>
            <a:r>
              <a:rPr lang="en-US" dirty="0" err="1"/>
              <a:t>Anamoly</a:t>
            </a:r>
            <a:r>
              <a:rPr lang="en-US" dirty="0"/>
              <a:t> </a:t>
            </a:r>
            <a:r>
              <a:rPr lang="en-US" dirty="0" err="1"/>
              <a:t>Detecter</a:t>
            </a:r>
            <a:r>
              <a:rPr lang="en-US" dirty="0"/>
              <a:t>/Risk scoring Solution</a:t>
            </a:r>
          </a:p>
          <a:p>
            <a:r>
              <a:rPr lang="en-US" dirty="0"/>
              <a:t>Results - Gen AI Data Profiler</a:t>
            </a:r>
          </a:p>
          <a:p>
            <a:r>
              <a:rPr lang="en-US" dirty="0"/>
              <a:t>Interactive Compliance Assistant</a:t>
            </a:r>
          </a:p>
          <a:p>
            <a:r>
              <a:rPr lang="en-US" dirty="0"/>
              <a:t>Conclusion</a:t>
            </a:r>
          </a:p>
          <a:p>
            <a:r>
              <a:rPr lang="en-US" dirty="0"/>
              <a:t>Team Details</a:t>
            </a:r>
          </a:p>
          <a:p>
            <a:r>
              <a:rPr lang="en-US" dirty="0"/>
              <a:t>Appendix</a:t>
            </a:r>
          </a:p>
          <a:p>
            <a:endParaRPr lang="en-US" dirty="0"/>
          </a:p>
          <a:p>
            <a:endParaRPr lang="en-IN" dirty="0"/>
          </a:p>
        </p:txBody>
      </p:sp>
    </p:spTree>
    <p:extLst>
      <p:ext uri="{BB962C8B-B14F-4D97-AF65-F5344CB8AC3E}">
        <p14:creationId xmlns:p14="http://schemas.microsoft.com/office/powerpoint/2010/main" val="420436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185B-385B-DEA5-B052-E4462D5D7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F6527-6F40-8FC1-D72D-77F9A6B2868A}"/>
              </a:ext>
            </a:extLst>
          </p:cNvPr>
          <p:cNvSpPr>
            <a:spLocks noGrp="1"/>
          </p:cNvSpPr>
          <p:nvPr>
            <p:ph type="ctrTitle"/>
          </p:nvPr>
        </p:nvSpPr>
        <p:spPr/>
        <p:txBody>
          <a:bodyPr/>
          <a:lstStyle/>
          <a:p>
            <a:r>
              <a:rPr lang="en-US" dirty="0">
                <a:solidFill>
                  <a:srgbClr val="C00000"/>
                </a:solidFill>
              </a:rPr>
              <a:t>Thank you</a:t>
            </a:r>
            <a:endParaRPr lang="en-IN" dirty="0">
              <a:solidFill>
                <a:srgbClr val="C00000"/>
              </a:solidFill>
            </a:endParaRPr>
          </a:p>
        </p:txBody>
      </p:sp>
    </p:spTree>
    <p:extLst>
      <p:ext uri="{BB962C8B-B14F-4D97-AF65-F5344CB8AC3E}">
        <p14:creationId xmlns:p14="http://schemas.microsoft.com/office/powerpoint/2010/main" val="285774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94D-427C-F142-D543-E633481F92B1}"/>
              </a:ext>
            </a:extLst>
          </p:cNvPr>
          <p:cNvSpPr>
            <a:spLocks noGrp="1"/>
          </p:cNvSpPr>
          <p:nvPr>
            <p:ph type="title"/>
          </p:nvPr>
        </p:nvSpPr>
        <p:spPr/>
        <p:txBody>
          <a:bodyPr/>
          <a:lstStyle/>
          <a:p>
            <a:r>
              <a:rPr lang="en-US" dirty="0">
                <a:solidFill>
                  <a:srgbClr val="C00000"/>
                </a:solidFill>
              </a:rPr>
              <a:t>Hackathon Challenge</a:t>
            </a:r>
            <a:endParaRPr lang="en-IN" dirty="0">
              <a:solidFill>
                <a:srgbClr val="C00000"/>
              </a:solidFill>
            </a:endParaRPr>
          </a:p>
        </p:txBody>
      </p:sp>
      <p:sp>
        <p:nvSpPr>
          <p:cNvPr id="3" name="Content Placeholder 2">
            <a:extLst>
              <a:ext uri="{FF2B5EF4-FFF2-40B4-BE49-F238E27FC236}">
                <a16:creationId xmlns:a16="http://schemas.microsoft.com/office/drawing/2014/main" id="{94986423-7047-0C1D-DAB7-717EBF1B3CFA}"/>
              </a:ext>
            </a:extLst>
          </p:cNvPr>
          <p:cNvSpPr>
            <a:spLocks noGrp="1"/>
          </p:cNvSpPr>
          <p:nvPr>
            <p:ph idx="1"/>
          </p:nvPr>
        </p:nvSpPr>
        <p:spPr/>
        <p:txBody>
          <a:bodyPr>
            <a:normAutofit fontScale="85000" lnSpcReduction="20000"/>
          </a:bodyPr>
          <a:lstStyle/>
          <a:p>
            <a:pPr indent="0">
              <a:lnSpc>
                <a:spcPct val="100000"/>
              </a:lnSpc>
              <a:buNone/>
              <a:tabLst>
                <a:tab pos="0" algn="l"/>
              </a:tabLst>
            </a:pPr>
            <a:r>
              <a:rPr lang="en-US" sz="3000" dirty="0"/>
              <a:t>Development of a GEN AI data profiling solution that can:</a:t>
            </a:r>
          </a:p>
          <a:p>
            <a:pPr marL="457200">
              <a:lnSpc>
                <a:spcPct val="100000"/>
              </a:lnSpc>
              <a:buFont typeface="+mj-lt"/>
              <a:buAutoNum type="arabicPeriod"/>
              <a:tabLst>
                <a:tab pos="0" algn="l"/>
              </a:tabLst>
            </a:pPr>
            <a:r>
              <a:rPr lang="en-US" sz="3000" dirty="0"/>
              <a:t>Extract, interpret and refine regulatory reporting instructions to identify key data validation requirements.</a:t>
            </a:r>
          </a:p>
          <a:p>
            <a:pPr marL="457200">
              <a:lnSpc>
                <a:spcPct val="100000"/>
              </a:lnSpc>
              <a:buFont typeface="+mj-lt"/>
              <a:buAutoNum type="arabicPeriod"/>
              <a:tabLst>
                <a:tab pos="0" algn="l"/>
              </a:tabLst>
            </a:pPr>
            <a:r>
              <a:rPr lang="en-US" sz="3000" dirty="0"/>
              <a:t>Automatically generate profiling rules based on allowable values and cross-relation between the elements using a Large Language Model (LLM) or Machine Learning (ML). Few Line Items will need interpretation from multiple sources.</a:t>
            </a:r>
          </a:p>
          <a:p>
            <a:pPr marL="457200">
              <a:lnSpc>
                <a:spcPct val="100000"/>
              </a:lnSpc>
              <a:buFont typeface="+mj-lt"/>
              <a:buAutoNum type="arabicPeriod"/>
              <a:tabLst>
                <a:tab pos="0" algn="l"/>
              </a:tabLst>
            </a:pPr>
            <a:r>
              <a:rPr lang="en-US" sz="3000" dirty="0"/>
              <a:t>Generate executable validation code to assess whether the reported data conforms to extracted rules.</a:t>
            </a:r>
          </a:p>
          <a:p>
            <a:pPr marL="457200">
              <a:lnSpc>
                <a:spcPct val="100000"/>
              </a:lnSpc>
              <a:buFont typeface="+mj-lt"/>
              <a:buAutoNum type="arabicPeriod"/>
              <a:tabLst>
                <a:tab pos="0" algn="l"/>
              </a:tabLst>
            </a:pPr>
            <a:r>
              <a:rPr lang="en-US" sz="3000" dirty="0"/>
              <a:t>Suggest remediation actions for flagged transactions/observations, including automated explanations for auditors.</a:t>
            </a:r>
          </a:p>
          <a:p>
            <a:endParaRPr lang="en-US" dirty="0"/>
          </a:p>
        </p:txBody>
      </p:sp>
    </p:spTree>
    <p:extLst>
      <p:ext uri="{BB962C8B-B14F-4D97-AF65-F5344CB8AC3E}">
        <p14:creationId xmlns:p14="http://schemas.microsoft.com/office/powerpoint/2010/main" val="293298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94D-427C-F142-D543-E633481F92B1}"/>
              </a:ext>
            </a:extLst>
          </p:cNvPr>
          <p:cNvSpPr>
            <a:spLocks noGrp="1"/>
          </p:cNvSpPr>
          <p:nvPr>
            <p:ph type="title"/>
          </p:nvPr>
        </p:nvSpPr>
        <p:spPr/>
        <p:txBody>
          <a:bodyPr/>
          <a:lstStyle/>
          <a:p>
            <a:r>
              <a:rPr lang="en-US" dirty="0">
                <a:solidFill>
                  <a:srgbClr val="C00000"/>
                </a:solidFill>
              </a:rPr>
              <a:t>Schedule – H2 Reg reporting Instructions</a:t>
            </a:r>
            <a:endParaRPr lang="en-IN" dirty="0">
              <a:solidFill>
                <a:srgbClr val="C00000"/>
              </a:solidFill>
            </a:endParaRPr>
          </a:p>
        </p:txBody>
      </p:sp>
      <p:sp>
        <p:nvSpPr>
          <p:cNvPr id="3" name="Content Placeholder 2">
            <a:extLst>
              <a:ext uri="{FF2B5EF4-FFF2-40B4-BE49-F238E27FC236}">
                <a16:creationId xmlns:a16="http://schemas.microsoft.com/office/drawing/2014/main" id="{A9345CD5-A6DC-3E64-C646-7C3B7D070324}"/>
              </a:ext>
            </a:extLst>
          </p:cNvPr>
          <p:cNvSpPr>
            <a:spLocks noGrp="1"/>
          </p:cNvSpPr>
          <p:nvPr>
            <p:ph idx="1"/>
          </p:nvPr>
        </p:nvSpPr>
        <p:spPr/>
        <p:txBody>
          <a:bodyPr/>
          <a:lstStyle/>
          <a:p>
            <a:r>
              <a:rPr lang="en-US" sz="2600" dirty="0"/>
              <a:t>H2 reg. report is for reporting the data of Commercial Real Estate (CRE) Schedule, which includes CRE loans and leases that are held for investment (HFI) and held for sale (HFS) as of report date.</a:t>
            </a:r>
          </a:p>
          <a:p>
            <a:r>
              <a:rPr lang="en-US" sz="2600" dirty="0"/>
              <a:t>Reporting Specifications:</a:t>
            </a:r>
          </a:p>
          <a:p>
            <a:pPr lvl="1"/>
            <a:r>
              <a:rPr lang="en-US" sz="2600" dirty="0"/>
              <a:t>Report all loan and lease financing receivables consistent with the FR Y-9C instructions.</a:t>
            </a:r>
          </a:p>
          <a:p>
            <a:pPr lvl="1"/>
            <a:r>
              <a:rPr lang="en-US" sz="2600" dirty="0"/>
              <a:t>Report the amortized cost for HFI loans and the lower of cost or fair value of HFS loans.</a:t>
            </a:r>
          </a:p>
          <a:p>
            <a:pPr lvl="1"/>
            <a:r>
              <a:rPr lang="en-US" sz="2600" dirty="0"/>
              <a:t>Report at fair value all HFS and HFI loans that the firm has elected to report under a fair value option.</a:t>
            </a:r>
          </a:p>
        </p:txBody>
      </p:sp>
    </p:spTree>
    <p:extLst>
      <p:ext uri="{BB962C8B-B14F-4D97-AF65-F5344CB8AC3E}">
        <p14:creationId xmlns:p14="http://schemas.microsoft.com/office/powerpoint/2010/main" val="170578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7499-0C8A-AEEE-B380-907FFCD796AB}"/>
              </a:ext>
            </a:extLst>
          </p:cNvPr>
          <p:cNvSpPr>
            <a:spLocks noGrp="1"/>
          </p:cNvSpPr>
          <p:nvPr>
            <p:ph type="title"/>
          </p:nvPr>
        </p:nvSpPr>
        <p:spPr/>
        <p:txBody>
          <a:bodyPr/>
          <a:lstStyle/>
          <a:p>
            <a:r>
              <a:rPr lang="en-US" dirty="0">
                <a:solidFill>
                  <a:srgbClr val="C00000"/>
                </a:solidFill>
              </a:rPr>
              <a:t>Architecture – Gen AI Data Profiler</a:t>
            </a:r>
            <a:endParaRPr lang="en-IN" dirty="0">
              <a:solidFill>
                <a:srgbClr val="C00000"/>
              </a:solidFill>
            </a:endParaRPr>
          </a:p>
        </p:txBody>
      </p:sp>
      <p:pic>
        <p:nvPicPr>
          <p:cNvPr id="9" name="Picture 8">
            <a:extLst>
              <a:ext uri="{FF2B5EF4-FFF2-40B4-BE49-F238E27FC236}">
                <a16:creationId xmlns:a16="http://schemas.microsoft.com/office/drawing/2014/main" id="{241519CF-3ED5-2439-8BFE-240EF1510A35}"/>
              </a:ext>
            </a:extLst>
          </p:cNvPr>
          <p:cNvPicPr>
            <a:picLocks noChangeAspect="1"/>
          </p:cNvPicPr>
          <p:nvPr/>
        </p:nvPicPr>
        <p:blipFill>
          <a:blip r:embed="rId2"/>
          <a:stretch>
            <a:fillRect/>
          </a:stretch>
        </p:blipFill>
        <p:spPr>
          <a:xfrm>
            <a:off x="324466" y="1690688"/>
            <a:ext cx="4660490" cy="4572460"/>
          </a:xfrm>
          <a:prstGeom prst="rect">
            <a:avLst/>
          </a:prstGeom>
        </p:spPr>
      </p:pic>
      <p:sp>
        <p:nvSpPr>
          <p:cNvPr id="11" name="Content Placeholder 10">
            <a:extLst>
              <a:ext uri="{FF2B5EF4-FFF2-40B4-BE49-F238E27FC236}">
                <a16:creationId xmlns:a16="http://schemas.microsoft.com/office/drawing/2014/main" id="{31FB153A-71D7-B764-E54B-4CB3777F5BE9}"/>
              </a:ext>
            </a:extLst>
          </p:cNvPr>
          <p:cNvSpPr>
            <a:spLocks noGrp="1"/>
          </p:cNvSpPr>
          <p:nvPr>
            <p:ph idx="1"/>
          </p:nvPr>
        </p:nvSpPr>
        <p:spPr>
          <a:xfrm>
            <a:off x="4984956" y="1690688"/>
            <a:ext cx="6368844" cy="4572460"/>
          </a:xfrm>
        </p:spPr>
        <p:txBody>
          <a:bodyPr>
            <a:normAutofit fontScale="77500" lnSpcReduction="20000"/>
          </a:bodyPr>
          <a:lstStyle/>
          <a:p>
            <a:pPr marL="342900" marR="0" lvl="0" indent="-342900">
              <a:lnSpc>
                <a:spcPct val="115000"/>
              </a:lnSpc>
              <a:spcBef>
                <a:spcPts val="1200"/>
              </a:spcBef>
              <a:spcAft>
                <a:spcPts val="0"/>
              </a:spcAft>
              <a:buFont typeface="+mj-lt"/>
              <a:buAutoNum type="arabicPeriod"/>
            </a:pPr>
            <a:r>
              <a:rPr lang="en-US" sz="1400" dirty="0"/>
              <a:t>Data Source:</a:t>
            </a:r>
            <a:br>
              <a:rPr lang="en-US" sz="1400" dirty="0"/>
            </a:br>
            <a:endParaRPr lang="en-US" sz="1400" dirty="0"/>
          </a:p>
          <a:p>
            <a:pPr marL="742950" marR="0" lvl="1" indent="-285750">
              <a:lnSpc>
                <a:spcPct val="115000"/>
              </a:lnSpc>
              <a:spcBef>
                <a:spcPts val="0"/>
              </a:spcBef>
              <a:spcAft>
                <a:spcPts val="0"/>
              </a:spcAft>
              <a:buFont typeface="Arial" panose="020B0604020202020204" pitchFamily="34" charset="0"/>
              <a:buChar char="○"/>
            </a:pPr>
            <a:r>
              <a:rPr lang="en-US" sz="1400" dirty="0"/>
              <a:t>CSV File: The data source, typically external (i.e., a file input), is represented at the start.</a:t>
            </a:r>
          </a:p>
          <a:p>
            <a:pPr marL="342900" marR="0" lvl="0" indent="-342900">
              <a:lnSpc>
                <a:spcPct val="115000"/>
              </a:lnSpc>
              <a:spcBef>
                <a:spcPts val="0"/>
              </a:spcBef>
              <a:spcAft>
                <a:spcPts val="0"/>
              </a:spcAft>
              <a:buFont typeface="+mj-lt"/>
              <a:buAutoNum type="arabicPeriod"/>
            </a:pPr>
            <a:r>
              <a:rPr lang="en-US" sz="1400" dirty="0"/>
              <a:t>Processes:</a:t>
            </a:r>
            <a:br>
              <a:rPr lang="en-US" sz="1400" dirty="0"/>
            </a:br>
            <a:endParaRPr lang="en-US" sz="1400" dirty="0"/>
          </a:p>
          <a:p>
            <a:pPr marL="742950" marR="0" lvl="1" indent="-285750">
              <a:lnSpc>
                <a:spcPct val="115000"/>
              </a:lnSpc>
              <a:spcBef>
                <a:spcPts val="0"/>
              </a:spcBef>
              <a:spcAft>
                <a:spcPts val="0"/>
              </a:spcAft>
              <a:buFont typeface="Arial" panose="020B0604020202020204" pitchFamily="34" charset="0"/>
              <a:buChar char="○"/>
            </a:pPr>
            <a:r>
              <a:rPr lang="en-US" sz="1400" dirty="0"/>
              <a:t>Load CSV File: Reads the CSV file and loads it into a Pandas </a:t>
            </a:r>
            <a:r>
              <a:rPr lang="en-US" sz="1400" dirty="0" err="1"/>
              <a:t>DataFrame</a:t>
            </a:r>
            <a:r>
              <a:rPr lang="en-US" sz="1400" dirty="0"/>
              <a:t>. This is part of data ingestion.</a:t>
            </a:r>
          </a:p>
          <a:p>
            <a:pPr marL="742950" marR="0" lvl="1" indent="-285750">
              <a:lnSpc>
                <a:spcPct val="115000"/>
              </a:lnSpc>
              <a:spcBef>
                <a:spcPts val="0"/>
              </a:spcBef>
              <a:spcAft>
                <a:spcPts val="0"/>
              </a:spcAft>
              <a:buFont typeface="Arial" panose="020B0604020202020204" pitchFamily="34" charset="0"/>
              <a:buChar char="○"/>
            </a:pPr>
            <a:r>
              <a:rPr lang="en-US" sz="1400" dirty="0"/>
              <a:t>Extract Preview Data: Prepares a preview of the dataset, typically the first 5 rows, for quick analysis.</a:t>
            </a:r>
          </a:p>
          <a:p>
            <a:pPr marL="742950" marR="0" lvl="1" indent="-285750">
              <a:lnSpc>
                <a:spcPct val="115000"/>
              </a:lnSpc>
              <a:spcBef>
                <a:spcPts val="0"/>
              </a:spcBef>
              <a:spcAft>
                <a:spcPts val="0"/>
              </a:spcAft>
              <a:buFont typeface="Arial" panose="020B0604020202020204" pitchFamily="34" charset="0"/>
              <a:buChar char="○"/>
            </a:pPr>
            <a:r>
              <a:rPr lang="en-US" sz="1400" dirty="0"/>
              <a:t>Anomaly Detection (Isolation Forest): This is an ML-based process using Isolation Forest to detect anomalies in the dataset based on numerical data.</a:t>
            </a:r>
          </a:p>
          <a:p>
            <a:pPr marL="742950" marR="0" lvl="1" indent="-285750">
              <a:lnSpc>
                <a:spcPct val="115000"/>
              </a:lnSpc>
              <a:spcBef>
                <a:spcPts val="0"/>
              </a:spcBef>
              <a:spcAft>
                <a:spcPts val="0"/>
              </a:spcAft>
              <a:buFont typeface="Arial" panose="020B0604020202020204" pitchFamily="34" charset="0"/>
              <a:buChar char="○"/>
            </a:pPr>
            <a:r>
              <a:rPr lang="en-US" sz="1400" dirty="0" err="1"/>
              <a:t>KMeans</a:t>
            </a:r>
            <a:r>
              <a:rPr lang="en-US" sz="1400" dirty="0"/>
              <a:t> Clustering: Uses unsupervised machine learning to identify clusters of similar data points.</a:t>
            </a:r>
          </a:p>
          <a:p>
            <a:pPr marL="742950" marR="0" lvl="1" indent="-285750">
              <a:lnSpc>
                <a:spcPct val="115000"/>
              </a:lnSpc>
              <a:spcBef>
                <a:spcPts val="0"/>
              </a:spcBef>
              <a:spcAft>
                <a:spcPts val="0"/>
              </a:spcAft>
              <a:buFont typeface="Arial" panose="020B0604020202020204" pitchFamily="34" charset="0"/>
              <a:buChar char="○"/>
            </a:pPr>
            <a:r>
              <a:rPr lang="en-US" sz="1400" dirty="0"/>
              <a:t>Dynamic Validation Rules: Automatically generated validation rules for the dataset columns based on the data types.</a:t>
            </a:r>
          </a:p>
          <a:p>
            <a:pPr marL="742950" marR="0" lvl="1" indent="-285750">
              <a:lnSpc>
                <a:spcPct val="115000"/>
              </a:lnSpc>
              <a:spcBef>
                <a:spcPts val="0"/>
              </a:spcBef>
              <a:spcAft>
                <a:spcPts val="0"/>
              </a:spcAft>
              <a:buFont typeface="Arial" panose="020B0604020202020204" pitchFamily="34" charset="0"/>
              <a:buChar char="○"/>
            </a:pPr>
            <a:r>
              <a:rPr lang="en-US" sz="1400" dirty="0"/>
              <a:t>Profiling with LLM: Leverages </a:t>
            </a:r>
            <a:r>
              <a:rPr lang="en-US" sz="1400" dirty="0" err="1"/>
              <a:t>OpenAI’s</a:t>
            </a:r>
            <a:r>
              <a:rPr lang="en-US" sz="1400" dirty="0"/>
              <a:t> language model to generate data profiling rules, helping with regulatory compliance or quality checks.</a:t>
            </a:r>
          </a:p>
          <a:p>
            <a:pPr marL="742950" marR="0" lvl="1" indent="-285750">
              <a:lnSpc>
                <a:spcPct val="115000"/>
              </a:lnSpc>
              <a:spcBef>
                <a:spcPts val="0"/>
              </a:spcBef>
              <a:spcAft>
                <a:spcPts val="0"/>
              </a:spcAft>
              <a:buFont typeface="Arial" panose="020B0604020202020204" pitchFamily="34" charset="0"/>
              <a:buChar char="○"/>
            </a:pPr>
            <a:r>
              <a:rPr lang="en-US" sz="1400" dirty="0"/>
              <a:t>Remediation Suggestions: Suggests steps to correct anomalies detected in the data (e.g., investigate irregular values or cross-check with source data).</a:t>
            </a:r>
          </a:p>
          <a:p>
            <a:pPr marL="742950" marR="0" lvl="1" indent="-285750">
              <a:lnSpc>
                <a:spcPct val="115000"/>
              </a:lnSpc>
              <a:spcBef>
                <a:spcPts val="0"/>
              </a:spcBef>
              <a:spcAft>
                <a:spcPts val="0"/>
              </a:spcAft>
              <a:buFont typeface="Arial" panose="020B0604020202020204" pitchFamily="34" charset="0"/>
              <a:buChar char="○"/>
            </a:pPr>
            <a:r>
              <a:rPr lang="en-US" sz="1400" dirty="0"/>
              <a:t>Regulatory Interpretation: The query to the </a:t>
            </a:r>
            <a:r>
              <a:rPr lang="en-US" sz="1400" dirty="0" err="1"/>
              <a:t>OpenAI</a:t>
            </a:r>
            <a:r>
              <a:rPr lang="en-US" sz="1400" dirty="0"/>
              <a:t> model that helps interpret regulatory reporting requirements for the dataset.</a:t>
            </a:r>
          </a:p>
          <a:p>
            <a:pPr marL="342900" marR="0" lvl="0" indent="-342900">
              <a:lnSpc>
                <a:spcPct val="115000"/>
              </a:lnSpc>
              <a:spcBef>
                <a:spcPts val="0"/>
              </a:spcBef>
              <a:spcAft>
                <a:spcPts val="0"/>
              </a:spcAft>
              <a:buFont typeface="+mj-lt"/>
              <a:buAutoNum type="arabicPeriod"/>
            </a:pPr>
            <a:r>
              <a:rPr lang="en-US" sz="1400" dirty="0"/>
              <a:t>Storage/Output:</a:t>
            </a:r>
            <a:br>
              <a:rPr lang="en-US" sz="1400" dirty="0"/>
            </a:br>
            <a:endParaRPr lang="en-US" sz="1400" dirty="0"/>
          </a:p>
          <a:p>
            <a:pPr marL="742950" marR="0" lvl="1" indent="-285750">
              <a:lnSpc>
                <a:spcPct val="115000"/>
              </a:lnSpc>
              <a:spcBef>
                <a:spcPts val="0"/>
              </a:spcBef>
              <a:spcAft>
                <a:spcPts val="0"/>
              </a:spcAft>
              <a:buFont typeface="Arial" panose="020B0604020202020204" pitchFamily="34" charset="0"/>
              <a:buChar char="○"/>
            </a:pPr>
            <a:r>
              <a:rPr lang="en-US" sz="1400" dirty="0"/>
              <a:t>Result Storage: After all processes are done, the results (anomalies, clusters, validation, remediation) are saved into an Excel file, providing output for further analysis.</a:t>
            </a:r>
          </a:p>
          <a:p>
            <a:pPr marL="742950" marR="0" lvl="1" indent="-285750">
              <a:lnSpc>
                <a:spcPct val="115000"/>
              </a:lnSpc>
              <a:spcBef>
                <a:spcPts val="0"/>
              </a:spcBef>
              <a:spcAft>
                <a:spcPts val="1200"/>
              </a:spcAft>
              <a:buFont typeface="Arial" panose="020B0604020202020204" pitchFamily="34" charset="0"/>
              <a:buChar char="○"/>
            </a:pPr>
            <a:r>
              <a:rPr lang="en-US" sz="1400" dirty="0"/>
              <a:t>Excel File: The results of the entire process are stored and can be easily exported or analyzed.</a:t>
            </a:r>
          </a:p>
          <a:p>
            <a:endParaRPr lang="en-US" sz="800" dirty="0"/>
          </a:p>
        </p:txBody>
      </p:sp>
    </p:spTree>
    <p:extLst>
      <p:ext uri="{BB962C8B-B14F-4D97-AF65-F5344CB8AC3E}">
        <p14:creationId xmlns:p14="http://schemas.microsoft.com/office/powerpoint/2010/main" val="366318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7499-0C8A-AEEE-B380-907FFCD796AB}"/>
              </a:ext>
            </a:extLst>
          </p:cNvPr>
          <p:cNvSpPr>
            <a:spLocks noGrp="1"/>
          </p:cNvSpPr>
          <p:nvPr>
            <p:ph type="title"/>
          </p:nvPr>
        </p:nvSpPr>
        <p:spPr/>
        <p:txBody>
          <a:bodyPr>
            <a:normAutofit/>
          </a:bodyPr>
          <a:lstStyle/>
          <a:p>
            <a:r>
              <a:rPr lang="en-US" dirty="0">
                <a:solidFill>
                  <a:srgbClr val="C00000"/>
                </a:solidFill>
              </a:rPr>
              <a:t>Architecture – Interactive Compliance Assistant</a:t>
            </a:r>
            <a:endParaRPr lang="en-IN" dirty="0">
              <a:solidFill>
                <a:srgbClr val="C00000"/>
              </a:solidFill>
            </a:endParaRPr>
          </a:p>
        </p:txBody>
      </p:sp>
      <p:pic>
        <p:nvPicPr>
          <p:cNvPr id="10" name="Picture 9">
            <a:extLst>
              <a:ext uri="{FF2B5EF4-FFF2-40B4-BE49-F238E27FC236}">
                <a16:creationId xmlns:a16="http://schemas.microsoft.com/office/drawing/2014/main" id="{06F02FD5-F908-0194-9C31-21A63CE207CA}"/>
              </a:ext>
            </a:extLst>
          </p:cNvPr>
          <p:cNvPicPr>
            <a:picLocks noChangeAspect="1"/>
          </p:cNvPicPr>
          <p:nvPr/>
        </p:nvPicPr>
        <p:blipFill>
          <a:blip r:embed="rId3"/>
          <a:stretch>
            <a:fillRect/>
          </a:stretch>
        </p:blipFill>
        <p:spPr>
          <a:xfrm>
            <a:off x="344129" y="3059122"/>
            <a:ext cx="11503742" cy="739755"/>
          </a:xfrm>
          <a:prstGeom prst="rect">
            <a:avLst/>
          </a:prstGeom>
        </p:spPr>
      </p:pic>
    </p:spTree>
    <p:extLst>
      <p:ext uri="{BB962C8B-B14F-4D97-AF65-F5344CB8AC3E}">
        <p14:creationId xmlns:p14="http://schemas.microsoft.com/office/powerpoint/2010/main" val="390204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7499-0C8A-AEEE-B380-907FFCD796AB}"/>
              </a:ext>
            </a:extLst>
          </p:cNvPr>
          <p:cNvSpPr>
            <a:spLocks noGrp="1"/>
          </p:cNvSpPr>
          <p:nvPr>
            <p:ph type="title"/>
          </p:nvPr>
        </p:nvSpPr>
        <p:spPr/>
        <p:txBody>
          <a:bodyPr>
            <a:normAutofit/>
          </a:bodyPr>
          <a:lstStyle/>
          <a:p>
            <a:r>
              <a:rPr lang="en-US" dirty="0">
                <a:solidFill>
                  <a:srgbClr val="C00000"/>
                </a:solidFill>
              </a:rPr>
              <a:t>Architecture – Interactive Compliance Assistant (Contd.)</a:t>
            </a:r>
            <a:endParaRPr lang="en-IN" dirty="0">
              <a:solidFill>
                <a:srgbClr val="C00000"/>
              </a:solidFill>
            </a:endParaRPr>
          </a:p>
        </p:txBody>
      </p:sp>
      <p:sp>
        <p:nvSpPr>
          <p:cNvPr id="11" name="Content Placeholder 10">
            <a:extLst>
              <a:ext uri="{FF2B5EF4-FFF2-40B4-BE49-F238E27FC236}">
                <a16:creationId xmlns:a16="http://schemas.microsoft.com/office/drawing/2014/main" id="{31FB153A-71D7-B764-E54B-4CB3777F5BE9}"/>
              </a:ext>
            </a:extLst>
          </p:cNvPr>
          <p:cNvSpPr>
            <a:spLocks noGrp="1"/>
          </p:cNvSpPr>
          <p:nvPr>
            <p:ph idx="1"/>
          </p:nvPr>
        </p:nvSpPr>
        <p:spPr>
          <a:xfrm>
            <a:off x="570271" y="1690687"/>
            <a:ext cx="11326761" cy="5034578"/>
          </a:xfrm>
        </p:spPr>
        <p:txBody>
          <a:bodyPr>
            <a:normAutofit/>
          </a:bodyPr>
          <a:lstStyle/>
          <a:p>
            <a:pPr>
              <a:lnSpc>
                <a:spcPct val="120000"/>
              </a:lnSpc>
              <a:spcBef>
                <a:spcPts val="1200"/>
              </a:spcBef>
            </a:pPr>
            <a:r>
              <a:rPr lang="en-US" sz="1600" b="1" u="none" strike="noStrike" dirty="0" err="1">
                <a:effectLst/>
                <a:ea typeface="Arial" panose="020B0604020202020204" pitchFamily="34" charset="0"/>
              </a:rPr>
              <a:t>Streamlit</a:t>
            </a:r>
            <a:r>
              <a:rPr lang="en-US" sz="1600" b="1" u="none" strike="noStrike" dirty="0">
                <a:effectLst/>
                <a:ea typeface="Arial" panose="020B0604020202020204" pitchFamily="34" charset="0"/>
              </a:rPr>
              <a:t> UI</a:t>
            </a:r>
            <a:r>
              <a:rPr lang="en-US" sz="1600" u="none" strike="noStrike" dirty="0">
                <a:effectLst/>
                <a:ea typeface="Arial" panose="020B0604020202020204" pitchFamily="34" charset="0"/>
              </a:rPr>
              <a:t>: The user interacts with the UI. The primary components are:</a:t>
            </a:r>
          </a:p>
          <a:p>
            <a:pPr marL="742950" marR="0" lvl="1" indent="-285750">
              <a:lnSpc>
                <a:spcPct val="120000"/>
              </a:lnSpc>
              <a:spcBef>
                <a:spcPts val="0"/>
              </a:spcBef>
              <a:spcAft>
                <a:spcPts val="0"/>
              </a:spcAft>
              <a:buFont typeface="Arial" panose="020B0604020202020204" pitchFamily="34" charset="0"/>
              <a:buChar char="○"/>
            </a:pPr>
            <a:r>
              <a:rPr lang="en-US" sz="1600" b="1" u="none" strike="noStrike" dirty="0">
                <a:effectLst/>
                <a:ea typeface="Arial" panose="020B0604020202020204" pitchFamily="34" charset="0"/>
              </a:rPr>
              <a:t>File Uploader</a:t>
            </a:r>
            <a:r>
              <a:rPr lang="en-US" sz="1600" u="none" strike="noStrike" dirty="0">
                <a:effectLst/>
                <a:ea typeface="Arial" panose="020B0604020202020204" pitchFamily="34" charset="0"/>
              </a:rPr>
              <a:t>: User uploads an Excel file.</a:t>
            </a:r>
          </a:p>
          <a:p>
            <a:pPr marL="742950" marR="0" lvl="1" indent="-285750">
              <a:lnSpc>
                <a:spcPct val="120000"/>
              </a:lnSpc>
              <a:spcBef>
                <a:spcPts val="0"/>
              </a:spcBef>
              <a:spcAft>
                <a:spcPts val="0"/>
              </a:spcAft>
              <a:buFont typeface="Arial" panose="020B0604020202020204" pitchFamily="34" charset="0"/>
              <a:buChar char="○"/>
            </a:pPr>
            <a:r>
              <a:rPr lang="en-US" sz="1600" b="1" u="none" strike="noStrike" dirty="0">
                <a:effectLst/>
                <a:ea typeface="Arial" panose="020B0604020202020204" pitchFamily="34" charset="0"/>
              </a:rPr>
              <a:t>Profiling Rules</a:t>
            </a:r>
            <a:r>
              <a:rPr lang="en-US" sz="1600" u="none" strike="noStrike" dirty="0">
                <a:effectLst/>
                <a:ea typeface="Arial" panose="020B0604020202020204" pitchFamily="34" charset="0"/>
              </a:rPr>
              <a:t>: User defines, modifies, and deletes validation rules for columns in the dataset.</a:t>
            </a:r>
          </a:p>
          <a:p>
            <a:pPr marL="742950" marR="0" lvl="1" indent="-285750">
              <a:lnSpc>
                <a:spcPct val="120000"/>
              </a:lnSpc>
              <a:spcBef>
                <a:spcPts val="0"/>
              </a:spcBef>
              <a:spcAft>
                <a:spcPts val="0"/>
              </a:spcAft>
              <a:buFont typeface="Arial" panose="020B0604020202020204" pitchFamily="34" charset="0"/>
              <a:buChar char="○"/>
            </a:pPr>
            <a:r>
              <a:rPr lang="en-US" sz="1600" b="1" u="none" strike="noStrike" dirty="0">
                <a:effectLst/>
                <a:ea typeface="Arial" panose="020B0604020202020204" pitchFamily="34" charset="0"/>
              </a:rPr>
              <a:t>Validation Button</a:t>
            </a:r>
            <a:r>
              <a:rPr lang="en-US" sz="1600" u="none" strike="noStrike" dirty="0">
                <a:effectLst/>
                <a:ea typeface="Arial" panose="020B0604020202020204" pitchFamily="34" charset="0"/>
              </a:rPr>
              <a:t>: Triggers data validation by applying the defined rules.</a:t>
            </a:r>
          </a:p>
          <a:p>
            <a:pPr marL="742950" marR="0" lvl="1" indent="-285750">
              <a:lnSpc>
                <a:spcPct val="120000"/>
              </a:lnSpc>
              <a:spcBef>
                <a:spcPts val="0"/>
              </a:spcBef>
              <a:spcAft>
                <a:spcPts val="0"/>
              </a:spcAft>
              <a:buFont typeface="Arial" panose="020B0604020202020204" pitchFamily="34" charset="0"/>
              <a:buChar char="○"/>
            </a:pPr>
            <a:r>
              <a:rPr lang="en-US" sz="1600" b="1" u="none" strike="noStrike" dirty="0">
                <a:effectLst/>
                <a:ea typeface="Arial" panose="020B0604020202020204" pitchFamily="34" charset="0"/>
              </a:rPr>
              <a:t>AI-Powered Suggestions</a:t>
            </a:r>
            <a:r>
              <a:rPr lang="en-US" sz="1600" u="none" strike="noStrike" dirty="0">
                <a:effectLst/>
                <a:ea typeface="Arial" panose="020B0604020202020204" pitchFamily="34" charset="0"/>
              </a:rPr>
              <a:t>: User requests rule suggestions via </a:t>
            </a:r>
            <a:r>
              <a:rPr lang="en-US" sz="1600" u="none" strike="noStrike" dirty="0" err="1">
                <a:effectLst/>
                <a:ea typeface="Arial" panose="020B0604020202020204" pitchFamily="34" charset="0"/>
              </a:rPr>
              <a:t>OpenAI</a:t>
            </a:r>
            <a:r>
              <a:rPr lang="en-US" sz="1600" u="none" strike="noStrike" dirty="0">
                <a:effectLst/>
                <a:ea typeface="Arial" panose="020B0604020202020204" pitchFamily="34" charset="0"/>
              </a:rPr>
              <a:t> API.</a:t>
            </a:r>
            <a:br>
              <a:rPr lang="en-US" sz="1600" u="none" strike="noStrike" dirty="0">
                <a:effectLst/>
                <a:ea typeface="Arial" panose="020B0604020202020204" pitchFamily="34" charset="0"/>
              </a:rPr>
            </a:br>
            <a:endParaRPr lang="en-US" sz="1600" u="none" strike="noStrike" dirty="0">
              <a:effectLst/>
              <a:ea typeface="Arial" panose="020B0604020202020204" pitchFamily="34" charset="0"/>
            </a:endParaRPr>
          </a:p>
          <a:p>
            <a:pPr>
              <a:lnSpc>
                <a:spcPct val="120000"/>
              </a:lnSpc>
              <a:spcBef>
                <a:spcPts val="0"/>
              </a:spcBef>
            </a:pPr>
            <a:r>
              <a:rPr lang="en-US" sz="1600" b="1" u="none" strike="noStrike" dirty="0">
                <a:effectLst/>
                <a:ea typeface="Arial" panose="020B0604020202020204" pitchFamily="34" charset="0"/>
              </a:rPr>
              <a:t>Upload Excel File</a:t>
            </a:r>
            <a:r>
              <a:rPr lang="en-US" sz="1600" u="none" strike="noStrike" dirty="0">
                <a:effectLst/>
                <a:ea typeface="Arial" panose="020B0604020202020204" pitchFamily="34" charset="0"/>
              </a:rPr>
              <a:t>: The file is uploaded and processed by Pandas to create a </a:t>
            </a:r>
            <a:r>
              <a:rPr lang="en-US" sz="1600" u="none" strike="noStrike" dirty="0" err="1">
                <a:effectLst/>
                <a:ea typeface="Arial" panose="020B0604020202020204" pitchFamily="34" charset="0"/>
              </a:rPr>
              <a:t>DataFrame</a:t>
            </a:r>
            <a:r>
              <a:rPr lang="en-US" sz="1600" u="none" strike="noStrike" dirty="0">
                <a:effectLst/>
                <a:ea typeface="Arial" panose="020B0604020202020204" pitchFamily="34" charset="0"/>
              </a:rPr>
              <a:t>.</a:t>
            </a:r>
            <a:br>
              <a:rPr lang="en-US" sz="1600" u="none" strike="noStrike" dirty="0">
                <a:effectLst/>
                <a:ea typeface="Arial" panose="020B0604020202020204" pitchFamily="34" charset="0"/>
              </a:rPr>
            </a:br>
            <a:endParaRPr lang="en-US" sz="1600" u="none" strike="noStrike" dirty="0">
              <a:effectLst/>
              <a:ea typeface="Arial" panose="020B0604020202020204" pitchFamily="34" charset="0"/>
            </a:endParaRPr>
          </a:p>
          <a:p>
            <a:pPr>
              <a:lnSpc>
                <a:spcPct val="120000"/>
              </a:lnSpc>
              <a:spcBef>
                <a:spcPts val="0"/>
              </a:spcBef>
            </a:pPr>
            <a:r>
              <a:rPr lang="en-US" sz="1600" b="1" u="none" strike="noStrike" dirty="0">
                <a:effectLst/>
                <a:ea typeface="Arial" panose="020B0604020202020204" pitchFamily="34" charset="0"/>
              </a:rPr>
              <a:t>Data Preprocessing</a:t>
            </a:r>
            <a:r>
              <a:rPr lang="en-US" sz="1600" u="none" strike="noStrike" dirty="0">
                <a:effectLst/>
                <a:ea typeface="Arial" panose="020B0604020202020204" pitchFamily="34" charset="0"/>
              </a:rPr>
              <a:t>: The column names of the </a:t>
            </a:r>
            <a:r>
              <a:rPr lang="en-US" sz="1600" u="none" strike="noStrike" dirty="0" err="1">
                <a:effectLst/>
                <a:ea typeface="Arial" panose="020B0604020202020204" pitchFamily="34" charset="0"/>
              </a:rPr>
              <a:t>DataFrame</a:t>
            </a:r>
            <a:r>
              <a:rPr lang="en-US" sz="1600" u="none" strike="noStrike" dirty="0">
                <a:effectLst/>
                <a:ea typeface="Arial" panose="020B0604020202020204" pitchFamily="34" charset="0"/>
              </a:rPr>
              <a:t> are cleaned (lowercase, spaces replaced with underscores).</a:t>
            </a:r>
            <a:br>
              <a:rPr lang="en-US" sz="1600" u="none" strike="noStrike" dirty="0">
                <a:effectLst/>
                <a:ea typeface="Arial" panose="020B0604020202020204" pitchFamily="34" charset="0"/>
              </a:rPr>
            </a:br>
            <a:endParaRPr lang="en-US" sz="1600" u="none" strike="noStrike" dirty="0">
              <a:effectLst/>
              <a:ea typeface="Arial" panose="020B0604020202020204" pitchFamily="34" charset="0"/>
            </a:endParaRPr>
          </a:p>
          <a:p>
            <a:pPr>
              <a:lnSpc>
                <a:spcPct val="120000"/>
              </a:lnSpc>
              <a:spcBef>
                <a:spcPts val="0"/>
              </a:spcBef>
            </a:pPr>
            <a:r>
              <a:rPr lang="en-US" sz="1600" b="1" u="none" strike="noStrike" dirty="0">
                <a:effectLst/>
                <a:ea typeface="Arial" panose="020B0604020202020204" pitchFamily="34" charset="0"/>
              </a:rPr>
              <a:t>Profiling Rules</a:t>
            </a:r>
            <a:r>
              <a:rPr lang="en-US" sz="1600" u="none" strike="noStrike" dirty="0">
                <a:effectLst/>
                <a:ea typeface="Arial" panose="020B0604020202020204" pitchFamily="34" charset="0"/>
              </a:rPr>
              <a:t>:</a:t>
            </a:r>
          </a:p>
          <a:p>
            <a:pPr marL="742950" marR="0" lvl="1" indent="-285750">
              <a:lnSpc>
                <a:spcPct val="120000"/>
              </a:lnSpc>
              <a:spcBef>
                <a:spcPts val="0"/>
              </a:spcBef>
              <a:spcAft>
                <a:spcPts val="0"/>
              </a:spcAft>
              <a:buFont typeface="Arial" panose="020B0604020202020204" pitchFamily="34" charset="0"/>
              <a:buChar char="○"/>
            </a:pPr>
            <a:r>
              <a:rPr lang="en-US" sz="1600" u="none" strike="noStrike" dirty="0">
                <a:effectLst/>
                <a:ea typeface="Arial" panose="020B0604020202020204" pitchFamily="34" charset="0"/>
              </a:rPr>
              <a:t>Rules are added to </a:t>
            </a:r>
            <a:r>
              <a:rPr lang="en-US" sz="1600" u="none" strike="noStrike" dirty="0" err="1">
                <a:solidFill>
                  <a:srgbClr val="188038"/>
                </a:solidFill>
                <a:effectLst/>
                <a:ea typeface="Roboto Mono" panose="00000009000000000000" pitchFamily="49" charset="0"/>
                <a:cs typeface="Roboto Mono" panose="00000009000000000000" pitchFamily="49" charset="0"/>
              </a:rPr>
              <a:t>st.session_state</a:t>
            </a:r>
            <a:r>
              <a:rPr lang="en-US" sz="1600" u="none" strike="noStrike" dirty="0">
                <a:effectLst/>
                <a:ea typeface="Arial" panose="020B0604020202020204" pitchFamily="34" charset="0"/>
              </a:rPr>
              <a:t> (which persists across interactions in the session).</a:t>
            </a:r>
          </a:p>
          <a:p>
            <a:pPr marL="742950" marR="0" lvl="1" indent="-285750">
              <a:lnSpc>
                <a:spcPct val="120000"/>
              </a:lnSpc>
              <a:spcBef>
                <a:spcPts val="0"/>
              </a:spcBef>
              <a:spcAft>
                <a:spcPts val="0"/>
              </a:spcAft>
              <a:buFont typeface="Arial" panose="020B0604020202020204" pitchFamily="34" charset="0"/>
              <a:buChar char="○"/>
            </a:pPr>
            <a:r>
              <a:rPr lang="en-US" sz="1600" u="none" strike="noStrike" dirty="0">
                <a:effectLst/>
                <a:ea typeface="Arial" panose="020B0604020202020204" pitchFamily="34" charset="0"/>
              </a:rPr>
              <a:t>Users can define custom rules for each column.</a:t>
            </a:r>
          </a:p>
          <a:p>
            <a:pPr>
              <a:lnSpc>
                <a:spcPct val="120000"/>
              </a:lnSpc>
              <a:spcBef>
                <a:spcPts val="0"/>
              </a:spcBef>
            </a:pPr>
            <a:r>
              <a:rPr lang="en-US" sz="1500" b="1" u="none" strike="noStrike" dirty="0">
                <a:effectLst/>
                <a:ea typeface="Arial" panose="020B0604020202020204" pitchFamily="34" charset="0"/>
              </a:rPr>
              <a:t>Validate Data</a:t>
            </a:r>
            <a:r>
              <a:rPr lang="en-US" sz="1500" u="none" strike="noStrike" dirty="0">
                <a:effectLst/>
                <a:ea typeface="Arial" panose="020B0604020202020204" pitchFamily="34" charset="0"/>
              </a:rPr>
              <a:t>:</a:t>
            </a:r>
          </a:p>
          <a:p>
            <a:pPr marL="742950" marR="0" lvl="1" indent="-285750">
              <a:lnSpc>
                <a:spcPct val="120000"/>
              </a:lnSpc>
              <a:spcBef>
                <a:spcPts val="0"/>
              </a:spcBef>
              <a:spcAft>
                <a:spcPts val="0"/>
              </a:spcAft>
              <a:buFont typeface="Arial" panose="020B0604020202020204" pitchFamily="34" charset="0"/>
              <a:buChar char="○"/>
            </a:pPr>
            <a:r>
              <a:rPr lang="en-US" sz="1500" u="none" strike="noStrike" dirty="0">
                <a:effectLst/>
                <a:ea typeface="Arial" panose="020B0604020202020204" pitchFamily="34" charset="0"/>
              </a:rPr>
              <a:t>The defined rules are applied to the dataset.</a:t>
            </a:r>
          </a:p>
          <a:p>
            <a:pPr marL="742950" marR="0" lvl="1" indent="-285750">
              <a:lnSpc>
                <a:spcPct val="120000"/>
              </a:lnSpc>
              <a:spcBef>
                <a:spcPts val="0"/>
              </a:spcBef>
              <a:spcAft>
                <a:spcPts val="0"/>
              </a:spcAft>
              <a:buFont typeface="Arial" panose="020B0604020202020204" pitchFamily="34" charset="0"/>
              <a:buChar char="○"/>
            </a:pPr>
            <a:r>
              <a:rPr lang="en-US" sz="1500" u="none" strike="noStrike" dirty="0">
                <a:effectLst/>
                <a:ea typeface="Arial" panose="020B0604020202020204" pitchFamily="34" charset="0"/>
              </a:rPr>
              <a:t>Flagged records (rows where validation fails) are stored and displayed.</a:t>
            </a:r>
            <a:br>
              <a:rPr lang="en-US" sz="1600" u="none" strike="noStrike" dirty="0">
                <a:effectLst/>
                <a:ea typeface="Arial" panose="020B0604020202020204" pitchFamily="34" charset="0"/>
              </a:rPr>
            </a:br>
            <a:endParaRPr lang="en-US" sz="1600" u="none" strike="noStrike" dirty="0">
              <a:effectLst/>
              <a:ea typeface="Arial" panose="020B0604020202020204" pitchFamily="34" charset="0"/>
            </a:endParaRPr>
          </a:p>
        </p:txBody>
      </p:sp>
    </p:spTree>
    <p:extLst>
      <p:ext uri="{BB962C8B-B14F-4D97-AF65-F5344CB8AC3E}">
        <p14:creationId xmlns:p14="http://schemas.microsoft.com/office/powerpoint/2010/main" val="325730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7499-0C8A-AEEE-B380-907FFCD796AB}"/>
              </a:ext>
            </a:extLst>
          </p:cNvPr>
          <p:cNvSpPr>
            <a:spLocks noGrp="1"/>
          </p:cNvSpPr>
          <p:nvPr>
            <p:ph type="title"/>
          </p:nvPr>
        </p:nvSpPr>
        <p:spPr/>
        <p:txBody>
          <a:bodyPr>
            <a:normAutofit/>
          </a:bodyPr>
          <a:lstStyle/>
          <a:p>
            <a:r>
              <a:rPr lang="en-US" dirty="0">
                <a:solidFill>
                  <a:srgbClr val="C00000"/>
                </a:solidFill>
              </a:rPr>
              <a:t>Architecture – Interactive Compliance Assistant (Contd.)</a:t>
            </a:r>
            <a:endParaRPr lang="en-IN" dirty="0">
              <a:solidFill>
                <a:srgbClr val="C00000"/>
              </a:solidFill>
            </a:endParaRPr>
          </a:p>
        </p:txBody>
      </p:sp>
      <p:sp>
        <p:nvSpPr>
          <p:cNvPr id="11" name="Content Placeholder 10">
            <a:extLst>
              <a:ext uri="{FF2B5EF4-FFF2-40B4-BE49-F238E27FC236}">
                <a16:creationId xmlns:a16="http://schemas.microsoft.com/office/drawing/2014/main" id="{31FB153A-71D7-B764-E54B-4CB3777F5BE9}"/>
              </a:ext>
            </a:extLst>
          </p:cNvPr>
          <p:cNvSpPr>
            <a:spLocks noGrp="1"/>
          </p:cNvSpPr>
          <p:nvPr>
            <p:ph idx="1"/>
          </p:nvPr>
        </p:nvSpPr>
        <p:spPr>
          <a:xfrm>
            <a:off x="570271" y="1690687"/>
            <a:ext cx="11326761" cy="5034578"/>
          </a:xfrm>
        </p:spPr>
        <p:txBody>
          <a:bodyPr>
            <a:noAutofit/>
          </a:bodyPr>
          <a:lstStyle/>
          <a:p>
            <a:pPr>
              <a:lnSpc>
                <a:spcPct val="120000"/>
              </a:lnSpc>
              <a:spcBef>
                <a:spcPts val="0"/>
              </a:spcBef>
            </a:pPr>
            <a:r>
              <a:rPr lang="en-US" sz="1500" b="1" u="none" strike="noStrike" dirty="0">
                <a:effectLst/>
                <a:ea typeface="Arial" panose="020B0604020202020204" pitchFamily="34" charset="0"/>
              </a:rPr>
              <a:t>Flagged Records</a:t>
            </a:r>
            <a:r>
              <a:rPr lang="en-US" sz="1500" u="none" strike="noStrike" dirty="0">
                <a:effectLst/>
                <a:ea typeface="Arial" panose="020B0604020202020204" pitchFamily="34" charset="0"/>
              </a:rPr>
              <a:t>: The flagged rows are displayed to the user, showing where data does not meet the defined profiling rules.</a:t>
            </a:r>
            <a:br>
              <a:rPr lang="en-US" sz="1500" u="none" strike="noStrike" dirty="0">
                <a:effectLst/>
                <a:ea typeface="Arial" panose="020B0604020202020204" pitchFamily="34" charset="0"/>
              </a:rPr>
            </a:br>
            <a:endParaRPr lang="en-US" sz="1500" u="none" strike="noStrike" dirty="0">
              <a:effectLst/>
              <a:ea typeface="Arial" panose="020B0604020202020204" pitchFamily="34" charset="0"/>
            </a:endParaRPr>
          </a:p>
          <a:p>
            <a:pPr>
              <a:lnSpc>
                <a:spcPct val="120000"/>
              </a:lnSpc>
              <a:spcBef>
                <a:spcPts val="0"/>
              </a:spcBef>
            </a:pPr>
            <a:r>
              <a:rPr lang="en-US" sz="1500" b="1" u="none" strike="noStrike" dirty="0" err="1">
                <a:effectLst/>
                <a:ea typeface="Arial" panose="020B0604020202020204" pitchFamily="34" charset="0"/>
              </a:rPr>
              <a:t>OpenAI</a:t>
            </a:r>
            <a:r>
              <a:rPr lang="en-US" sz="1500" b="1" u="none" strike="noStrike" dirty="0">
                <a:effectLst/>
                <a:ea typeface="Arial" panose="020B0604020202020204" pitchFamily="34" charset="0"/>
              </a:rPr>
              <a:t> API for Rule Suggestions</a:t>
            </a:r>
            <a:r>
              <a:rPr lang="en-US" sz="1500" u="none" strike="noStrike" dirty="0">
                <a:effectLst/>
                <a:ea typeface="Arial" panose="020B0604020202020204" pitchFamily="34" charset="0"/>
              </a:rPr>
              <a:t>:</a:t>
            </a:r>
          </a:p>
          <a:p>
            <a:pPr marL="742950" marR="0" lvl="1" indent="-285750">
              <a:lnSpc>
                <a:spcPct val="120000"/>
              </a:lnSpc>
              <a:spcBef>
                <a:spcPts val="0"/>
              </a:spcBef>
              <a:spcAft>
                <a:spcPts val="0"/>
              </a:spcAft>
              <a:buFont typeface="Arial" panose="020B0604020202020204" pitchFamily="34" charset="0"/>
              <a:buChar char="○"/>
            </a:pPr>
            <a:r>
              <a:rPr lang="en-US" sz="1500" u="none" strike="noStrike" dirty="0">
                <a:effectLst/>
                <a:ea typeface="Arial" panose="020B0604020202020204" pitchFamily="34" charset="0"/>
              </a:rPr>
              <a:t>The user can input an </a:t>
            </a:r>
            <a:r>
              <a:rPr lang="en-US" sz="1500" u="none" strike="noStrike" dirty="0" err="1">
                <a:effectLst/>
                <a:ea typeface="Arial" panose="020B0604020202020204" pitchFamily="34" charset="0"/>
              </a:rPr>
              <a:t>OpenAI</a:t>
            </a:r>
            <a:r>
              <a:rPr lang="en-US" sz="1500" u="none" strike="noStrike" dirty="0">
                <a:effectLst/>
                <a:ea typeface="Arial" panose="020B0604020202020204" pitchFamily="34" charset="0"/>
              </a:rPr>
              <a:t> API key.</a:t>
            </a:r>
          </a:p>
          <a:p>
            <a:pPr marL="742950" marR="0" lvl="1" indent="-285750">
              <a:lnSpc>
                <a:spcPct val="120000"/>
              </a:lnSpc>
              <a:spcBef>
                <a:spcPts val="0"/>
              </a:spcBef>
              <a:spcAft>
                <a:spcPts val="0"/>
              </a:spcAft>
              <a:buFont typeface="Arial" panose="020B0604020202020204" pitchFamily="34" charset="0"/>
              <a:buChar char="○"/>
            </a:pPr>
            <a:r>
              <a:rPr lang="en-US" sz="1500" u="none" strike="noStrike" dirty="0">
                <a:effectLst/>
                <a:ea typeface="Arial" panose="020B0604020202020204" pitchFamily="34" charset="0"/>
              </a:rPr>
              <a:t>A query is sent to </a:t>
            </a:r>
            <a:r>
              <a:rPr lang="en-US" sz="1500" u="none" strike="noStrike" dirty="0" err="1">
                <a:effectLst/>
                <a:ea typeface="Arial" panose="020B0604020202020204" pitchFamily="34" charset="0"/>
              </a:rPr>
              <a:t>OpenAI's</a:t>
            </a:r>
            <a:r>
              <a:rPr lang="en-US" sz="1500" u="none" strike="noStrike" dirty="0">
                <a:effectLst/>
                <a:ea typeface="Arial" panose="020B0604020202020204" pitchFamily="34" charset="0"/>
              </a:rPr>
              <a:t> GPT to suggest rules for the dataset's columns.</a:t>
            </a:r>
          </a:p>
          <a:p>
            <a:pPr marL="742950" marR="0" lvl="1" indent="-285750">
              <a:lnSpc>
                <a:spcPct val="120000"/>
              </a:lnSpc>
              <a:spcBef>
                <a:spcPts val="0"/>
              </a:spcBef>
              <a:spcAft>
                <a:spcPts val="0"/>
              </a:spcAft>
              <a:buFont typeface="Arial" panose="020B0604020202020204" pitchFamily="34" charset="0"/>
              <a:buChar char="○"/>
            </a:pPr>
            <a:r>
              <a:rPr lang="en-US" sz="1500" u="none" strike="noStrike" dirty="0">
                <a:effectLst/>
                <a:ea typeface="Arial" panose="020B0604020202020204" pitchFamily="34" charset="0"/>
              </a:rPr>
              <a:t>The AI response (rules) is displayed in the UI.</a:t>
            </a:r>
            <a:br>
              <a:rPr lang="en-US" sz="1500" u="none" strike="noStrike" dirty="0">
                <a:effectLst/>
                <a:ea typeface="Arial" panose="020B0604020202020204" pitchFamily="34" charset="0"/>
              </a:rPr>
            </a:br>
            <a:endParaRPr lang="en-US" sz="1500" u="none" strike="noStrike" dirty="0">
              <a:effectLst/>
              <a:ea typeface="Arial" panose="020B0604020202020204" pitchFamily="34" charset="0"/>
            </a:endParaRPr>
          </a:p>
          <a:p>
            <a:pPr>
              <a:lnSpc>
                <a:spcPct val="120000"/>
              </a:lnSpc>
              <a:spcBef>
                <a:spcPts val="0"/>
              </a:spcBef>
            </a:pPr>
            <a:r>
              <a:rPr lang="en-US" sz="1500" b="1" u="none" strike="noStrike" dirty="0">
                <a:effectLst/>
                <a:ea typeface="Arial" panose="020B0604020202020204" pitchFamily="34" charset="0"/>
              </a:rPr>
              <a:t>Results Display</a:t>
            </a:r>
            <a:r>
              <a:rPr lang="en-US" sz="1500" u="none" strike="noStrike" dirty="0">
                <a:effectLst/>
                <a:ea typeface="Arial" panose="020B0604020202020204" pitchFamily="34" charset="0"/>
              </a:rPr>
              <a:t>:</a:t>
            </a:r>
          </a:p>
          <a:p>
            <a:pPr marL="742950" marR="0" lvl="1" indent="-285750">
              <a:lnSpc>
                <a:spcPct val="120000"/>
              </a:lnSpc>
              <a:spcBef>
                <a:spcPts val="0"/>
              </a:spcBef>
              <a:spcAft>
                <a:spcPts val="1200"/>
              </a:spcAft>
              <a:buFont typeface="Arial" panose="020B0604020202020204" pitchFamily="34" charset="0"/>
              <a:buChar char="○"/>
            </a:pPr>
            <a:r>
              <a:rPr lang="en-US" sz="1500" u="none" strike="noStrike" dirty="0">
                <a:effectLst/>
                <a:ea typeface="Arial" panose="020B0604020202020204" pitchFamily="34" charset="0"/>
              </a:rPr>
              <a:t>Flagged records and AI rule suggestions are shown to the user.</a:t>
            </a:r>
          </a:p>
        </p:txBody>
      </p:sp>
    </p:spTree>
    <p:extLst>
      <p:ext uri="{BB962C8B-B14F-4D97-AF65-F5344CB8AC3E}">
        <p14:creationId xmlns:p14="http://schemas.microsoft.com/office/powerpoint/2010/main" val="144546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1E50020-87FF-2182-40F8-8784B6216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6FE2E-8705-D88F-AB32-821A97956F0D}"/>
              </a:ext>
            </a:extLst>
          </p:cNvPr>
          <p:cNvSpPr>
            <a:spLocks noGrp="1"/>
          </p:cNvSpPr>
          <p:nvPr>
            <p:ph type="title"/>
          </p:nvPr>
        </p:nvSpPr>
        <p:spPr/>
        <p:txBody>
          <a:bodyPr/>
          <a:lstStyle/>
          <a:p>
            <a:r>
              <a:rPr lang="en-US" dirty="0">
                <a:solidFill>
                  <a:srgbClr val="C00000"/>
                </a:solidFill>
              </a:rPr>
              <a:t>Tech Stack – Gen AI Data Profiler</a:t>
            </a:r>
            <a:endParaRPr lang="en-IN" dirty="0">
              <a:solidFill>
                <a:srgbClr val="C00000"/>
              </a:solidFill>
            </a:endParaRPr>
          </a:p>
        </p:txBody>
      </p:sp>
      <p:sp>
        <p:nvSpPr>
          <p:cNvPr id="3" name="Content Placeholder 2">
            <a:extLst>
              <a:ext uri="{FF2B5EF4-FFF2-40B4-BE49-F238E27FC236}">
                <a16:creationId xmlns:a16="http://schemas.microsoft.com/office/drawing/2014/main" id="{FFD46346-D258-2BA9-FBC5-AE6093FF7A98}"/>
              </a:ext>
            </a:extLst>
          </p:cNvPr>
          <p:cNvSpPr>
            <a:spLocks noGrp="1"/>
          </p:cNvSpPr>
          <p:nvPr>
            <p:ph idx="1"/>
          </p:nvPr>
        </p:nvSpPr>
        <p:spPr/>
        <p:txBody>
          <a:bodyPr>
            <a:normAutofit fontScale="77500" lnSpcReduction="20000"/>
          </a:bodyPr>
          <a:lstStyle/>
          <a:p>
            <a:r>
              <a:rPr lang="en-US" sz="2600" dirty="0"/>
              <a:t>Creating a data profiling tool in Python involves integrating multiple libraries to analyze data and generate insights automatically.</a:t>
            </a:r>
          </a:p>
          <a:p>
            <a:r>
              <a:rPr lang="en-US" sz="2600" dirty="0"/>
              <a:t>The process typically involves importing the dataset, applying libraries to assess data types, distribution, and quality metrics, and generating visualizations to present findings effectively. </a:t>
            </a:r>
          </a:p>
          <a:p>
            <a:r>
              <a:rPr lang="en-US" sz="2600" dirty="0"/>
              <a:t>Scikit-learn: For machine learning models (Isolation Forest for anomaly detection, </a:t>
            </a:r>
            <a:r>
              <a:rPr lang="en-US" sz="2600" dirty="0" err="1"/>
              <a:t>KMeans</a:t>
            </a:r>
            <a:r>
              <a:rPr lang="en-US" sz="2600" dirty="0"/>
              <a:t> for clustering).</a:t>
            </a:r>
          </a:p>
          <a:p>
            <a:r>
              <a:rPr lang="en" sz="2600" dirty="0"/>
              <a:t>Python Libraries for Data Profiling</a:t>
            </a:r>
          </a:p>
          <a:p>
            <a:pPr lvl="1"/>
            <a:r>
              <a:rPr lang="en" sz="2200" dirty="0"/>
              <a:t>Pandas: offers data manipulation capabilities, and Pandas Profiling, which generates comprehensive reports from DataFrames.</a:t>
            </a:r>
          </a:p>
          <a:p>
            <a:pPr lvl="1"/>
            <a:r>
              <a:rPr lang="en" sz="2200" dirty="0"/>
              <a:t>Open AI: </a:t>
            </a:r>
            <a:r>
              <a:rPr lang="en-US" sz="2200" dirty="0"/>
              <a:t>provides convenient access to the </a:t>
            </a:r>
            <a:r>
              <a:rPr lang="en-US" sz="2200" dirty="0" err="1"/>
              <a:t>OpenAI</a:t>
            </a:r>
            <a:r>
              <a:rPr lang="en-US" sz="2200" dirty="0"/>
              <a:t> REST API from any Python 3.8+ application. The library includes type definitions for all request params, and response fields and offers both synchronous and asynchronous clients. Our solution </a:t>
            </a:r>
            <a:r>
              <a:rPr lang="en" sz="2200" dirty="0"/>
              <a:t>uses this apckage to create profiling rules using LLM and ML.</a:t>
            </a:r>
          </a:p>
          <a:p>
            <a:pPr lvl="1"/>
            <a:r>
              <a:rPr lang="en" sz="2200" dirty="0"/>
              <a:t>JSON: </a:t>
            </a:r>
            <a:r>
              <a:rPr lang="en-US" sz="2200" dirty="0"/>
              <a:t>used to work with JSON data by converting the strings</a:t>
            </a:r>
            <a:r>
              <a:rPr lang="en" sz="2200" dirty="0"/>
              <a:t>. Our solution used this package to convert the input file data to JSON format that contain the validation rule to apply on each column level.</a:t>
            </a:r>
            <a:endParaRPr lang="en-IN" sz="2200" dirty="0"/>
          </a:p>
        </p:txBody>
      </p:sp>
    </p:spTree>
    <p:extLst>
      <p:ext uri="{BB962C8B-B14F-4D97-AF65-F5344CB8AC3E}">
        <p14:creationId xmlns:p14="http://schemas.microsoft.com/office/powerpoint/2010/main" val="184169115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590</TotalTime>
  <Words>1363</Words>
  <Application>Microsoft Office PowerPoint</Application>
  <PresentationFormat>Widescreen</PresentationFormat>
  <Paragraphs>157</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OpenSymbol</vt:lpstr>
      <vt:lpstr>Wingdings</vt:lpstr>
      <vt:lpstr>Office Theme</vt:lpstr>
      <vt:lpstr>Hackathon 2025</vt:lpstr>
      <vt:lpstr>Agenda</vt:lpstr>
      <vt:lpstr>Hackathon Challenge</vt:lpstr>
      <vt:lpstr>Schedule – H2 Reg reporting Instructions</vt:lpstr>
      <vt:lpstr>Architecture – Gen AI Data Profiler</vt:lpstr>
      <vt:lpstr>Architecture – Interactive Compliance Assistant</vt:lpstr>
      <vt:lpstr>Architecture – Interactive Compliance Assistant (Contd.)</vt:lpstr>
      <vt:lpstr>Architecture – Interactive Compliance Assistant (Contd.)</vt:lpstr>
      <vt:lpstr>Tech Stack – Gen AI Data Profiler</vt:lpstr>
      <vt:lpstr>Tech Stack – Interactive Compliance Assistant</vt:lpstr>
      <vt:lpstr>Gen AI Data Profiler Solutions – Rule Extractor</vt:lpstr>
      <vt:lpstr>Gen AI Data Profiler Solutions – Anamoly Detecter</vt:lpstr>
      <vt:lpstr>Results - Gen AI Data Profiler</vt:lpstr>
      <vt:lpstr>Results - Gen AI Data Profiler (Contd.)</vt:lpstr>
      <vt:lpstr>Interactive Compliance Assistant</vt:lpstr>
      <vt:lpstr>Interactive Compliance Assistant (Contd.)</vt:lpstr>
      <vt:lpstr>Conclusion</vt:lpstr>
      <vt:lpstr>Team Details - DataXperts</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2025</dc:title>
  <dc:creator>radha vuppala</dc:creator>
  <cp:lastModifiedBy>LENOVO</cp:lastModifiedBy>
  <cp:revision>76</cp:revision>
  <dcterms:created xsi:type="dcterms:W3CDTF">2025-03-26T04:09:28Z</dcterms:created>
  <dcterms:modified xsi:type="dcterms:W3CDTF">2025-03-26T14:57:44Z</dcterms:modified>
</cp:coreProperties>
</file>