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dat" ContentType="application/x-fontdata"/>
  <Default Extension="bin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media/image6.bin" ContentType="image/jpeg"/>
  <Override PartName="/ppt/slides/slide2.xml" ContentType="application/vnd.openxmlformats-officedocument.presentationml.slide+xml"/>
  <Override PartName="/ppt/media/image14.bin" ContentType="image/jpeg"/>
  <Override PartName="/ppt/media/image16.bin" ContentType="image/svg+xml"/>
  <Override PartName="/ppt/media/image21.bin" ContentType="image/svg+xml"/>
  <Override PartName="/ppt/media/image26.bin" ContentType="image/svg+xml"/>
  <Override PartName="/ppt/media/image31.bin" ContentType="image/svg+xml"/>
  <Override PartName="/ppt/slides/slide3.xml" ContentType="application/vnd.openxmlformats-officedocument.presentationml.slide+xml"/>
  <Override PartName="/ppt/media/image38.bin" ContentType="image/svg+xml"/>
  <Override PartName="/ppt/slides/slide4.xml" ContentType="application/vnd.openxmlformats-officedocument.presentationml.slide+xml"/>
  <Override PartName="/ppt/media/image44.bin" ContentType="image/svg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58.bin" ContentType="image/svg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embedTrueTypeFonts="1" saveSubsetFonts="0">
  <p:sldMasterIdLst>
    <p:sldMasterId id="2147483672" r:id="rId1"/>
  </p:sldMasterIdLst>
  <p:sldIdLst>
    <p:sldId id="301" r:id="rId9"/>
    <p:sldId id="322" r:id="rId25"/>
    <p:sldId id="395" r:id="rId75"/>
    <p:sldId id="425" r:id="rId88"/>
    <p:sldId id="455" r:id="rId101"/>
    <p:sldId id="488" r:id="rId119"/>
    <p:sldId id="508" r:id="rId132"/>
    <p:sldId id="561" r:id="rId162"/>
  </p:sldIdLst>
  <p:sldSz cx="18288000" cy="10287000"/>
  <p:notesSz cx="18288000" cy="10287000"/>
  <p:embeddedFontLst>
    <p:embeddedFont>
      <p:font typeface="DM Sans" pitchFamily="2" charset="77"/>
      <p:bold r:id="rId6"/>
      <p:regular r:id="rId7"/>
    </p:embeddedFont>
    <p:embeddedFont>
      <p:font typeface="Archivo SemiBold" pitchFamily="2" charset="77"/>
      <p:regular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viewProps.xml" Id="rId3" /><Relationship Type="http://schemas.openxmlformats.org/officeDocument/2006/relationships/presProps" Target="presProps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5" /><Relationship Type="http://schemas.openxmlformats.org/officeDocument/2006/relationships/theme" Target="theme/theme1.xml" Id="rId4" /><Relationship Type="http://schemas.openxmlformats.org/officeDocument/2006/relationships/font" Target="/ppt/fonts/font.dat" Id="rId6" /><Relationship Type="http://schemas.openxmlformats.org/officeDocument/2006/relationships/font" Target="/ppt/fonts/font2.dat" Id="rId7" /><Relationship Type="http://schemas.openxmlformats.org/officeDocument/2006/relationships/font" Target="/ppt/fonts/font3.dat" Id="rId8" /><Relationship Type="http://schemas.openxmlformats.org/officeDocument/2006/relationships/slide" Target="/ppt/slides/slide1.xml" Id="rId9" /><Relationship Type="http://schemas.openxmlformats.org/officeDocument/2006/relationships/slide" Target="/ppt/slides/slide2.xml" Id="rId25" /><Relationship Type="http://schemas.openxmlformats.org/officeDocument/2006/relationships/slide" Target="/ppt/slides/slide3.xml" Id="rId75" /><Relationship Type="http://schemas.openxmlformats.org/officeDocument/2006/relationships/slide" Target="/ppt/slides/slide4.xml" Id="rId88" /><Relationship Type="http://schemas.openxmlformats.org/officeDocument/2006/relationships/slide" Target="/ppt/slides/slide5.xml" Id="rId101" /><Relationship Type="http://schemas.openxmlformats.org/officeDocument/2006/relationships/slide" Target="/ppt/slides/slide6.xml" Id="rId119" /><Relationship Type="http://schemas.openxmlformats.org/officeDocument/2006/relationships/slide" Target="/ppt/slides/slide7.xml" Id="rId132" /><Relationship Type="http://schemas.openxmlformats.org/officeDocument/2006/relationships/slide" Target="/ppt/slides/slide8.xml" Id="rId16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57450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50442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95647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595789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559282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65825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391113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817637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754893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941404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8CEAE-9ACF-4870-96B2-2FDD755B4008}" type="datetimeFigureOut">
              <a:rPr lang="en-IN" smtClean="0"/>
              <a:t>21-01-20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08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0" /><Relationship Type="http://schemas.openxmlformats.org/officeDocument/2006/relationships/image" Target="/ppt/media/image.bin" Id="rId12" /><Relationship Type="http://schemas.openxmlformats.org/officeDocument/2006/relationships/image" Target="/ppt/media/image2.bin" Id="rId14" /><Relationship Type="http://schemas.openxmlformats.org/officeDocument/2006/relationships/image" Target="/ppt/media/image3.bin" Id="rId16" /><Relationship Type="http://schemas.openxmlformats.org/officeDocument/2006/relationships/image" Target="/ppt/media/image4.bin" Id="rId18" /><Relationship Type="http://schemas.openxmlformats.org/officeDocument/2006/relationships/image" Target="/ppt/media/image5.bin" Id="rId20" /><Relationship Type="http://schemas.openxmlformats.org/officeDocument/2006/relationships/image" Target="/ppt/media/image6.bin" Id="rId22" /><Relationship Type="http://schemas.openxmlformats.org/officeDocument/2006/relationships/image" Target="/ppt/media/image7.bin" Id="rId24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26" /><Relationship Type="http://schemas.openxmlformats.org/officeDocument/2006/relationships/image" Target="/ppt/media/image8.bin" Id="rId28" /><Relationship Type="http://schemas.openxmlformats.org/officeDocument/2006/relationships/image" Target="/ppt/media/image9.bin" Id="rId30" /><Relationship Type="http://schemas.openxmlformats.org/officeDocument/2006/relationships/image" Target="/ppt/media/image10.bin" Id="rId32" /><Relationship Type="http://schemas.openxmlformats.org/officeDocument/2006/relationships/image" Target="/ppt/media/image11.bin" Id="rId34" /><Relationship Type="http://schemas.openxmlformats.org/officeDocument/2006/relationships/image" Target="/ppt/media/image12.bin" Id="rId36" /><Relationship Type="http://schemas.openxmlformats.org/officeDocument/2006/relationships/image" Target="/ppt/media/image13.bin" Id="rId38" /><Relationship Type="http://schemas.openxmlformats.org/officeDocument/2006/relationships/image" Target="/ppt/media/image14.bin" Id="rId40" /><Relationship Type="http://schemas.openxmlformats.org/officeDocument/2006/relationships/image" Target="/ppt/media/image15.bin" Id="rId42" /><Relationship Type="http://schemas.openxmlformats.org/officeDocument/2006/relationships/image" Target="/ppt/media/image16.bin" Id="rId44" /><Relationship Type="http://schemas.openxmlformats.org/officeDocument/2006/relationships/image" Target="/ppt/media/image17.bin" Id="rId45" /><Relationship Type="http://schemas.openxmlformats.org/officeDocument/2006/relationships/image" Target="/ppt/media/image18.bin" Id="rId47" /><Relationship Type="http://schemas.openxmlformats.org/officeDocument/2006/relationships/image" Target="/ppt/media/image19.bin" Id="rId49" /><Relationship Type="http://schemas.openxmlformats.org/officeDocument/2006/relationships/image" Target="/ppt/media/image20.bin" Id="rId51" /><Relationship Type="http://schemas.openxmlformats.org/officeDocument/2006/relationships/image" Target="/ppt/media/image21.bin" Id="rId53" /><Relationship Type="http://schemas.openxmlformats.org/officeDocument/2006/relationships/image" Target="/ppt/media/image22.bin" Id="rId54" /><Relationship Type="http://schemas.openxmlformats.org/officeDocument/2006/relationships/image" Target="/ppt/media/image23.bin" Id="rId56" /><Relationship Type="http://schemas.openxmlformats.org/officeDocument/2006/relationships/image" Target="/ppt/media/image24.bin" Id="rId58" /><Relationship Type="http://schemas.openxmlformats.org/officeDocument/2006/relationships/image" Target="/ppt/media/image25.bin" Id="rId60" /><Relationship Type="http://schemas.openxmlformats.org/officeDocument/2006/relationships/image" Target="/ppt/media/image26.bin" Id="rId62" /><Relationship Type="http://schemas.openxmlformats.org/officeDocument/2006/relationships/image" Target="/ppt/media/image27.bin" Id="rId63" /><Relationship Type="http://schemas.openxmlformats.org/officeDocument/2006/relationships/image" Target="/ppt/media/image28.bin" Id="rId65" /><Relationship Type="http://schemas.openxmlformats.org/officeDocument/2006/relationships/image" Target="/ppt/media/image29.bin" Id="rId67" /><Relationship Type="http://schemas.openxmlformats.org/officeDocument/2006/relationships/image" Target="/ppt/media/image30.bin" Id="rId69" /><Relationship Type="http://schemas.openxmlformats.org/officeDocument/2006/relationships/image" Target="/ppt/media/image31.bin" Id="rId71" /><Relationship Type="http://schemas.openxmlformats.org/officeDocument/2006/relationships/image" Target="/ppt/media/image32.bin" Id="rId72" /><Relationship Type="http://schemas.openxmlformats.org/officeDocument/2006/relationships/image" Target="/ppt/media/image33.bin" Id="rId7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76" /><Relationship Type="http://schemas.openxmlformats.org/officeDocument/2006/relationships/image" Target="/ppt/media/image34.bin" Id="rId78" /><Relationship Type="http://schemas.openxmlformats.org/officeDocument/2006/relationships/image" Target="/ppt/media/image35.bin" Id="rId80" /><Relationship Type="http://schemas.openxmlformats.org/officeDocument/2006/relationships/image" Target="/ppt/media/image36.bin" Id="rId82" /><Relationship Type="http://schemas.openxmlformats.org/officeDocument/2006/relationships/image" Target="/ppt/media/image37.bin" Id="rId84" /><Relationship Type="http://schemas.openxmlformats.org/officeDocument/2006/relationships/image" Target="/ppt/media/image38.bin" Id="rId86" /><Relationship Type="http://schemas.openxmlformats.org/officeDocument/2006/relationships/image" Target="/ppt/media/image39.bin" Id="rId8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89" /><Relationship Type="http://schemas.openxmlformats.org/officeDocument/2006/relationships/image" Target="/ppt/media/image40.bin" Id="rId91" /><Relationship Type="http://schemas.openxmlformats.org/officeDocument/2006/relationships/image" Target="/ppt/media/image41.bin" Id="rId93" /><Relationship Type="http://schemas.openxmlformats.org/officeDocument/2006/relationships/image" Target="/ppt/media/image42.bin" Id="rId95" /><Relationship Type="http://schemas.openxmlformats.org/officeDocument/2006/relationships/image" Target="/ppt/media/image43.bin" Id="rId97" /><Relationship Type="http://schemas.openxmlformats.org/officeDocument/2006/relationships/image" Target="/ppt/media/image44.bin" Id="rId99" /><Relationship Type="http://schemas.openxmlformats.org/officeDocument/2006/relationships/image" Target="/ppt/media/image45.bin" Id="rId100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02" /><Relationship Type="http://schemas.openxmlformats.org/officeDocument/2006/relationships/image" Target="/ppt/media/image46.bin" Id="rId104" /><Relationship Type="http://schemas.openxmlformats.org/officeDocument/2006/relationships/image" Target="/ppt/media/image47.bin" Id="rId106" /><Relationship Type="http://schemas.openxmlformats.org/officeDocument/2006/relationships/image" Target="/ppt/media/image48.bin" Id="rId108" /><Relationship Type="http://schemas.openxmlformats.org/officeDocument/2006/relationships/image" Target="/ppt/media/image49.bin" Id="rId110" /><Relationship Type="http://schemas.openxmlformats.org/officeDocument/2006/relationships/image" Target="/ppt/media/image50.bin" Id="rId112" /><Relationship Type="http://schemas.openxmlformats.org/officeDocument/2006/relationships/image" Target="/ppt/media/image51.bin" Id="rId114" /><Relationship Type="http://schemas.openxmlformats.org/officeDocument/2006/relationships/image" Target="/ppt/media/image52.bin" Id="rId116" /><Relationship Type="http://schemas.openxmlformats.org/officeDocument/2006/relationships/image" Target="/ppt/media/image53.bin" Id="rId118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20" /><Relationship Type="http://schemas.openxmlformats.org/officeDocument/2006/relationships/image" Target="/ppt/media/image54.bin" Id="rId122" /><Relationship Type="http://schemas.openxmlformats.org/officeDocument/2006/relationships/image" Target="/ppt/media/image55.bin" Id="rId124" /><Relationship Type="http://schemas.openxmlformats.org/officeDocument/2006/relationships/image" Target="/ppt/media/image56.bin" Id="rId126" /><Relationship Type="http://schemas.openxmlformats.org/officeDocument/2006/relationships/image" Target="/ppt/media/image57.bin" Id="rId128" /><Relationship Type="http://schemas.openxmlformats.org/officeDocument/2006/relationships/image" Target="/ppt/media/image58.bin" Id="rId130" /><Relationship Type="http://schemas.openxmlformats.org/officeDocument/2006/relationships/image" Target="/ppt/media/image59.bin" Id="rId13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33" /><Relationship Type="http://schemas.openxmlformats.org/officeDocument/2006/relationships/image" Target="/ppt/media/image60.bin" Id="rId135" /><Relationship Type="http://schemas.openxmlformats.org/officeDocument/2006/relationships/image" Target="/ppt/media/image61.bin" Id="rId137" /><Relationship Type="http://schemas.openxmlformats.org/officeDocument/2006/relationships/image" Target="/ppt/media/image62.bin" Id="rId139" /><Relationship Type="http://schemas.openxmlformats.org/officeDocument/2006/relationships/image" Target="/ppt/media/image63.bin" Id="rId141" /><Relationship Type="http://schemas.openxmlformats.org/officeDocument/2006/relationships/image" Target="/ppt/media/image64.bin" Id="rId143" /><Relationship Type="http://schemas.openxmlformats.org/officeDocument/2006/relationships/image" Target="/ppt/media/image65.bin" Id="rId145" /><Relationship Type="http://schemas.openxmlformats.org/officeDocument/2006/relationships/image" Target="/ppt/media/image66.bin" Id="rId147" /><Relationship Type="http://schemas.openxmlformats.org/officeDocument/2006/relationships/image" Target="/ppt/media/image67.bin" Id="rId149" /><Relationship Type="http://schemas.openxmlformats.org/officeDocument/2006/relationships/image" Target="/ppt/media/image68.bin" Id="rId151" /><Relationship Type="http://schemas.openxmlformats.org/officeDocument/2006/relationships/image" Target="/ppt/media/image69.bin" Id="rId153" /><Relationship Type="http://schemas.openxmlformats.org/officeDocument/2006/relationships/image" Target="/ppt/media/image70.bin" Id="rId155" /><Relationship Type="http://schemas.openxmlformats.org/officeDocument/2006/relationships/image" Target="/ppt/media/image71.bin" Id="rId157" /><Relationship Type="http://schemas.openxmlformats.org/officeDocument/2006/relationships/image" Target="/ppt/media/image72.bin" Id="rId159" /><Relationship Type="http://schemas.openxmlformats.org/officeDocument/2006/relationships/image" Target="/ppt/media/image73.bin" Id="rId16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63" /><Relationship Type="http://schemas.openxmlformats.org/officeDocument/2006/relationships/image" Target="/ppt/media/image74.bin" Id="rId165" /><Relationship Type="http://schemas.openxmlformats.org/officeDocument/2006/relationships/image" Target="/ppt/media/image75.bin" Id="rId167" /><Relationship Type="http://schemas.openxmlformats.org/officeDocument/2006/relationships/image" Target="/ppt/media/image76.bin" Id="rId169" /><Relationship Type="http://schemas.openxmlformats.org/officeDocument/2006/relationships/image" Target="/ppt/media/image77.bin" Id="rId171" /><Relationship Type="http://schemas.openxmlformats.org/officeDocument/2006/relationships/image" Target="/ppt/media/image78.bin" Id="rId173" /><Relationship Type="http://schemas.openxmlformats.org/officeDocument/2006/relationships/image" Target="/ppt/media/image79.bin" Id="rId175" /><Relationship Type="http://schemas.openxmlformats.org/officeDocument/2006/relationships/image" Target="/ppt/media/image80.bin" Id="rId177" /><Relationship Type="http://schemas.openxmlformats.org/officeDocument/2006/relationships/image" Target="/ppt/media/image81.bin" Id="rId179" /><Relationship Type="http://schemas.openxmlformats.org/officeDocument/2006/relationships/image" Target="/ppt/media/image82.bin" Id="rId181" /><Relationship Type="http://schemas.openxmlformats.org/officeDocument/2006/relationships/image" Target="/ppt/media/image83.bin" Id="rId183" /><Relationship Type="http://schemas.openxmlformats.org/officeDocument/2006/relationships/image" Target="/ppt/media/image84.bin" Id="rId185" /><Relationship Type="http://schemas.openxmlformats.org/officeDocument/2006/relationships/image" Target="/ppt/media/image85.bin" Id="rId187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0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 amt="100000"/>
          </a:blip>
          <a:stretch/>
        </p:blipFill>
        <p:spPr>
          <a:xfrm>
            <a:off x="228600" y="228600"/>
            <a:ext cx="17830800" cy="9848850"/>
          </a:xfrm>
          <a:prstGeom prst="rect">
            <a:avLst/>
          </a:prstGeom>
        </p:spPr>
      </p:pic>
      <p:pic>
        <p:nvPicPr>
          <p:cNvPr id="30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alphaModFix amt="100000"/>
          </a:blip>
          <a:stretch/>
        </p:blipFill>
        <p:spPr>
          <a:xfrm>
            <a:off x="0" y="3904869"/>
            <a:ext cx="228600" cy="6391275"/>
          </a:xfrm>
          <a:prstGeom prst="rect">
            <a:avLst/>
          </a:prstGeom>
        </p:spPr>
      </p:pic>
      <p:pic>
        <p:nvPicPr>
          <p:cNvPr id="30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alphaModFix amt="100000"/>
          </a:blip>
          <a:stretch/>
        </p:blipFill>
        <p:spPr>
          <a:xfrm>
            <a:off x="0" y="0"/>
            <a:ext cx="5486400" cy="228600"/>
          </a:xfrm>
          <a:prstGeom prst="rect">
            <a:avLst/>
          </a:prstGeom>
        </p:spPr>
      </p:pic>
      <p:pic>
        <p:nvPicPr>
          <p:cNvPr id="30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100000"/>
          </a:blip>
          <a:stretch/>
        </p:blipFill>
        <p:spPr>
          <a:xfrm>
            <a:off x="6877050" y="762000"/>
            <a:ext cx="10648950" cy="8801100"/>
          </a:xfrm>
          <a:prstGeom prst="rect">
            <a:avLst/>
          </a:prstGeom>
        </p:spPr>
      </p:pic>
      <p:pic>
        <p:nvPicPr>
          <p:cNvPr id="311" name="coverimage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2">
            <a:alphaModFix amt="100000"/>
          </a:blip>
          <a:stretch/>
        </p:blipFill>
        <p:spPr>
          <a:xfrm>
            <a:off x="6915150" y="800100"/>
            <a:ext cx="10572750" cy="8686800"/>
          </a:xfrm>
          <a:prstGeom prst="rect">
            <a:avLst/>
          </a:prstGeom>
        </p:spPr>
      </p:pic>
      <p:sp>
        <p:nvSpPr>
          <p:cNvPr id="313" name="Presenter Name-487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8658225"/>
            <a:ext cx="5386388" cy="8763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6624"/>
              </a:lnSpc>
            </a:pPr>
            <a:r>
              <a:rPr lang="en-US" sz="4800" b="1" spc="-192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DEEPPROFI</a:t>
            </a:r>
          </a:p>
        </p:txBody>
      </p:sp>
      <p:sp>
        <p:nvSpPr>
          <p:cNvPr id="315" name="Awesome Presentation Title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62000"/>
            <a:ext cx="5386388" cy="33147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b="1" spc="-216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Data Validation and Anomaly Detection Overview</a:t>
            </a:r>
          </a:p>
        </p:txBody>
      </p:sp>
      <p:sp>
        <p:nvSpPr>
          <p:cNvPr id="317" name="A small sentence which explains all about this presentation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4183856"/>
            <a:ext cx="5386388" cy="19812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2100" spc="-4" dirty="0">
                <a:solidFill>
                  <a:srgbClr val="384882">
                    <a:alpha val="100000"/>
                  </a:srgbClr>
                </a:solidFill>
                <a:latin typeface="DM Sans" panose="00000700000000000000" pitchFamily="2" charset="0"/>
              </a:rPr>
              <a:t>An in-depth exploration of advanced techniques in data validation and anomaly detection, aimed at enhancing data integrity and streamlining processes for better decision-making.</a:t>
            </a:r>
          </a:p>
        </p:txBody>
      </p:sp>
      <p:pic>
        <p:nvPicPr>
          <p:cNvPr id="31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alphaModFix amt="100000"/>
          </a:blip>
          <a:stretch/>
        </p:blipFill>
        <p:spPr>
          <a:xfrm>
            <a:off x="14696218" y="9305544"/>
            <a:ext cx="32099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2.xml><?xml version="1.0" encoding="utf-8"?>
<p:sld xmlns:a16="http://schemas.microsoft.com/office/drawing/2014/main" xmlns:asvg="http://schemas.microsoft.com/office/drawing/2016/SVG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2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alphaModFix amt="100000"/>
          </a:blip>
          <a:stretch/>
        </p:blipFill>
        <p:spPr>
          <a:xfrm>
            <a:off x="228600" y="228600"/>
            <a:ext cx="17830800" cy="9848850"/>
          </a:xfrm>
          <a:prstGeom prst="rect">
            <a:avLst/>
          </a:prstGeom>
        </p:spPr>
      </p:pic>
      <p:pic>
        <p:nvPicPr>
          <p:cNvPr id="32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2">
            <a:alphaModFix amt="100000"/>
          </a:blip>
          <a:stretch/>
        </p:blipFill>
        <p:spPr>
          <a:xfrm>
            <a:off x="18059400" y="0"/>
            <a:ext cx="228600" cy="5486400"/>
          </a:xfrm>
          <a:prstGeom prst="rect">
            <a:avLst/>
          </a:prstGeom>
        </p:spPr>
      </p:pic>
      <p:pic>
        <p:nvPicPr>
          <p:cNvPr id="32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4">
            <a:alphaModFix amt="100000"/>
          </a:blip>
          <a:stretch/>
        </p:blipFill>
        <p:spPr>
          <a:xfrm>
            <a:off x="0" y="4800981"/>
            <a:ext cx="228600" cy="5486400"/>
          </a:xfrm>
          <a:prstGeom prst="rect">
            <a:avLst/>
          </a:prstGeom>
        </p:spPr>
      </p:pic>
      <p:pic>
        <p:nvPicPr>
          <p:cNvPr id="33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6">
            <a:alphaModFix amt="100000"/>
          </a:blip>
          <a:stretch/>
        </p:blipFill>
        <p:spPr>
          <a:xfrm>
            <a:off x="0" y="0"/>
            <a:ext cx="5486400" cy="228600"/>
          </a:xfrm>
          <a:prstGeom prst="rect">
            <a:avLst/>
          </a:prstGeom>
        </p:spPr>
      </p:pic>
      <p:pic>
        <p:nvPicPr>
          <p:cNvPr id="33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8">
            <a:alphaModFix amt="100000"/>
          </a:blip>
          <a:stretch/>
        </p:blipFill>
        <p:spPr>
          <a:xfrm>
            <a:off x="11239500" y="2286000"/>
            <a:ext cx="6286500" cy="7277100"/>
          </a:xfrm>
          <a:prstGeom prst="rect">
            <a:avLst/>
          </a:prstGeom>
        </p:spPr>
      </p:pic>
      <p:pic>
        <p:nvPicPr>
          <p:cNvPr id="334" name="e645d384-583c-4e33-bde2-57b8d6e3d718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0">
            <a:alphaModFix amt="100000"/>
          </a:blip>
          <a:stretch/>
        </p:blipFill>
        <p:spPr>
          <a:xfrm>
            <a:off x="11277600" y="2324100"/>
            <a:ext cx="6210300" cy="7162800"/>
          </a:xfrm>
          <a:prstGeom prst="rect">
            <a:avLst/>
          </a:prstGeom>
        </p:spPr>
      </p:pic>
      <p:pic>
        <p:nvPicPr>
          <p:cNvPr id="33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2">
            <a:alphaModFix amt="100000"/>
          </a:blip>
          <a:stretch/>
        </p:blipFill>
        <p:spPr>
          <a:xfrm>
            <a:off x="1076325" y="3762375"/>
            <a:ext cx="1374725" cy="1400175"/>
          </a:xfrm>
          <a:prstGeom prst="rect">
            <a:avLst/>
          </a:prstGeom>
        </p:spPr>
      </p:pic>
      <p:pic>
        <p:nvPicPr>
          <p:cNvPr id="338" name="iconNode0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5">
            <a:alphaModFix amt="100000"/>
            <a:extLst>
              <a:ext uri="{3CDDAA93-BE05-4026-9C8B-EC9E32661E0B}">
                <asvg:svgBlip xmlns:r="http://schemas.openxmlformats.org/officeDocument/2006/relationships" xmlns:asvg="http://schemas.microsoft.com/office/drawing/2016/SVG/main" r:embed="rId44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1431893" y="4117943"/>
            <a:ext cx="660368" cy="660368"/>
          </a:xfrm>
          <a:prstGeom prst="rect">
            <a:avLst/>
          </a:prstGeom>
        </p:spPr>
      </p:pic>
      <p:sp>
        <p:nvSpPr>
          <p:cNvPr id="340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5514975"/>
            <a:ext cx="2033588" cy="752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-84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Automated Rule Extraction</a:t>
            </a:r>
          </a:p>
        </p:txBody>
      </p:sp>
      <p:sp>
        <p:nvSpPr>
          <p:cNvPr id="342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6414135"/>
            <a:ext cx="2033588" cy="24384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800" spc="-4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Implementing automated extraction of validation rules directly from PDFs to improve efficiency.</a:t>
            </a:r>
          </a:p>
        </p:txBody>
      </p:sp>
      <p:pic>
        <p:nvPicPr>
          <p:cNvPr id="34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7">
            <a:alphaModFix amt="100000"/>
          </a:blip>
          <a:stretch/>
        </p:blipFill>
        <p:spPr>
          <a:xfrm>
            <a:off x="1533525" y="3000375"/>
            <a:ext cx="457200" cy="457200"/>
          </a:xfrm>
          <a:prstGeom prst="rect">
            <a:avLst/>
          </a:prstGeom>
        </p:spPr>
      </p:pic>
      <p:sp>
        <p:nvSpPr>
          <p:cNvPr id="346" name="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669923" y="2988945"/>
            <a:ext cx="214312" cy="4572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520" dirty="0">
                <a:solidFill>
                  <a:srgbClr val="FBF6DA">
                    <a:alpha val="100000"/>
                  </a:srgbClr>
                </a:solidFill>
                <a:latin typeface="Archivo SemiBold" panose="00000700000000000000" pitchFamily="2" charset="0"/>
              </a:rPr>
              <a:t>1</a:t>
            </a:r>
          </a:p>
        </p:txBody>
      </p:sp>
      <p:pic>
        <p:nvPicPr>
          <p:cNvPr id="34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9">
            <a:alphaModFix amt="100000"/>
          </a:blip>
          <a:stretch/>
        </p:blipFill>
        <p:spPr>
          <a:xfrm>
            <a:off x="3095625" y="3000375"/>
            <a:ext cx="19050" cy="5848350"/>
          </a:xfrm>
          <a:prstGeom prst="rect">
            <a:avLst/>
          </a:prstGeom>
        </p:spPr>
      </p:pic>
      <p:pic>
        <p:nvPicPr>
          <p:cNvPr id="35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1">
            <a:alphaModFix amt="100000"/>
          </a:blip>
          <a:stretch/>
        </p:blipFill>
        <p:spPr>
          <a:xfrm>
            <a:off x="3762375" y="3762375"/>
            <a:ext cx="1374725" cy="1400175"/>
          </a:xfrm>
          <a:prstGeom prst="rect">
            <a:avLst/>
          </a:prstGeom>
        </p:spPr>
      </p:pic>
      <p:pic>
        <p:nvPicPr>
          <p:cNvPr id="352" name="iconNode1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4">
            <a:alphaModFix amt="100000"/>
            <a:extLst>
              <a:ext uri="{66A8DC86-ADF6-496B-9B16-4A785A6CF0BC}">
                <asvg:svgBlip xmlns:r="http://schemas.openxmlformats.org/officeDocument/2006/relationships" xmlns:asvg="http://schemas.microsoft.com/office/drawing/2016/SVG/main" r:embed="rId53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4117943" y="4117943"/>
            <a:ext cx="660368" cy="660368"/>
          </a:xfrm>
          <a:prstGeom prst="rect">
            <a:avLst/>
          </a:prstGeom>
        </p:spPr>
      </p:pic>
      <p:sp>
        <p:nvSpPr>
          <p:cNvPr id="354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3448050" y="5514975"/>
            <a:ext cx="2033588" cy="752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-84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Objective of Streamlining</a:t>
            </a:r>
          </a:p>
        </p:txBody>
      </p:sp>
      <p:sp>
        <p:nvSpPr>
          <p:cNvPr id="356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3448050" y="6414135"/>
            <a:ext cx="2033588" cy="20955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800" spc="-4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The primary goal is to enhance data validation processes through advanced methodologies.</a:t>
            </a:r>
          </a:p>
        </p:txBody>
      </p:sp>
      <p:pic>
        <p:nvPicPr>
          <p:cNvPr id="35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6">
            <a:alphaModFix amt="100000"/>
          </a:blip>
          <a:stretch/>
        </p:blipFill>
        <p:spPr>
          <a:xfrm>
            <a:off x="4219575" y="3000375"/>
            <a:ext cx="457200" cy="457200"/>
          </a:xfrm>
          <a:prstGeom prst="rect">
            <a:avLst/>
          </a:prstGeom>
        </p:spPr>
      </p:pic>
      <p:sp>
        <p:nvSpPr>
          <p:cNvPr id="360" name="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4355973" y="2988945"/>
            <a:ext cx="214312" cy="4572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520" dirty="0">
                <a:solidFill>
                  <a:srgbClr val="FBF6DA">
                    <a:alpha val="100000"/>
                  </a:srgbClr>
                </a:solidFill>
                <a:latin typeface="Archivo SemiBold" panose="00000700000000000000" pitchFamily="2" charset="0"/>
              </a:rPr>
              <a:t>2</a:t>
            </a:r>
          </a:p>
        </p:txBody>
      </p:sp>
      <p:pic>
        <p:nvPicPr>
          <p:cNvPr id="36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8">
            <a:alphaModFix amt="100000"/>
          </a:blip>
          <a:stretch/>
        </p:blipFill>
        <p:spPr>
          <a:xfrm>
            <a:off x="5781675" y="3000375"/>
            <a:ext cx="19050" cy="5848350"/>
          </a:xfrm>
          <a:prstGeom prst="rect">
            <a:avLst/>
          </a:prstGeom>
        </p:spPr>
      </p:pic>
      <p:pic>
        <p:nvPicPr>
          <p:cNvPr id="36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0">
            <a:alphaModFix amt="100000"/>
          </a:blip>
          <a:stretch/>
        </p:blipFill>
        <p:spPr>
          <a:xfrm>
            <a:off x="6448425" y="3762375"/>
            <a:ext cx="1374725" cy="1400175"/>
          </a:xfrm>
          <a:prstGeom prst="rect">
            <a:avLst/>
          </a:prstGeom>
        </p:spPr>
      </p:pic>
      <p:pic>
        <p:nvPicPr>
          <p:cNvPr id="366" name="iconNode2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3">
            <a:alphaModFix amt="100000"/>
            <a:extLst>
              <a:ext uri="{9C5F7916-9924-4C7A-BADC-8D6F2C289AD2}">
                <asvg:svgBlip xmlns:r="http://schemas.openxmlformats.org/officeDocument/2006/relationships" xmlns:asvg="http://schemas.microsoft.com/office/drawing/2016/SVG/main" r:embed="rId62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6803993" y="4117943"/>
            <a:ext cx="660368" cy="660368"/>
          </a:xfrm>
          <a:prstGeom prst="rect">
            <a:avLst/>
          </a:prstGeom>
        </p:spPr>
      </p:pic>
      <p:sp>
        <p:nvSpPr>
          <p:cNvPr id="368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134100" y="5514975"/>
            <a:ext cx="2033588" cy="1133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-84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Leveraging Large Language Models</a:t>
            </a:r>
          </a:p>
        </p:txBody>
      </p:sp>
      <p:sp>
        <p:nvSpPr>
          <p:cNvPr id="370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134100" y="6787420"/>
            <a:ext cx="2033588" cy="17430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800" spc="-4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Utilizing LLMs for regex-based validations to ensure accuracy in data handling.</a:t>
            </a:r>
          </a:p>
        </p:txBody>
      </p:sp>
      <p:pic>
        <p:nvPicPr>
          <p:cNvPr id="37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5">
            <a:alphaModFix amt="100000"/>
          </a:blip>
          <a:stretch/>
        </p:blipFill>
        <p:spPr>
          <a:xfrm>
            <a:off x="6905625" y="3000375"/>
            <a:ext cx="457200" cy="457200"/>
          </a:xfrm>
          <a:prstGeom prst="rect">
            <a:avLst/>
          </a:prstGeom>
        </p:spPr>
      </p:pic>
      <p:sp>
        <p:nvSpPr>
          <p:cNvPr id="374" name="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042023" y="2988945"/>
            <a:ext cx="214312" cy="4572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520" dirty="0">
                <a:solidFill>
                  <a:srgbClr val="FBF6DA">
                    <a:alpha val="100000"/>
                  </a:srgbClr>
                </a:solidFill>
                <a:latin typeface="Archivo SemiBold" panose="00000700000000000000" pitchFamily="2" charset="0"/>
              </a:rPr>
              <a:t>3</a:t>
            </a:r>
          </a:p>
        </p:txBody>
      </p:sp>
      <p:pic>
        <p:nvPicPr>
          <p:cNvPr id="37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7">
            <a:alphaModFix amt="100000"/>
          </a:blip>
          <a:stretch/>
        </p:blipFill>
        <p:spPr>
          <a:xfrm>
            <a:off x="8467725" y="3000375"/>
            <a:ext cx="19050" cy="5848350"/>
          </a:xfrm>
          <a:prstGeom prst="rect">
            <a:avLst/>
          </a:prstGeom>
        </p:spPr>
      </p:pic>
      <p:pic>
        <p:nvPicPr>
          <p:cNvPr id="37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9">
            <a:alphaModFix amt="100000"/>
          </a:blip>
          <a:stretch/>
        </p:blipFill>
        <p:spPr>
          <a:xfrm>
            <a:off x="9134475" y="3762375"/>
            <a:ext cx="1374725" cy="1400175"/>
          </a:xfrm>
          <a:prstGeom prst="rect">
            <a:avLst/>
          </a:prstGeom>
        </p:spPr>
      </p:pic>
      <p:pic>
        <p:nvPicPr>
          <p:cNvPr id="380" name="iconNode3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2">
            <a:alphaModFix amt="100000"/>
            <a:extLst>
              <a:ext uri="{05610432-328E-4329-975D-98C6C3A9636C}">
                <asvg:svgBlip xmlns:r="http://schemas.openxmlformats.org/officeDocument/2006/relationships" xmlns:asvg="http://schemas.microsoft.com/office/drawing/2016/SVG/main" r:embed="rId71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9490043" y="4117943"/>
            <a:ext cx="660368" cy="660368"/>
          </a:xfrm>
          <a:prstGeom prst="rect">
            <a:avLst/>
          </a:prstGeom>
        </p:spPr>
      </p:pic>
      <p:sp>
        <p:nvSpPr>
          <p:cNvPr id="382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820150" y="5514975"/>
            <a:ext cx="2033588" cy="7524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 spc="-84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Anomaly Detection</a:t>
            </a:r>
          </a:p>
        </p:txBody>
      </p:sp>
      <p:sp>
        <p:nvSpPr>
          <p:cNvPr id="384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820150" y="6414135"/>
            <a:ext cx="2033588" cy="20955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sz="1800" spc="-4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Applying anomaly detection techniques on sample datasets to identify inconsistencies.</a:t>
            </a:r>
          </a:p>
        </p:txBody>
      </p:sp>
      <p:pic>
        <p:nvPicPr>
          <p:cNvPr id="38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4">
            <a:alphaModFix amt="100000"/>
          </a:blip>
          <a:stretch/>
        </p:blipFill>
        <p:spPr>
          <a:xfrm>
            <a:off x="9591675" y="3000375"/>
            <a:ext cx="457200" cy="457200"/>
          </a:xfrm>
          <a:prstGeom prst="rect">
            <a:avLst/>
          </a:prstGeom>
        </p:spPr>
      </p:pic>
      <p:sp>
        <p:nvSpPr>
          <p:cNvPr id="388" name="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727882" y="2988945"/>
            <a:ext cx="214312" cy="4572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520" dirty="0">
                <a:solidFill>
                  <a:srgbClr val="FBF6DA">
                    <a:alpha val="100000"/>
                  </a:srgbClr>
                </a:solidFill>
                <a:latin typeface="Archivo SemiBold" panose="00000700000000000000" pitchFamily="2" charset="0"/>
              </a:rPr>
              <a:t>4</a:t>
            </a:r>
          </a:p>
        </p:txBody>
      </p:sp>
      <p:sp>
        <p:nvSpPr>
          <p:cNvPr id="390" name="Click here to edit title-46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27805"/>
            <a:ext cx="15197138" cy="6858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208"/>
              </a:lnSpc>
            </a:pPr>
            <a:r>
              <a:rPr lang="en-US" sz="4200" b="1" spc="-16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Streamlining Data Validation Techniques</a:t>
            </a:r>
          </a:p>
        </p:txBody>
      </p:sp>
      <p:sp>
        <p:nvSpPr>
          <p:cNvPr id="392" name="Click here to edit subtitle-43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1447800"/>
            <a:ext cx="15197138" cy="4095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2100" spc="-4" dirty="0">
                <a:solidFill>
                  <a:srgbClr val="384882">
                    <a:alpha val="100000"/>
                  </a:srgbClr>
                </a:solidFill>
                <a:latin typeface="DM Sans" panose="00000700000000000000" pitchFamily="2" charset="0"/>
              </a:rPr>
              <a:t>Enhancing data integrity with innovative solutions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3.xml><?xml version="1.0" encoding="utf-8"?>
<p:sld xmlns:a16="http://schemas.microsoft.com/office/drawing/2014/main" xmlns:asvg="http://schemas.microsoft.com/office/drawing/2016/SVG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8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9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0">
            <a:alphaModFix amt="100000"/>
          </a:blip>
          <a:stretch/>
        </p:blipFill>
        <p:spPr>
          <a:xfrm>
            <a:off x="228600" y="228600"/>
            <a:ext cx="17830800" cy="9848850"/>
          </a:xfrm>
          <a:prstGeom prst="rect">
            <a:avLst/>
          </a:prstGeom>
        </p:spPr>
      </p:pic>
      <p:pic>
        <p:nvPicPr>
          <p:cNvPr id="39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2">
            <a:alphaModFix amt="100000"/>
          </a:blip>
          <a:stretch/>
        </p:blipFill>
        <p:spPr>
          <a:xfrm>
            <a:off x="18059400" y="3895725"/>
            <a:ext cx="228600" cy="6391275"/>
          </a:xfrm>
          <a:prstGeom prst="rect">
            <a:avLst/>
          </a:prstGeom>
        </p:spPr>
      </p:pic>
      <p:pic>
        <p:nvPicPr>
          <p:cNvPr id="40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4">
            <a:alphaModFix amt="100000"/>
          </a:blip>
          <a:stretch/>
        </p:blipFill>
        <p:spPr>
          <a:xfrm>
            <a:off x="12801600" y="0"/>
            <a:ext cx="5486400" cy="228600"/>
          </a:xfrm>
          <a:prstGeom prst="rect">
            <a:avLst/>
          </a:prstGeom>
        </p:spPr>
      </p:pic>
      <p:pic>
        <p:nvPicPr>
          <p:cNvPr id="403" name="svg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87">
            <a:alphaModFix amt="100000"/>
            <a:extLst>
              <a:ext uri="{3D611A5C-0EF1-497A-B84E-7D139D26CCD0}">
                <asvg:svgBlip xmlns:r="http://schemas.openxmlformats.org/officeDocument/2006/relationships" xmlns:asvg="http://schemas.microsoft.com/office/drawing/2016/SVG/main" r:embed="rId86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4953000" y="2286000"/>
            <a:ext cx="8382000" cy="7239000"/>
          </a:xfrm>
          <a:prstGeom prst="rect">
            <a:avLst/>
          </a:prstGeom>
        </p:spPr>
      </p:pic>
      <p:sp>
        <p:nvSpPr>
          <p:cNvPr id="404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101578" y="7098125"/>
            <a:ext cx="6453188" cy="4857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1" spc="-10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Objective: Extract Rules</a:t>
            </a:r>
          </a:p>
        </p:txBody>
      </p:sp>
      <p:sp>
        <p:nvSpPr>
          <p:cNvPr id="406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101578" y="7654290"/>
            <a:ext cx="6453188" cy="14001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648"/>
              </a:lnSpc>
            </a:pPr>
            <a:r>
              <a:rPr lang="en-US" sz="2400" spc="-5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The goal is to extract rules from complex PDF documents for structured analysis, enabling precise data handling.</a:t>
            </a:r>
          </a:p>
        </p:txBody>
      </p:sp>
      <p:sp>
        <p:nvSpPr>
          <p:cNvPr id="408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5650325"/>
            <a:ext cx="6443662" cy="4857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3780"/>
              </a:lnSpc>
            </a:pPr>
            <a:r>
              <a:rPr lang="en-US" sz="2700" b="1" spc="-10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Approach: Parsing PDFs</a:t>
            </a:r>
          </a:p>
        </p:txBody>
      </p:sp>
      <p:sp>
        <p:nvSpPr>
          <p:cNvPr id="410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6206490"/>
            <a:ext cx="6443662" cy="14001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3648"/>
              </a:lnSpc>
            </a:pPr>
            <a:r>
              <a:rPr lang="en-US" sz="2400" spc="-5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Parsed and analysed the PDF content to identify and extract relevant rules effectively for further processing.</a:t>
            </a:r>
          </a:p>
        </p:txBody>
      </p:sp>
      <p:sp>
        <p:nvSpPr>
          <p:cNvPr id="412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101578" y="4202525"/>
            <a:ext cx="6453188" cy="4857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1" spc="-10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Structured CSV Format</a:t>
            </a:r>
          </a:p>
        </p:txBody>
      </p:sp>
      <p:sp>
        <p:nvSpPr>
          <p:cNvPr id="414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101578" y="4758690"/>
            <a:ext cx="6453188" cy="14001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648"/>
              </a:lnSpc>
            </a:pPr>
            <a:r>
              <a:rPr lang="en-US" sz="2400" spc="-5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Transformed extracted rules into a structured CSV format, making it easier for machine processing and analysis.</a:t>
            </a:r>
          </a:p>
        </p:txBody>
      </p:sp>
      <p:sp>
        <p:nvSpPr>
          <p:cNvPr id="416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2754725"/>
            <a:ext cx="6443662" cy="4857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3780"/>
              </a:lnSpc>
            </a:pPr>
            <a:r>
              <a:rPr lang="en-US" sz="2700" b="1" spc="-10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Outcome: Clean Rule Set</a:t>
            </a:r>
          </a:p>
        </p:txBody>
      </p:sp>
      <p:sp>
        <p:nvSpPr>
          <p:cNvPr id="418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3310890"/>
            <a:ext cx="6443662" cy="14001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3648"/>
              </a:lnSpc>
            </a:pPr>
            <a:r>
              <a:rPr lang="en-US" sz="2400" spc="-5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Provided a clean, machine-readable rule set, facilitating seamless further processing and analysis of the extracted information.</a:t>
            </a:r>
          </a:p>
        </p:txBody>
      </p:sp>
      <p:sp>
        <p:nvSpPr>
          <p:cNvPr id="420" name="Click here to edit title-41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27805"/>
            <a:ext cx="15197138" cy="6858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208"/>
              </a:lnSpc>
            </a:pPr>
            <a:r>
              <a:rPr lang="en-US" sz="4200" b="1" spc="-16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Step 1: Rule Set Extraction Process</a:t>
            </a:r>
          </a:p>
        </p:txBody>
      </p:sp>
      <p:sp>
        <p:nvSpPr>
          <p:cNvPr id="422" name="Click here to edit subtitle-40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1447800"/>
            <a:ext cx="15197138" cy="4095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2100" spc="-4" dirty="0">
                <a:solidFill>
                  <a:srgbClr val="384882">
                    <a:alpha val="100000"/>
                  </a:srgbClr>
                </a:solidFill>
                <a:latin typeface="DM Sans" panose="00000700000000000000" pitchFamily="2" charset="0"/>
              </a:rPr>
              <a:t>Analyzing and Structuring PDF Content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4.xml><?xml version="1.0" encoding="utf-8"?>
<p:sld xmlns:a16="http://schemas.microsoft.com/office/drawing/2014/main" xmlns:asvg="http://schemas.microsoft.com/office/drawing/2016/SVG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1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2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3">
            <a:alphaModFix amt="100000"/>
          </a:blip>
          <a:stretch/>
        </p:blipFill>
        <p:spPr>
          <a:xfrm>
            <a:off x="228600" y="228600"/>
            <a:ext cx="17830800" cy="9848850"/>
          </a:xfrm>
          <a:prstGeom prst="rect">
            <a:avLst/>
          </a:prstGeom>
        </p:spPr>
      </p:pic>
      <p:pic>
        <p:nvPicPr>
          <p:cNvPr id="42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5">
            <a:alphaModFix amt="100000"/>
          </a:blip>
          <a:stretch/>
        </p:blipFill>
        <p:spPr>
          <a:xfrm>
            <a:off x="18059400" y="3895725"/>
            <a:ext cx="228600" cy="6391275"/>
          </a:xfrm>
          <a:prstGeom prst="rect">
            <a:avLst/>
          </a:prstGeom>
        </p:spPr>
      </p:pic>
      <p:pic>
        <p:nvPicPr>
          <p:cNvPr id="43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97">
            <a:alphaModFix amt="100000"/>
          </a:blip>
          <a:stretch/>
        </p:blipFill>
        <p:spPr>
          <a:xfrm>
            <a:off x="12801600" y="0"/>
            <a:ext cx="5486400" cy="228600"/>
          </a:xfrm>
          <a:prstGeom prst="rect">
            <a:avLst/>
          </a:prstGeom>
        </p:spPr>
      </p:pic>
      <p:pic>
        <p:nvPicPr>
          <p:cNvPr id="433" name="svg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0">
            <a:alphaModFix amt="100000"/>
            <a:extLst>
              <a:ext uri="{30A32C7A-86EC-46F9-B075-529AE2F806E8}">
                <asvg:svgBlip xmlns:r="http://schemas.openxmlformats.org/officeDocument/2006/relationships" xmlns:asvg="http://schemas.microsoft.com/office/drawing/2016/SVG/main" r:embed="rId99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762000" y="2893981"/>
            <a:ext cx="16764000" cy="2676525"/>
          </a:xfrm>
          <a:prstGeom prst="rect">
            <a:avLst/>
          </a:prstGeom>
        </p:spPr>
      </p:pic>
      <p:sp>
        <p:nvSpPr>
          <p:cNvPr id="434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5951506"/>
            <a:ext cx="3919538" cy="9715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1" spc="-10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Objective: Data Validation Rules</a:t>
            </a:r>
          </a:p>
        </p:txBody>
      </p:sp>
      <p:sp>
        <p:nvSpPr>
          <p:cNvPr id="436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00" y="7064026"/>
            <a:ext cx="3919538" cy="1866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648"/>
              </a:lnSpc>
            </a:pPr>
            <a:r>
              <a:rPr lang="en-US" sz="2400" spc="-5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The primary goal is to generate regex-based data validation rules for improved accuracy.</a:t>
            </a:r>
          </a:p>
        </p:txBody>
      </p:sp>
      <p:sp>
        <p:nvSpPr>
          <p:cNvPr id="438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105400" y="5951506"/>
            <a:ext cx="3919538" cy="9715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1" spc="-10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Approach: Using Ollama LLM</a:t>
            </a:r>
          </a:p>
        </p:txBody>
      </p:sp>
      <p:sp>
        <p:nvSpPr>
          <p:cNvPr id="440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105400" y="7064026"/>
            <a:ext cx="3919538" cy="1866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648"/>
              </a:lnSpc>
            </a:pPr>
            <a:r>
              <a:rPr lang="en-US" sz="2400" spc="-5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Utilizing the Ollama LLM model to interpret and convert specified rules into precise regex patterns.</a:t>
            </a:r>
          </a:p>
        </p:txBody>
      </p:sp>
      <p:sp>
        <p:nvSpPr>
          <p:cNvPr id="442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296400" y="5951506"/>
            <a:ext cx="3919538" cy="9715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1" spc="-10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Customization for Accuracy</a:t>
            </a:r>
          </a:p>
        </p:txBody>
      </p:sp>
      <p:sp>
        <p:nvSpPr>
          <p:cNvPr id="444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296400" y="7064026"/>
            <a:ext cx="3919538" cy="1866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648"/>
              </a:lnSpc>
            </a:pPr>
            <a:r>
              <a:rPr lang="en-US" sz="2400" spc="-5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Ensuring that the generated rules are tailored specifically for accurate data validation.</a:t>
            </a:r>
          </a:p>
        </p:txBody>
      </p:sp>
      <p:sp>
        <p:nvSpPr>
          <p:cNvPr id="446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487400" y="5951506"/>
            <a:ext cx="3919538" cy="9715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1" spc="-10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Outcome: Automated Patterns</a:t>
            </a:r>
          </a:p>
        </p:txBody>
      </p:sp>
      <p:sp>
        <p:nvSpPr>
          <p:cNvPr id="448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3487400" y="7064026"/>
            <a:ext cx="3919538" cy="1866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648"/>
              </a:lnSpc>
            </a:pPr>
            <a:r>
              <a:rPr lang="en-US" sz="2400" spc="-5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Successfully created a comprehensive repository of automated regex validation patterns.</a:t>
            </a:r>
          </a:p>
        </p:txBody>
      </p:sp>
      <p:sp>
        <p:nvSpPr>
          <p:cNvPr id="450" name="Click here to edit title-435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27805"/>
            <a:ext cx="15197138" cy="6858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208"/>
              </a:lnSpc>
            </a:pPr>
            <a:r>
              <a:rPr lang="en-US" sz="4200" b="1" spc="-16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Regex Generation with Ollama LLM</a:t>
            </a:r>
          </a:p>
        </p:txBody>
      </p:sp>
      <p:sp>
        <p:nvSpPr>
          <p:cNvPr id="452" name="Click here to edit subtitle-43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1447800"/>
            <a:ext cx="15197138" cy="4095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2100" spc="-4" dirty="0">
                <a:solidFill>
                  <a:srgbClr val="384882">
                    <a:alpha val="100000"/>
                  </a:srgbClr>
                </a:solidFill>
                <a:latin typeface="DM Sans" panose="00000700000000000000" pitchFamily="2" charset="0"/>
              </a:rPr>
              <a:t>A comprehensive process for regex-based validation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4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5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6">
            <a:alphaModFix amt="100000"/>
          </a:blip>
          <a:stretch/>
        </p:blipFill>
        <p:spPr>
          <a:xfrm>
            <a:off x="228600" y="228600"/>
            <a:ext cx="17830800" cy="9848850"/>
          </a:xfrm>
          <a:prstGeom prst="rect">
            <a:avLst/>
          </a:prstGeom>
        </p:spPr>
      </p:pic>
      <p:pic>
        <p:nvPicPr>
          <p:cNvPr id="45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08">
            <a:alphaModFix amt="100000"/>
          </a:blip>
          <a:stretch/>
        </p:blipFill>
        <p:spPr>
          <a:xfrm>
            <a:off x="18059400" y="3895725"/>
            <a:ext cx="228600" cy="6391275"/>
          </a:xfrm>
          <a:prstGeom prst="rect">
            <a:avLst/>
          </a:prstGeom>
        </p:spPr>
      </p:pic>
      <p:pic>
        <p:nvPicPr>
          <p:cNvPr id="46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10">
            <a:alphaModFix amt="100000"/>
          </a:blip>
          <a:stretch/>
        </p:blipFill>
        <p:spPr>
          <a:xfrm>
            <a:off x="12801600" y="0"/>
            <a:ext cx="5486400" cy="228600"/>
          </a:xfrm>
          <a:prstGeom prst="rect">
            <a:avLst/>
          </a:prstGeom>
        </p:spPr>
      </p:pic>
      <p:pic>
        <p:nvPicPr>
          <p:cNvPr id="46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12">
            <a:alphaModFix amt="100000"/>
          </a:blip>
          <a:stretch/>
        </p:blipFill>
        <p:spPr>
          <a:xfrm>
            <a:off x="0" y="2843212"/>
            <a:ext cx="17526000" cy="3238500"/>
          </a:xfrm>
          <a:prstGeom prst="rect">
            <a:avLst/>
          </a:prstGeom>
        </p:spPr>
      </p:pic>
      <p:pic>
        <p:nvPicPr>
          <p:cNvPr id="46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14">
            <a:alphaModFix amt="100000"/>
          </a:blip>
          <a:stretch/>
        </p:blipFill>
        <p:spPr>
          <a:xfrm>
            <a:off x="990600" y="3795712"/>
            <a:ext cx="4438650" cy="1333500"/>
          </a:xfrm>
          <a:prstGeom prst="rect">
            <a:avLst/>
          </a:prstGeom>
        </p:spPr>
      </p:pic>
      <p:sp>
        <p:nvSpPr>
          <p:cNvPr id="467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90600" y="5891212"/>
            <a:ext cx="4090988" cy="9715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1" spc="-10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Objective of Anomaly Reporting</a:t>
            </a:r>
          </a:p>
        </p:txBody>
      </p:sp>
      <p:sp>
        <p:nvSpPr>
          <p:cNvPr id="469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90600" y="6927437"/>
            <a:ext cx="4090988" cy="14001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648"/>
              </a:lnSpc>
            </a:pPr>
            <a:r>
              <a:rPr lang="en-US" sz="2400" spc="-5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Testing regex rules to identify anomalies in datasets for data integrity.</a:t>
            </a:r>
          </a:p>
        </p:txBody>
      </p:sp>
      <p:pic>
        <p:nvPicPr>
          <p:cNvPr id="47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16">
            <a:alphaModFix amt="100000"/>
          </a:blip>
          <a:stretch/>
        </p:blipFill>
        <p:spPr>
          <a:xfrm>
            <a:off x="5523166" y="3795712"/>
            <a:ext cx="4438650" cy="1333500"/>
          </a:xfrm>
          <a:prstGeom prst="rect">
            <a:avLst/>
          </a:prstGeom>
        </p:spPr>
      </p:pic>
      <p:sp>
        <p:nvSpPr>
          <p:cNvPr id="473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523166" y="5891212"/>
            <a:ext cx="4090988" cy="9715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1" spc="-10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Approach to Identify Anomalies</a:t>
            </a:r>
          </a:p>
        </p:txBody>
      </p:sp>
      <p:sp>
        <p:nvSpPr>
          <p:cNvPr id="475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523166" y="6927437"/>
            <a:ext cx="4090988" cy="14001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648"/>
              </a:lnSpc>
            </a:pPr>
            <a:r>
              <a:rPr lang="en-US" sz="2400" spc="-5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Validations on sample data with regex patterns to locate missing or invalid data.</a:t>
            </a:r>
          </a:p>
        </p:txBody>
      </p:sp>
      <p:pic>
        <p:nvPicPr>
          <p:cNvPr id="47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18">
            <a:alphaModFix amt="100000"/>
          </a:blip>
          <a:stretch/>
        </p:blipFill>
        <p:spPr>
          <a:xfrm>
            <a:off x="10055828" y="3795712"/>
            <a:ext cx="4438650" cy="1333500"/>
          </a:xfrm>
          <a:prstGeom prst="rect">
            <a:avLst/>
          </a:prstGeom>
        </p:spPr>
      </p:pic>
      <p:sp>
        <p:nvSpPr>
          <p:cNvPr id="479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0055828" y="5891212"/>
            <a:ext cx="4090988" cy="4857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1" spc="-10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Outcome of the Process</a:t>
            </a:r>
          </a:p>
        </p:txBody>
      </p:sp>
      <p:sp>
        <p:nvSpPr>
          <p:cNvPr id="481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0055828" y="6447472"/>
            <a:ext cx="4090988" cy="1866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648"/>
              </a:lnSpc>
            </a:pPr>
            <a:r>
              <a:rPr lang="en-US" sz="2400" spc="-5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Comprehensive anomaly report delivered for necessary corrective actions.</a:t>
            </a:r>
          </a:p>
        </p:txBody>
      </p:sp>
      <p:sp>
        <p:nvSpPr>
          <p:cNvPr id="483" name="Click here to edit title-498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27805"/>
            <a:ext cx="15197138" cy="6858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208"/>
              </a:lnSpc>
            </a:pPr>
            <a:r>
              <a:rPr lang="en-US" sz="4200" b="1" spc="-16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Anomaly Report Generation Process</a:t>
            </a:r>
          </a:p>
        </p:txBody>
      </p:sp>
      <p:sp>
        <p:nvSpPr>
          <p:cNvPr id="485" name="Click here to edit subtitle-44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1524000"/>
            <a:ext cx="15197138" cy="4095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2100" spc="-4" dirty="0">
                <a:solidFill>
                  <a:srgbClr val="384882">
                    <a:alpha val="100000"/>
                  </a:srgbClr>
                </a:solidFill>
                <a:latin typeface="DM Sans" panose="00000700000000000000" pitchFamily="2" charset="0"/>
              </a:rPr>
              <a:t>Identifying Data Anomalies and Reporting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6.xml><?xml version="1.0" encoding="utf-8"?>
<p:sld xmlns:a16="http://schemas.microsoft.com/office/drawing/2014/main" xmlns:asvg="http://schemas.microsoft.com/office/drawing/2016/SVG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22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9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24">
            <a:alphaModFix amt="100000"/>
          </a:blip>
          <a:stretch/>
        </p:blipFill>
        <p:spPr>
          <a:xfrm>
            <a:off x="228600" y="228600"/>
            <a:ext cx="17830800" cy="9848850"/>
          </a:xfrm>
          <a:prstGeom prst="rect">
            <a:avLst/>
          </a:prstGeom>
        </p:spPr>
      </p:pic>
      <p:pic>
        <p:nvPicPr>
          <p:cNvPr id="49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26">
            <a:alphaModFix amt="100000"/>
          </a:blip>
          <a:stretch/>
        </p:blipFill>
        <p:spPr>
          <a:xfrm>
            <a:off x="18059400" y="3895725"/>
            <a:ext cx="228600" cy="6391275"/>
          </a:xfrm>
          <a:prstGeom prst="rect">
            <a:avLst/>
          </a:prstGeom>
        </p:spPr>
      </p:pic>
      <p:pic>
        <p:nvPicPr>
          <p:cNvPr id="49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28">
            <a:alphaModFix amt="100000"/>
          </a:blip>
          <a:stretch/>
        </p:blipFill>
        <p:spPr>
          <a:xfrm>
            <a:off x="12801600" y="0"/>
            <a:ext cx="5486400" cy="228600"/>
          </a:xfrm>
          <a:prstGeom prst="rect">
            <a:avLst/>
          </a:prstGeom>
        </p:spPr>
      </p:pic>
      <p:pic>
        <p:nvPicPr>
          <p:cNvPr id="496" name="svg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31">
            <a:alphaModFix amt="100000"/>
            <a:extLst>
              <a:ext uri="{1302DD98-3366-45AE-803F-AB044DFC0309}">
                <asvg:svgBlip xmlns:r="http://schemas.openxmlformats.org/officeDocument/2006/relationships" xmlns:asvg="http://schemas.microsoft.com/office/drawing/2016/SVG/main" r:embed="rId130"/>
                <a14:useLocalDpi xmlns:a14="http://schemas.microsoft.com/office/drawing/2010/main" val="0"/>
              </a:ext>
            </a:extLst>
          </a:blip>
          <a:srcRect l="0" t="0" r="0" b="0"/>
          <a:stretch/>
        </p:blipFill>
        <p:spPr>
          <a:xfrm>
            <a:off x="762000" y="3841814"/>
            <a:ext cx="16764000" cy="1876425"/>
          </a:xfrm>
          <a:prstGeom prst="rect">
            <a:avLst/>
          </a:prstGeom>
        </p:spPr>
      </p:pic>
      <p:sp>
        <p:nvSpPr>
          <p:cNvPr id="497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95" y="5946838"/>
            <a:ext cx="5319712" cy="4857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1" spc="-10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Input Stage</a:t>
            </a:r>
          </a:p>
        </p:txBody>
      </p:sp>
      <p:sp>
        <p:nvSpPr>
          <p:cNvPr id="498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914495" y="6579298"/>
            <a:ext cx="5319712" cy="14001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648"/>
              </a:lnSpc>
            </a:pPr>
            <a:r>
              <a:rPr lang="en-US" sz="2400" spc="-5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The process begins with the input of PDF documents for analysis and processing.</a:t>
            </a:r>
          </a:p>
        </p:txBody>
      </p:sp>
      <p:sp>
        <p:nvSpPr>
          <p:cNvPr id="499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502432" y="5946838"/>
            <a:ext cx="5319712" cy="4857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1" spc="-10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Processing Stage</a:t>
            </a:r>
          </a:p>
        </p:txBody>
      </p:sp>
      <p:sp>
        <p:nvSpPr>
          <p:cNvPr id="500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502432" y="6579298"/>
            <a:ext cx="5319712" cy="14001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648"/>
              </a:lnSpc>
            </a:pPr>
            <a:r>
              <a:rPr lang="en-US" sz="2400" spc="-5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In this phase, rules are extracted and regex patterns are generated using a Large Language Model (LLM).</a:t>
            </a:r>
          </a:p>
        </p:txBody>
      </p:sp>
      <p:sp>
        <p:nvSpPr>
          <p:cNvPr id="501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090273" y="5946838"/>
            <a:ext cx="5319712" cy="4857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1" spc="-10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Output Stage</a:t>
            </a:r>
          </a:p>
        </p:txBody>
      </p:sp>
      <p:sp>
        <p:nvSpPr>
          <p:cNvPr id="502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2090273" y="6579298"/>
            <a:ext cx="5319712" cy="14001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648"/>
              </a:lnSpc>
            </a:pPr>
            <a:r>
              <a:rPr lang="en-US" sz="2400" spc="-5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An anomaly report is generated based on the sample data, highlighting any discrepancies.</a:t>
            </a:r>
          </a:p>
        </p:txBody>
      </p:sp>
      <p:sp>
        <p:nvSpPr>
          <p:cNvPr id="503" name="Click here to edit title-455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727805"/>
            <a:ext cx="15197138" cy="6858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208"/>
              </a:lnSpc>
            </a:pPr>
            <a:r>
              <a:rPr lang="en-US" sz="4200" b="1" spc="-16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PDF Processing Workflow Overview</a:t>
            </a:r>
          </a:p>
        </p:txBody>
      </p:sp>
      <p:sp>
        <p:nvSpPr>
          <p:cNvPr id="505" name="Click here to edit subtitle-427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62000" y="1447800"/>
            <a:ext cx="15197138" cy="4095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2100" spc="-4" dirty="0">
                <a:solidFill>
                  <a:srgbClr val="384882">
                    <a:alpha val="100000"/>
                  </a:srgbClr>
                </a:solidFill>
                <a:latin typeface="DM Sans" panose="00000700000000000000" pitchFamily="2" charset="0"/>
              </a:rPr>
              <a:t>Understanding the Workflow of PDF Analysis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35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1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37">
            <a:alphaModFix amt="100000"/>
          </a:blip>
          <a:stretch/>
        </p:blipFill>
        <p:spPr>
          <a:xfrm>
            <a:off x="228600" y="228600"/>
            <a:ext cx="17830800" cy="9848850"/>
          </a:xfrm>
          <a:prstGeom prst="rect">
            <a:avLst/>
          </a:prstGeom>
        </p:spPr>
      </p:pic>
      <p:pic>
        <p:nvPicPr>
          <p:cNvPr id="51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39">
            <a:alphaModFix amt="100000"/>
          </a:blip>
          <a:stretch/>
        </p:blipFill>
        <p:spPr>
          <a:xfrm>
            <a:off x="18059400" y="3895725"/>
            <a:ext cx="228600" cy="6391275"/>
          </a:xfrm>
          <a:prstGeom prst="rect">
            <a:avLst/>
          </a:prstGeom>
        </p:spPr>
      </p:pic>
      <p:pic>
        <p:nvPicPr>
          <p:cNvPr id="51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41">
            <a:alphaModFix amt="100000"/>
          </a:blip>
          <a:stretch/>
        </p:blipFill>
        <p:spPr>
          <a:xfrm>
            <a:off x="12801600" y="0"/>
            <a:ext cx="5486400" cy="228600"/>
          </a:xfrm>
          <a:prstGeom prst="rect">
            <a:avLst/>
          </a:prstGeom>
        </p:spPr>
      </p:pic>
      <p:pic>
        <p:nvPicPr>
          <p:cNvPr id="51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43">
            <a:alphaModFix amt="100000"/>
          </a:blip>
          <a:stretch/>
        </p:blipFill>
        <p:spPr>
          <a:xfrm>
            <a:off x="762000" y="1449991"/>
            <a:ext cx="171450" cy="171450"/>
          </a:xfrm>
          <a:prstGeom prst="rect">
            <a:avLst/>
          </a:prstGeom>
        </p:spPr>
      </p:pic>
      <p:sp>
        <p:nvSpPr>
          <p:cNvPr id="518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62050" y="1295686"/>
            <a:ext cx="4510088" cy="4857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1" spc="-10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Efficient Rule Set Processing</a:t>
            </a:r>
          </a:p>
        </p:txBody>
      </p:sp>
      <p:sp>
        <p:nvSpPr>
          <p:cNvPr id="520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62050" y="1851946"/>
            <a:ext cx="4510088" cy="14001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648"/>
              </a:lnSpc>
            </a:pPr>
            <a:r>
              <a:rPr lang="en-US" sz="2400" spc="-5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Extracted and processed rule sets in a timely manner, enhancing workflow efficiency.</a:t>
            </a:r>
          </a:p>
        </p:txBody>
      </p:sp>
      <p:pic>
        <p:nvPicPr>
          <p:cNvPr id="52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45">
            <a:alphaModFix amt="100000"/>
          </a:blip>
          <a:stretch/>
        </p:blipFill>
        <p:spPr>
          <a:xfrm>
            <a:off x="762000" y="3460718"/>
            <a:ext cx="4876800" cy="19050"/>
          </a:xfrm>
          <a:prstGeom prst="rect">
            <a:avLst/>
          </a:prstGeom>
        </p:spPr>
      </p:pic>
      <p:pic>
        <p:nvPicPr>
          <p:cNvPr id="52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47">
            <a:alphaModFix amt="100000"/>
          </a:blip>
          <a:stretch/>
        </p:blipFill>
        <p:spPr>
          <a:xfrm>
            <a:off x="762000" y="3853148"/>
            <a:ext cx="171450" cy="171450"/>
          </a:xfrm>
          <a:prstGeom prst="rect">
            <a:avLst/>
          </a:prstGeom>
        </p:spPr>
      </p:pic>
      <p:sp>
        <p:nvSpPr>
          <p:cNvPr id="526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62050" y="3698843"/>
            <a:ext cx="4510088" cy="4857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1" spc="-10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Time-Saving Automation</a:t>
            </a:r>
          </a:p>
        </p:txBody>
      </p:sp>
      <p:sp>
        <p:nvSpPr>
          <p:cNvPr id="528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62050" y="4255103"/>
            <a:ext cx="4510088" cy="14001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648"/>
              </a:lnSpc>
            </a:pPr>
            <a:r>
              <a:rPr lang="en-US" sz="2400" spc="-5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Automated regex creation led to considerable time savings, streamlining operations.</a:t>
            </a:r>
          </a:p>
        </p:txBody>
      </p:sp>
      <p:pic>
        <p:nvPicPr>
          <p:cNvPr id="53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49">
            <a:alphaModFix amt="100000"/>
          </a:blip>
          <a:stretch/>
        </p:blipFill>
        <p:spPr>
          <a:xfrm>
            <a:off x="762000" y="5863971"/>
            <a:ext cx="4876800" cy="19050"/>
          </a:xfrm>
          <a:prstGeom prst="rect">
            <a:avLst/>
          </a:prstGeom>
        </p:spPr>
      </p:pic>
      <p:pic>
        <p:nvPicPr>
          <p:cNvPr id="53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51">
            <a:alphaModFix amt="100000"/>
          </a:blip>
          <a:stretch/>
        </p:blipFill>
        <p:spPr>
          <a:xfrm>
            <a:off x="762000" y="6256306"/>
            <a:ext cx="171450" cy="171450"/>
          </a:xfrm>
          <a:prstGeom prst="rect">
            <a:avLst/>
          </a:prstGeom>
        </p:spPr>
      </p:pic>
      <p:sp>
        <p:nvSpPr>
          <p:cNvPr id="534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62050" y="6102096"/>
            <a:ext cx="4510088" cy="9715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1" spc="-10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High Accuracy in Anomaly Detection</a:t>
            </a:r>
          </a:p>
        </p:txBody>
      </p:sp>
      <p:sp>
        <p:nvSpPr>
          <p:cNvPr id="536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62050" y="7138321"/>
            <a:ext cx="4510088" cy="186690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648"/>
              </a:lnSpc>
            </a:pPr>
            <a:r>
              <a:rPr lang="en-US" sz="2400" spc="-5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Successfully identified anomalies with a high degree of accuracy, improving data reliability.</a:t>
            </a:r>
          </a:p>
        </p:txBody>
      </p:sp>
      <p:pic>
        <p:nvPicPr>
          <p:cNvPr id="53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53">
            <a:alphaModFix amt="100000"/>
          </a:blip>
          <a:stretch/>
        </p:blipFill>
        <p:spPr>
          <a:xfrm>
            <a:off x="762000" y="9210389"/>
            <a:ext cx="4876800" cy="19050"/>
          </a:xfrm>
          <a:prstGeom prst="rect">
            <a:avLst/>
          </a:prstGeom>
        </p:spPr>
      </p:pic>
      <p:pic>
        <p:nvPicPr>
          <p:cNvPr id="540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55">
            <a:alphaModFix amt="100000"/>
          </a:blip>
          <a:stretch/>
        </p:blipFill>
        <p:spPr>
          <a:xfrm>
            <a:off x="6172200" y="1449991"/>
            <a:ext cx="171450" cy="171450"/>
          </a:xfrm>
          <a:prstGeom prst="rect">
            <a:avLst/>
          </a:prstGeom>
        </p:spPr>
      </p:pic>
      <p:sp>
        <p:nvSpPr>
          <p:cNvPr id="542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572250" y="1295686"/>
            <a:ext cx="4510088" cy="4857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1" spc="-10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Reduction in Manual Effort</a:t>
            </a:r>
          </a:p>
        </p:txBody>
      </p:sp>
      <p:sp>
        <p:nvSpPr>
          <p:cNvPr id="544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572250" y="1851946"/>
            <a:ext cx="4510088" cy="14001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648"/>
              </a:lnSpc>
            </a:pPr>
            <a:r>
              <a:rPr lang="en-US" sz="2400" spc="-5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Significantly reduced manual effort and minimized human errors in data processing.</a:t>
            </a:r>
          </a:p>
        </p:txBody>
      </p:sp>
      <p:pic>
        <p:nvPicPr>
          <p:cNvPr id="546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57">
            <a:alphaModFix amt="100000"/>
          </a:blip>
          <a:stretch/>
        </p:blipFill>
        <p:spPr>
          <a:xfrm>
            <a:off x="6172200" y="3460718"/>
            <a:ext cx="4876800" cy="19050"/>
          </a:xfrm>
          <a:prstGeom prst="rect">
            <a:avLst/>
          </a:prstGeom>
        </p:spPr>
      </p:pic>
      <p:pic>
        <p:nvPicPr>
          <p:cNvPr id="548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59">
            <a:alphaModFix amt="100000"/>
          </a:blip>
          <a:stretch/>
        </p:blipFill>
        <p:spPr>
          <a:xfrm>
            <a:off x="6172200" y="3853148"/>
            <a:ext cx="171450" cy="171450"/>
          </a:xfrm>
          <a:prstGeom prst="rect">
            <a:avLst/>
          </a:prstGeom>
        </p:spPr>
      </p:pic>
      <p:sp>
        <p:nvSpPr>
          <p:cNvPr id="550" name="Primary Heading-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572250" y="3698843"/>
            <a:ext cx="4510088" cy="9715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1" spc="-10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Scalability for Larger Datasets</a:t>
            </a:r>
          </a:p>
        </p:txBody>
      </p:sp>
      <p:sp>
        <p:nvSpPr>
          <p:cNvPr id="552" name="Description of a primary heading-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6572250" y="4735163"/>
            <a:ext cx="4510088" cy="14001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648"/>
              </a:lnSpc>
            </a:pPr>
            <a:r>
              <a:rPr lang="en-US" sz="2400" spc="-5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The solution is scalable, allowing for processing of larger datasets and rules efficiently.</a:t>
            </a:r>
          </a:p>
        </p:txBody>
      </p:sp>
      <p:pic>
        <p:nvPicPr>
          <p:cNvPr id="55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61">
            <a:alphaModFix amt="100000"/>
          </a:blip>
          <a:stretch/>
        </p:blipFill>
        <p:spPr>
          <a:xfrm>
            <a:off x="6172200" y="6343936"/>
            <a:ext cx="4876800" cy="19050"/>
          </a:xfrm>
          <a:prstGeom prst="rect">
            <a:avLst/>
          </a:prstGeom>
        </p:spPr>
      </p:pic>
      <p:sp>
        <p:nvSpPr>
          <p:cNvPr id="556" name="Click here to edit title-47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849100" y="4191000"/>
            <a:ext cx="5672138" cy="13430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5208"/>
              </a:lnSpc>
            </a:pPr>
            <a:r>
              <a:rPr lang="en-US" sz="4200" b="1" spc="-16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Significant Results and Benefits Achieved</a:t>
            </a:r>
          </a:p>
        </p:txBody>
      </p:sp>
      <p:sp>
        <p:nvSpPr>
          <p:cNvPr id="558" name="Click here to edit subtitle-414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11849100" y="5638800"/>
            <a:ext cx="5672138" cy="4095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r">
              <a:lnSpc>
                <a:spcPts val="3108"/>
              </a:lnSpc>
            </a:pPr>
            <a:r>
              <a:rPr lang="en-US" sz="2100" spc="-4" dirty="0">
                <a:solidFill>
                  <a:srgbClr val="384882">
                    <a:alpha val="100000"/>
                  </a:srgbClr>
                </a:solidFill>
                <a:latin typeface="DM Sans" panose="00000700000000000000" pitchFamily="2" charset="0"/>
              </a:rPr>
              <a:t>Overview of Achievements and Advantages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slides/slide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65">
            <a:alphaModFix amt="100000"/>
          </a:blip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6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67">
            <a:alphaModFix amt="100000"/>
          </a:blip>
          <a:stretch/>
        </p:blipFill>
        <p:spPr>
          <a:xfrm>
            <a:off x="228600" y="228600"/>
            <a:ext cx="17830800" cy="9848850"/>
          </a:xfrm>
          <a:prstGeom prst="rect">
            <a:avLst/>
          </a:prstGeom>
        </p:spPr>
      </p:pic>
      <p:pic>
        <p:nvPicPr>
          <p:cNvPr id="56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69">
            <a:alphaModFix amt="100000"/>
          </a:blip>
          <a:stretch/>
        </p:blipFill>
        <p:spPr>
          <a:xfrm>
            <a:off x="0" y="3895725"/>
            <a:ext cx="228600" cy="6391275"/>
          </a:xfrm>
          <a:prstGeom prst="rect">
            <a:avLst/>
          </a:prstGeom>
        </p:spPr>
      </p:pic>
      <p:pic>
        <p:nvPicPr>
          <p:cNvPr id="56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71">
            <a:alphaModFix amt="100000"/>
          </a:blip>
          <a:stretch/>
        </p:blipFill>
        <p:spPr>
          <a:xfrm>
            <a:off x="0" y="0"/>
            <a:ext cx="5486400" cy="228600"/>
          </a:xfrm>
          <a:prstGeom prst="rect">
            <a:avLst/>
          </a:prstGeom>
        </p:spPr>
      </p:pic>
      <p:pic>
        <p:nvPicPr>
          <p:cNvPr id="56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73">
            <a:alphaModFix amt="100000"/>
          </a:blip>
          <a:stretch/>
        </p:blipFill>
        <p:spPr>
          <a:xfrm>
            <a:off x="7162800" y="1646492"/>
            <a:ext cx="171450" cy="171450"/>
          </a:xfrm>
          <a:prstGeom prst="rect">
            <a:avLst/>
          </a:prstGeom>
        </p:spPr>
      </p:pic>
      <p:sp>
        <p:nvSpPr>
          <p:cNvPr id="571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62850" y="1492282"/>
            <a:ext cx="9996488" cy="4857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1" spc="-10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Automated Approach</a:t>
            </a:r>
          </a:p>
        </p:txBody>
      </p:sp>
      <p:sp>
        <p:nvSpPr>
          <p:cNvPr id="573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62850" y="2048446"/>
            <a:ext cx="9996488" cy="9334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648"/>
              </a:lnSpc>
            </a:pPr>
            <a:r>
              <a:rPr lang="en-US" sz="2400" spc="-5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Implemented an automated approach for optimized rule processing and validation, enhancing operational efficiency.</a:t>
            </a:r>
          </a:p>
        </p:txBody>
      </p:sp>
      <p:pic>
        <p:nvPicPr>
          <p:cNvPr id="57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75">
            <a:alphaModFix amt="100000"/>
          </a:blip>
          <a:stretch/>
        </p:blipFill>
        <p:spPr>
          <a:xfrm>
            <a:off x="7162800" y="3194018"/>
            <a:ext cx="10363200" cy="19050"/>
          </a:xfrm>
          <a:prstGeom prst="rect">
            <a:avLst/>
          </a:prstGeom>
        </p:spPr>
      </p:pic>
      <p:pic>
        <p:nvPicPr>
          <p:cNvPr id="57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77">
            <a:alphaModFix amt="100000"/>
          </a:blip>
          <a:stretch/>
        </p:blipFill>
        <p:spPr>
          <a:xfrm>
            <a:off x="7162800" y="3586448"/>
            <a:ext cx="171450" cy="171450"/>
          </a:xfrm>
          <a:prstGeom prst="rect">
            <a:avLst/>
          </a:prstGeom>
        </p:spPr>
      </p:pic>
      <p:sp>
        <p:nvSpPr>
          <p:cNvPr id="579" name="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62850" y="3432143"/>
            <a:ext cx="9996488" cy="4857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1" spc="-10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Utilizing AI Technology</a:t>
            </a:r>
          </a:p>
        </p:txBody>
      </p:sp>
      <p:sp>
        <p:nvSpPr>
          <p:cNvPr id="581" name="Description of a primary heading-1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62850" y="3988403"/>
            <a:ext cx="9996488" cy="9334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648"/>
              </a:lnSpc>
            </a:pPr>
            <a:r>
              <a:rPr lang="en-US" sz="2400" spc="-5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Leveraged cutting-edge AI, specifically the Ollama LLM, for improved processing efficiency and accuracy.</a:t>
            </a:r>
          </a:p>
        </p:txBody>
      </p:sp>
      <p:pic>
        <p:nvPicPr>
          <p:cNvPr id="58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79">
            <a:alphaModFix amt="100000"/>
          </a:blip>
          <a:stretch/>
        </p:blipFill>
        <p:spPr>
          <a:xfrm>
            <a:off x="7162800" y="5133975"/>
            <a:ext cx="10363200" cy="19050"/>
          </a:xfrm>
          <a:prstGeom prst="rect">
            <a:avLst/>
          </a:prstGeom>
        </p:spPr>
      </p:pic>
      <p:pic>
        <p:nvPicPr>
          <p:cNvPr id="58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81">
            <a:alphaModFix amt="100000"/>
          </a:blip>
          <a:stretch/>
        </p:blipFill>
        <p:spPr>
          <a:xfrm>
            <a:off x="7162800" y="5526405"/>
            <a:ext cx="171450" cy="171450"/>
          </a:xfrm>
          <a:prstGeom prst="rect">
            <a:avLst/>
          </a:prstGeom>
        </p:spPr>
      </p:pic>
      <p:sp>
        <p:nvSpPr>
          <p:cNvPr id="587" name="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62850" y="5372100"/>
            <a:ext cx="9996488" cy="4857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1" spc="-10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Actionable Insights</a:t>
            </a:r>
          </a:p>
        </p:txBody>
      </p:sp>
      <p:sp>
        <p:nvSpPr>
          <p:cNvPr id="589" name="Description of a primary heading-2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62850" y="5928360"/>
            <a:ext cx="9996488" cy="9334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648"/>
              </a:lnSpc>
            </a:pPr>
            <a:r>
              <a:rPr lang="en-US" sz="2400" spc="-5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Delivered actionable insights through a comprehensive anomaly report, aiding in decision-making.</a:t>
            </a:r>
          </a:p>
        </p:txBody>
      </p:sp>
      <p:pic>
        <p:nvPicPr>
          <p:cNvPr id="59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83">
            <a:alphaModFix amt="100000"/>
          </a:blip>
          <a:stretch/>
        </p:blipFill>
        <p:spPr>
          <a:xfrm>
            <a:off x="7162800" y="7073932"/>
            <a:ext cx="10363200" cy="19050"/>
          </a:xfrm>
          <a:prstGeom prst="rect">
            <a:avLst/>
          </a:prstGeom>
        </p:spPr>
      </p:pic>
      <p:pic>
        <p:nvPicPr>
          <p:cNvPr id="593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85">
            <a:alphaModFix amt="100000"/>
          </a:blip>
          <a:stretch/>
        </p:blipFill>
        <p:spPr>
          <a:xfrm>
            <a:off x="7162800" y="7466266"/>
            <a:ext cx="171450" cy="171450"/>
          </a:xfrm>
          <a:prstGeom prst="rect">
            <a:avLst/>
          </a:prstGeom>
        </p:spPr>
      </p:pic>
      <p:sp>
        <p:nvSpPr>
          <p:cNvPr id="595" name="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62850" y="7312057"/>
            <a:ext cx="9996488" cy="4857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1" spc="-10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Scaling Potential</a:t>
            </a:r>
          </a:p>
        </p:txBody>
      </p:sp>
      <p:sp>
        <p:nvSpPr>
          <p:cNvPr id="597" name="Description of a primary heading-3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7562850" y="7868222"/>
            <a:ext cx="9996488" cy="93345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648"/>
              </a:lnSpc>
            </a:pPr>
            <a:r>
              <a:rPr lang="en-US" sz="2400" spc="-5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Acknowledged the significant potential for scaling and continuous improvement in processes.</a:t>
            </a:r>
          </a:p>
        </p:txBody>
      </p:sp>
      <p:pic>
        <p:nvPicPr>
          <p:cNvPr id="599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187">
            <a:alphaModFix amt="100000"/>
          </a:blip>
          <a:stretch/>
        </p:blipFill>
        <p:spPr>
          <a:xfrm>
            <a:off x="7162800" y="9013793"/>
            <a:ext cx="10363200" cy="19050"/>
          </a:xfrm>
          <a:prstGeom prst="rect">
            <a:avLst/>
          </a:prstGeom>
        </p:spPr>
      </p:pic>
      <p:sp>
        <p:nvSpPr>
          <p:cNvPr id="601" name="Click here to edit title-48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00100" y="4191000"/>
            <a:ext cx="5595938" cy="134302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5208"/>
              </a:lnSpc>
            </a:pPr>
            <a:r>
              <a:rPr lang="en-US" sz="4200" b="1" spc="-168" dirty="0">
                <a:solidFill>
                  <a:srgbClr val="0B247B">
                    <a:alpha val="100000"/>
                  </a:srgbClr>
                </a:solidFill>
                <a:latin typeface="DM Sans" panose="00000700000000000000" pitchFamily="2" charset="0"/>
              </a:rPr>
              <a:t>Optimizing Rule Processing with AI</a:t>
            </a:r>
          </a:p>
        </p:txBody>
      </p:sp>
      <p:sp>
        <p:nvSpPr>
          <p:cNvPr id="603" name="Click here to edit subtitle-477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800100" y="5638800"/>
            <a:ext cx="5595938" cy="409575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2100" spc="-4" dirty="0">
                <a:solidFill>
                  <a:srgbClr val="384882">
                    <a:alpha val="100000"/>
                  </a:srgbClr>
                </a:solidFill>
                <a:latin typeface="DM Sans" panose="00000700000000000000" pitchFamily="2" charset="0"/>
              </a:rPr>
              <a:t>Exploring the impact of automation and AI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Exporter Version: 2.0.35.0, docId: 15132557, orderId: 5215767</dc:title>
  <dc:creator>Presentations.AI Exporter</dc:creator>
  <lastModifiedBy>Presentations.AI Exporter</lastModifiedBy>
  <revision>1</revision>
  <dcterms:created xsi:type="dcterms:W3CDTF">2025-03-26T14:08:26.0000000Z</dcterms:created>
  <dcterms:modified xsi:type="dcterms:W3CDTF">2025-03-26T14:08:26.0000000Z</dcterms:modified>
</coreProperties>
</file>