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3a86884a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3a86884a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3a86884a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3a86884a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3a86884a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3a86884a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3a86884a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3a86884a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3a86884a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3a86884a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3a86884a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3a86884a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3a86884a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3a86884a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3a86884a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3a86884a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3a86884a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3a86884a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3a86884a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3a86884a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3a86884a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3a86884a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solidFill>
            <a:schemeClr val="dk1"/>
          </a:solidFill>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en" sz="3344">
                <a:latin typeface="Times New Roman"/>
                <a:ea typeface="Times New Roman"/>
                <a:cs typeface="Times New Roman"/>
                <a:sym typeface="Times New Roman"/>
              </a:rPr>
              <a:t>Gen AI-Based Data Profiling for Regulatory Reporting</a:t>
            </a:r>
            <a:endParaRPr b="1" sz="3344">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87" name="Google Shape;87;p13"/>
          <p:cNvSpPr txBox="1"/>
          <p:nvPr>
            <p:ph idx="1" type="subTitle"/>
          </p:nvPr>
        </p:nvSpPr>
        <p:spPr>
          <a:xfrm>
            <a:off x="3818875" y="3924925"/>
            <a:ext cx="47358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  </a:t>
            </a:r>
            <a:r>
              <a:rPr lang="en" sz="2500">
                <a:latin typeface="Times New Roman"/>
                <a:ea typeface="Times New Roman"/>
                <a:cs typeface="Times New Roman"/>
                <a:sym typeface="Times New Roman"/>
              </a:rPr>
              <a:t>ESSWarriors | Hackathon-2025</a:t>
            </a:r>
            <a:endParaRPr sz="25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3355">
                <a:latin typeface="Times New Roman"/>
                <a:ea typeface="Times New Roman"/>
                <a:cs typeface="Times New Roman"/>
                <a:sym typeface="Times New Roman"/>
              </a:rPr>
              <a:t>Challenges Faced</a:t>
            </a:r>
            <a:endParaRPr b="1" sz="3355">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61950" lvl="0" marL="457200" rtl="0" algn="l">
              <a:spcBef>
                <a:spcPts val="1200"/>
              </a:spcBef>
              <a:spcAft>
                <a:spcPts val="0"/>
              </a:spcAft>
              <a:buClr>
                <a:schemeClr val="lt1"/>
              </a:buClr>
              <a:buSzPts val="2100"/>
              <a:buFont typeface="Arial"/>
              <a:buChar char="●"/>
            </a:pPr>
            <a:r>
              <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Arial"/>
              <a:buChar char="●"/>
            </a:pPr>
            <a:r>
              <a:rPr b="1" lang="en" sz="2100">
                <a:latin typeface="Times New Roman"/>
                <a:ea typeface="Times New Roman"/>
                <a:cs typeface="Times New Roman"/>
                <a:sym typeface="Times New Roman"/>
              </a:rPr>
              <a:t>LLM accuracy:</a:t>
            </a:r>
            <a:r>
              <a:rPr lang="en" sz="2100">
                <a:latin typeface="Times New Roman"/>
                <a:ea typeface="Times New Roman"/>
                <a:cs typeface="Times New Roman"/>
                <a:sym typeface="Times New Roman"/>
              </a:rPr>
              <a:t> Ensuring accuracy in rule extraction.</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Arial"/>
              <a:buChar char="●"/>
            </a:pPr>
            <a:r>
              <a:rPr b="1" lang="en" sz="2100">
                <a:latin typeface="Times New Roman"/>
                <a:ea typeface="Times New Roman"/>
                <a:cs typeface="Times New Roman"/>
                <a:sym typeface="Times New Roman"/>
              </a:rPr>
              <a:t>Scalability:</a:t>
            </a:r>
            <a:r>
              <a:rPr lang="en" sz="2100">
                <a:latin typeface="Times New Roman"/>
                <a:ea typeface="Times New Roman"/>
                <a:cs typeface="Times New Roman"/>
                <a:sym typeface="Times New Roman"/>
              </a:rPr>
              <a:t> Handling large number of column efficiently.</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Arial"/>
              <a:buChar char="●"/>
            </a:pPr>
            <a:r>
              <a:rPr b="1" lang="en" sz="2100">
                <a:latin typeface="Times New Roman"/>
                <a:ea typeface="Times New Roman"/>
                <a:cs typeface="Times New Roman"/>
                <a:sym typeface="Times New Roman"/>
              </a:rPr>
              <a:t>Unreliability of LLM output:</a:t>
            </a:r>
            <a:r>
              <a:rPr lang="en" sz="2100">
                <a:latin typeface="Times New Roman"/>
                <a:ea typeface="Times New Roman"/>
                <a:cs typeface="Times New Roman"/>
                <a:sym typeface="Times New Roman"/>
              </a:rPr>
              <a:t> We can’t say what is going to be its output, also unstructured output.</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3355">
                <a:latin typeface="Times New Roman"/>
                <a:ea typeface="Times New Roman"/>
                <a:cs typeface="Times New Roman"/>
                <a:sym typeface="Times New Roman"/>
              </a:rPr>
              <a:t>Future Enhancements</a:t>
            </a:r>
            <a:endParaRPr b="1" sz="3355">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55600" lvl="0" marL="457200" rtl="0" algn="l">
              <a:spcBef>
                <a:spcPts val="1200"/>
              </a:spcBef>
              <a:spcAft>
                <a:spcPts val="0"/>
              </a:spcAft>
              <a:buClr>
                <a:schemeClr val="lt1"/>
              </a:buClr>
              <a:buSzPts val="2000"/>
              <a:buFont typeface="Arial"/>
              <a:buChar char="●"/>
            </a:pPr>
            <a:r>
              <a:rPr lang="en" sz="2000">
                <a:latin typeface="Times New Roman"/>
                <a:ea typeface="Times New Roman"/>
                <a:cs typeface="Times New Roman"/>
                <a:sym typeface="Times New Roman"/>
              </a:rPr>
              <a:t>1. Generate code for new type of validations dynamically through llm.</a:t>
            </a:r>
            <a:endParaRPr sz="2000">
              <a:latin typeface="Times New Roman"/>
              <a:ea typeface="Times New Roman"/>
              <a:cs typeface="Times New Roman"/>
              <a:sym typeface="Times New Roman"/>
            </a:endParaRPr>
          </a:p>
          <a:p>
            <a:pPr indent="-355600" lvl="0" marL="457200" rtl="0" algn="l">
              <a:spcBef>
                <a:spcPts val="0"/>
              </a:spcBef>
              <a:spcAft>
                <a:spcPts val="0"/>
              </a:spcAft>
              <a:buClr>
                <a:schemeClr val="lt1"/>
              </a:buClr>
              <a:buSzPts val="2000"/>
              <a:buFont typeface="Arial"/>
              <a:buChar char="●"/>
            </a:pPr>
            <a:r>
              <a:rPr lang="en" sz="2000">
                <a:latin typeface="Times New Roman"/>
                <a:ea typeface="Times New Roman"/>
                <a:cs typeface="Times New Roman"/>
                <a:sym typeface="Times New Roman"/>
              </a:rPr>
              <a:t>2. Generate rules for which multiple fields are affected </a:t>
            </a:r>
            <a:endParaRPr sz="2000">
              <a:latin typeface="Times New Roman"/>
              <a:ea typeface="Times New Roman"/>
              <a:cs typeface="Times New Roman"/>
              <a:sym typeface="Times New Roman"/>
            </a:endParaRPr>
          </a:p>
          <a:p>
            <a:pPr indent="0" lvl="0" marL="457200" rtl="0" algn="l">
              <a:spcBef>
                <a:spcPts val="1200"/>
              </a:spcBef>
              <a:spcAft>
                <a:spcPts val="0"/>
              </a:spcAft>
              <a:buNone/>
            </a:pPr>
            <a:r>
              <a:rPr lang="en" sz="2000">
                <a:latin typeface="Times New Roman"/>
                <a:ea typeface="Times New Roman"/>
                <a:cs typeface="Times New Roman"/>
                <a:sym typeface="Times New Roman"/>
              </a:rPr>
              <a:t>3. Refining rules based on user input</a:t>
            </a:r>
            <a:endParaRPr sz="2000">
              <a:latin typeface="Times New Roman"/>
              <a:ea typeface="Times New Roman"/>
              <a:cs typeface="Times New Roman"/>
              <a:sym typeface="Times New Roman"/>
            </a:endParaRPr>
          </a:p>
          <a:p>
            <a:pPr indent="-355600" lvl="0" marL="457200" rtl="0" algn="l">
              <a:spcBef>
                <a:spcPts val="1200"/>
              </a:spcBef>
              <a:spcAft>
                <a:spcPts val="0"/>
              </a:spcAft>
              <a:buClr>
                <a:schemeClr val="lt1"/>
              </a:buClr>
              <a:buSzPts val="2000"/>
              <a:buFont typeface="Arial"/>
              <a:buChar char="●"/>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3000">
                <a:latin typeface="Times New Roman"/>
                <a:ea typeface="Times New Roman"/>
                <a:cs typeface="Times New Roman"/>
                <a:sym typeface="Times New Roman"/>
              </a:rPr>
              <a:t>Conclusion</a:t>
            </a:r>
            <a:endParaRPr b="1" sz="3000">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154" name="Google Shape;154;p24"/>
          <p:cNvSpPr txBox="1"/>
          <p:nvPr>
            <p:ph idx="1" type="body"/>
          </p:nvPr>
        </p:nvSpPr>
        <p:spPr>
          <a:xfrm>
            <a:off x="639500" y="2119725"/>
            <a:ext cx="8103300" cy="2137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2000">
                <a:latin typeface="Times New Roman"/>
                <a:ea typeface="Times New Roman"/>
                <a:cs typeface="Times New Roman"/>
                <a:sym typeface="Times New Roman"/>
              </a:rPr>
              <a:t>AI simplifies validation rule generation</a:t>
            </a:r>
            <a:endParaRPr sz="2000">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sz="2000">
                <a:latin typeface="Times New Roman"/>
                <a:ea typeface="Times New Roman"/>
                <a:cs typeface="Times New Roman"/>
                <a:sym typeface="Times New Roman"/>
              </a:rPr>
              <a:t>Automates repetitive rule definitions</a:t>
            </a:r>
            <a:endParaRPr sz="2000">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sz="2000">
                <a:latin typeface="Times New Roman"/>
                <a:ea typeface="Times New Roman"/>
                <a:cs typeface="Times New Roman"/>
                <a:sym typeface="Times New Roman"/>
              </a:rPr>
              <a:t>Scales efficiently for large datasets</a:t>
            </a:r>
            <a:endParaRPr sz="2000">
              <a:latin typeface="Times New Roman"/>
              <a:ea typeface="Times New Roman"/>
              <a:cs typeface="Times New Roman"/>
              <a:sym typeface="Times New Roman"/>
            </a:endParaRPr>
          </a:p>
          <a:p>
            <a:pPr indent="0" lvl="0" marL="457200" rtl="0" algn="l">
              <a:spcBef>
                <a:spcPts val="1200"/>
              </a:spcBef>
              <a:spcAft>
                <a:spcPts val="0"/>
              </a:spcAft>
              <a:buNone/>
            </a:pPr>
            <a:r>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latin typeface="Times New Roman"/>
                <a:ea typeface="Times New Roman"/>
                <a:cs typeface="Times New Roman"/>
                <a:sym typeface="Times New Roman"/>
              </a:rPr>
              <a:t>Challenge</a:t>
            </a:r>
            <a:r>
              <a:rPr b="1" lang="en" sz="3000">
                <a:latin typeface="Times New Roman"/>
                <a:ea typeface="Times New Roman"/>
                <a:cs typeface="Times New Roman"/>
                <a:sym typeface="Times New Roman"/>
              </a:rPr>
              <a:t> Overview</a:t>
            </a:r>
            <a:endParaRPr b="1" sz="3000">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61950" lvl="0" marL="457200" rtl="0" algn="l">
              <a:spcBef>
                <a:spcPts val="1200"/>
              </a:spcBef>
              <a:spcAft>
                <a:spcPts val="0"/>
              </a:spcAft>
              <a:buClr>
                <a:schemeClr val="lt1"/>
              </a:buClr>
              <a:buSzPts val="2100"/>
              <a:buFont typeface="Arial"/>
              <a:buChar char="●"/>
            </a:pPr>
            <a:r>
              <a:rPr b="1" lang="en" sz="2100">
                <a:latin typeface="Times New Roman"/>
                <a:ea typeface="Times New Roman"/>
                <a:cs typeface="Times New Roman"/>
                <a:sym typeface="Times New Roman"/>
              </a:rPr>
              <a:t>Regulatory reporting in banking</a:t>
            </a:r>
            <a:r>
              <a:rPr lang="en" sz="2100">
                <a:latin typeface="Times New Roman"/>
                <a:ea typeface="Times New Roman"/>
                <a:cs typeface="Times New Roman"/>
                <a:sym typeface="Times New Roman"/>
              </a:rPr>
              <a:t> requires vast data validation.</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 sz="2100">
                <a:latin typeface="Times New Roman"/>
                <a:ea typeface="Times New Roman"/>
                <a:cs typeface="Times New Roman"/>
                <a:sym typeface="Times New Roman"/>
              </a:rPr>
              <a:t>Manual data profiling is time-consuming and error-prone.</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Arial"/>
              <a:buChar char="●"/>
            </a:pPr>
            <a:r>
              <a:rPr b="1" lang="en" sz="2100">
                <a:latin typeface="Times New Roman"/>
                <a:ea typeface="Times New Roman"/>
                <a:cs typeface="Times New Roman"/>
                <a:sym typeface="Times New Roman"/>
              </a:rPr>
              <a:t>Objective:</a:t>
            </a:r>
            <a:r>
              <a:rPr lang="en" sz="2100">
                <a:latin typeface="Times New Roman"/>
                <a:ea typeface="Times New Roman"/>
                <a:cs typeface="Times New Roman"/>
                <a:sym typeface="Times New Roman"/>
              </a:rPr>
              <a:t> Automate data profiling using </a:t>
            </a:r>
            <a:r>
              <a:rPr b="1" lang="en" sz="2100">
                <a:latin typeface="Times New Roman"/>
                <a:ea typeface="Times New Roman"/>
                <a:cs typeface="Times New Roman"/>
                <a:sym typeface="Times New Roman"/>
              </a:rPr>
              <a:t>Generative AI</a:t>
            </a:r>
            <a:r>
              <a:rPr lang="en" sz="2100">
                <a:latin typeface="Times New Roman"/>
                <a:ea typeface="Times New Roman"/>
                <a:cs typeface="Times New Roman"/>
                <a:sym typeface="Times New Roman"/>
              </a:rPr>
              <a:t> and </a:t>
            </a:r>
            <a:r>
              <a:rPr b="1" lang="en" sz="2100">
                <a:latin typeface="Times New Roman"/>
                <a:ea typeface="Times New Roman"/>
                <a:cs typeface="Times New Roman"/>
                <a:sym typeface="Times New Roman"/>
              </a:rPr>
              <a:t>Unsupervised ML</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Arial"/>
              <a:buChar char="●"/>
            </a:pPr>
            <a:r>
              <a:rPr b="1" lang="en" sz="2100">
                <a:latin typeface="Times New Roman"/>
                <a:ea typeface="Times New Roman"/>
                <a:cs typeface="Times New Roman"/>
                <a:sym typeface="Times New Roman"/>
              </a:rPr>
              <a:t>Goal:</a:t>
            </a:r>
            <a:r>
              <a:rPr lang="en" sz="2100">
                <a:latin typeface="Times New Roman"/>
                <a:ea typeface="Times New Roman"/>
                <a:cs typeface="Times New Roman"/>
                <a:sym typeface="Times New Roman"/>
              </a:rPr>
              <a:t> Ensure compliance by generating </a:t>
            </a:r>
            <a:r>
              <a:rPr b="1" lang="en" sz="2100">
                <a:latin typeface="Times New Roman"/>
                <a:ea typeface="Times New Roman"/>
                <a:cs typeface="Times New Roman"/>
                <a:sym typeface="Times New Roman"/>
              </a:rPr>
              <a:t>profiling rules, risk scores, and remediation actions</a:t>
            </a:r>
            <a:r>
              <a:rPr lang="en" sz="2100">
                <a:latin typeface="Times New Roman"/>
                <a:ea typeface="Times New Roman"/>
                <a:cs typeface="Times New Roman"/>
                <a:sym typeface="Times New Roman"/>
              </a:rPr>
              <a:t>.</a:t>
            </a:r>
            <a:endParaRPr sz="2100">
              <a:latin typeface="Times New Roman"/>
              <a:ea typeface="Times New Roman"/>
              <a:cs typeface="Times New Roman"/>
              <a:sym typeface="Times New Roman"/>
            </a:endParaRPr>
          </a:p>
          <a:p>
            <a:pPr indent="0" lvl="0" marL="0" rtl="0" algn="l">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3355">
                <a:latin typeface="Times New Roman"/>
                <a:ea typeface="Times New Roman"/>
                <a:cs typeface="Times New Roman"/>
                <a:sym typeface="Times New Roman"/>
              </a:rPr>
              <a:t>Problem Statement</a:t>
            </a:r>
            <a:endParaRPr b="1" sz="3355">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2516">
                <a:latin typeface="Times New Roman"/>
                <a:ea typeface="Times New Roman"/>
                <a:cs typeface="Times New Roman"/>
                <a:sym typeface="Times New Roman"/>
              </a:rPr>
              <a:t>Develop an AI-powered data profiling solution to:</a:t>
            </a:r>
            <a:endParaRPr sz="2516">
              <a:latin typeface="Times New Roman"/>
              <a:ea typeface="Times New Roman"/>
              <a:cs typeface="Times New Roman"/>
              <a:sym typeface="Times New Roman"/>
            </a:endParaRPr>
          </a:p>
          <a:p>
            <a:pPr indent="-340445" lvl="0" marL="457200" rtl="0" algn="l">
              <a:spcBef>
                <a:spcPts val="1200"/>
              </a:spcBef>
              <a:spcAft>
                <a:spcPts val="0"/>
              </a:spcAft>
              <a:buClr>
                <a:schemeClr val="lt1"/>
              </a:buClr>
              <a:buSzPct val="100000"/>
              <a:buFont typeface="Arial"/>
              <a:buAutoNum type="arabicPeriod"/>
            </a:pPr>
            <a:r>
              <a:rPr b="1" lang="en" sz="2516">
                <a:latin typeface="Times New Roman"/>
                <a:ea typeface="Times New Roman"/>
                <a:cs typeface="Times New Roman"/>
                <a:sym typeface="Times New Roman"/>
              </a:rPr>
              <a:t>Extract &amp; interpret</a:t>
            </a:r>
            <a:r>
              <a:rPr lang="en" sz="2516">
                <a:latin typeface="Times New Roman"/>
                <a:ea typeface="Times New Roman"/>
                <a:cs typeface="Times New Roman"/>
                <a:sym typeface="Times New Roman"/>
              </a:rPr>
              <a:t> regulatory reporting instructions.</a:t>
            </a:r>
            <a:endParaRPr sz="2516">
              <a:latin typeface="Times New Roman"/>
              <a:ea typeface="Times New Roman"/>
              <a:cs typeface="Times New Roman"/>
              <a:sym typeface="Times New Roman"/>
            </a:endParaRPr>
          </a:p>
          <a:p>
            <a:pPr indent="-340445" lvl="0" marL="457200" rtl="0" algn="l">
              <a:spcBef>
                <a:spcPts val="0"/>
              </a:spcBef>
              <a:spcAft>
                <a:spcPts val="0"/>
              </a:spcAft>
              <a:buClr>
                <a:schemeClr val="lt1"/>
              </a:buClr>
              <a:buSzPct val="100000"/>
              <a:buFont typeface="Arial"/>
              <a:buAutoNum type="arabicPeriod"/>
            </a:pPr>
            <a:r>
              <a:rPr b="1" lang="en" sz="2516">
                <a:latin typeface="Times New Roman"/>
                <a:ea typeface="Times New Roman"/>
                <a:cs typeface="Times New Roman"/>
                <a:sym typeface="Times New Roman"/>
              </a:rPr>
              <a:t>Generate profiling rules</a:t>
            </a:r>
            <a:r>
              <a:rPr lang="en" sz="2516">
                <a:latin typeface="Times New Roman"/>
                <a:ea typeface="Times New Roman"/>
                <a:cs typeface="Times New Roman"/>
                <a:sym typeface="Times New Roman"/>
              </a:rPr>
              <a:t> using LLMs/ML.</a:t>
            </a:r>
            <a:endParaRPr sz="2516">
              <a:latin typeface="Times New Roman"/>
              <a:ea typeface="Times New Roman"/>
              <a:cs typeface="Times New Roman"/>
              <a:sym typeface="Times New Roman"/>
            </a:endParaRPr>
          </a:p>
          <a:p>
            <a:pPr indent="-340445" lvl="0" marL="457200" rtl="0" algn="l">
              <a:spcBef>
                <a:spcPts val="0"/>
              </a:spcBef>
              <a:spcAft>
                <a:spcPts val="0"/>
              </a:spcAft>
              <a:buClr>
                <a:schemeClr val="lt1"/>
              </a:buClr>
              <a:buSzPct val="100000"/>
              <a:buFont typeface="Arial"/>
              <a:buAutoNum type="arabicPeriod"/>
            </a:pPr>
            <a:r>
              <a:rPr b="1" lang="en" sz="2516">
                <a:latin typeface="Times New Roman"/>
                <a:ea typeface="Times New Roman"/>
                <a:cs typeface="Times New Roman"/>
                <a:sym typeface="Times New Roman"/>
              </a:rPr>
              <a:t>Validate reported data</a:t>
            </a:r>
            <a:r>
              <a:rPr lang="en" sz="2516">
                <a:latin typeface="Times New Roman"/>
                <a:ea typeface="Times New Roman"/>
                <a:cs typeface="Times New Roman"/>
                <a:sym typeface="Times New Roman"/>
              </a:rPr>
              <a:t> using executable Python code.</a:t>
            </a:r>
            <a:endParaRPr sz="2516">
              <a:latin typeface="Times New Roman"/>
              <a:ea typeface="Times New Roman"/>
              <a:cs typeface="Times New Roman"/>
              <a:sym typeface="Times New Roman"/>
            </a:endParaRPr>
          </a:p>
          <a:p>
            <a:pPr indent="-340445" lvl="0" marL="457200" rtl="0" algn="l">
              <a:spcBef>
                <a:spcPts val="0"/>
              </a:spcBef>
              <a:spcAft>
                <a:spcPts val="0"/>
              </a:spcAft>
              <a:buClr>
                <a:schemeClr val="lt1"/>
              </a:buClr>
              <a:buSzPct val="100000"/>
              <a:buFont typeface="Arial"/>
              <a:buAutoNum type="arabicPeriod"/>
            </a:pPr>
            <a:r>
              <a:rPr b="1" lang="en" sz="2516">
                <a:latin typeface="Times New Roman"/>
                <a:ea typeface="Times New Roman"/>
                <a:cs typeface="Times New Roman"/>
                <a:sym typeface="Times New Roman"/>
              </a:rPr>
              <a:t>Identify anomalies</a:t>
            </a:r>
            <a:r>
              <a:rPr lang="en" sz="2516">
                <a:latin typeface="Times New Roman"/>
                <a:ea typeface="Times New Roman"/>
                <a:cs typeface="Times New Roman"/>
                <a:sym typeface="Times New Roman"/>
              </a:rPr>
              <a:t>.</a:t>
            </a:r>
            <a:endParaRPr sz="2516">
              <a:latin typeface="Times New Roman"/>
              <a:ea typeface="Times New Roman"/>
              <a:cs typeface="Times New Roman"/>
              <a:sym typeface="Times New Roman"/>
            </a:endParaRPr>
          </a:p>
          <a:p>
            <a:pPr indent="-340445" lvl="0" marL="457200" rtl="0" algn="l">
              <a:spcBef>
                <a:spcPts val="0"/>
              </a:spcBef>
              <a:spcAft>
                <a:spcPts val="0"/>
              </a:spcAft>
              <a:buClr>
                <a:schemeClr val="lt1"/>
              </a:buClr>
              <a:buSzPct val="100000"/>
              <a:buFont typeface="Arial"/>
              <a:buAutoNum type="arabicPeriod"/>
            </a:pPr>
            <a:r>
              <a:rPr b="1" lang="en" sz="2516">
                <a:latin typeface="Times New Roman"/>
                <a:ea typeface="Times New Roman"/>
                <a:cs typeface="Times New Roman"/>
                <a:sym typeface="Times New Roman"/>
              </a:rPr>
              <a:t>Suggest remediation</a:t>
            </a:r>
            <a:r>
              <a:rPr lang="en" sz="2516">
                <a:latin typeface="Times New Roman"/>
                <a:ea typeface="Times New Roman"/>
                <a:cs typeface="Times New Roman"/>
                <a:sym typeface="Times New Roman"/>
              </a:rPr>
              <a:t> with automated explanations.</a:t>
            </a:r>
            <a:endParaRPr sz="2516">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4804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b="1" lang="en" sz="2920">
                <a:latin typeface="Times New Roman"/>
                <a:ea typeface="Times New Roman"/>
                <a:cs typeface="Times New Roman"/>
                <a:sym typeface="Times New Roman"/>
              </a:rPr>
              <a:t>Solution Approach</a:t>
            </a:r>
            <a:endParaRPr b="1" sz="2920">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2240"/>
          </a:p>
        </p:txBody>
      </p:sp>
      <p:sp>
        <p:nvSpPr>
          <p:cNvPr id="105" name="Google Shape;105;p16"/>
          <p:cNvSpPr txBox="1"/>
          <p:nvPr>
            <p:ph idx="1" type="body"/>
          </p:nvPr>
        </p:nvSpPr>
        <p:spPr>
          <a:xfrm>
            <a:off x="611700" y="1415150"/>
            <a:ext cx="7747200" cy="3510300"/>
          </a:xfrm>
          <a:prstGeom prst="rect">
            <a:avLst/>
          </a:prstGeom>
        </p:spPr>
        <p:txBody>
          <a:bodyPr anchorCtr="0" anchor="t" bIns="91425" lIns="91425" spcFirstLastPara="1" rIns="91425" wrap="square" tIns="91425">
            <a:normAutofit/>
          </a:bodyPr>
          <a:lstStyle/>
          <a:p>
            <a:pPr indent="-349765" lvl="0" marL="457200" rtl="0" algn="l">
              <a:lnSpc>
                <a:spcPct val="105000"/>
              </a:lnSpc>
              <a:spcBef>
                <a:spcPts val="1200"/>
              </a:spcBef>
              <a:spcAft>
                <a:spcPts val="0"/>
              </a:spcAft>
              <a:buClr>
                <a:schemeClr val="lt1"/>
              </a:buClr>
              <a:buSzPts val="1908"/>
              <a:buFont typeface="Arial"/>
              <a:buAutoNum type="arabicPeriod"/>
            </a:pPr>
            <a:r>
              <a:rPr b="1" lang="en" sz="1908">
                <a:latin typeface="Times New Roman"/>
                <a:ea typeface="Times New Roman"/>
                <a:cs typeface="Times New Roman"/>
                <a:sym typeface="Times New Roman"/>
              </a:rPr>
              <a:t>Data Extraction:</a:t>
            </a:r>
            <a:r>
              <a:rPr lang="en" sz="1908">
                <a:latin typeface="Times New Roman"/>
                <a:ea typeface="Times New Roman"/>
                <a:cs typeface="Times New Roman"/>
                <a:sym typeface="Times New Roman"/>
              </a:rPr>
              <a:t> Preprocess pdf files and store its content in vector store. Additionally, identify table and save each row as a document.</a:t>
            </a:r>
            <a:endParaRPr b="1" sz="1908">
              <a:latin typeface="Times New Roman"/>
              <a:ea typeface="Times New Roman"/>
              <a:cs typeface="Times New Roman"/>
              <a:sym typeface="Times New Roman"/>
            </a:endParaRPr>
          </a:p>
          <a:p>
            <a:pPr indent="-349765" lvl="0" marL="457200" rtl="0" algn="l">
              <a:lnSpc>
                <a:spcPct val="105000"/>
              </a:lnSpc>
              <a:spcBef>
                <a:spcPts val="0"/>
              </a:spcBef>
              <a:spcAft>
                <a:spcPts val="0"/>
              </a:spcAft>
              <a:buClr>
                <a:schemeClr val="lt1"/>
              </a:buClr>
              <a:buSzPts val="1908"/>
              <a:buFont typeface="Arial"/>
              <a:buAutoNum type="arabicPeriod"/>
            </a:pPr>
            <a:r>
              <a:rPr b="1" lang="en" sz="1908">
                <a:latin typeface="Times New Roman"/>
                <a:ea typeface="Times New Roman"/>
                <a:cs typeface="Times New Roman"/>
                <a:sym typeface="Times New Roman"/>
              </a:rPr>
              <a:t>Profiling Rule Generation:</a:t>
            </a:r>
            <a:r>
              <a:rPr lang="en" sz="1908">
                <a:latin typeface="Times New Roman"/>
                <a:ea typeface="Times New Roman"/>
                <a:cs typeface="Times New Roman"/>
                <a:sym typeface="Times New Roman"/>
              </a:rPr>
              <a:t> LLM-based validation </a:t>
            </a:r>
            <a:r>
              <a:rPr lang="en" sz="1908">
                <a:latin typeface="Times New Roman"/>
                <a:ea typeface="Times New Roman"/>
                <a:cs typeface="Times New Roman"/>
                <a:sym typeface="Times New Roman"/>
              </a:rPr>
              <a:t>logic for each column.</a:t>
            </a:r>
            <a:endParaRPr sz="1908">
              <a:latin typeface="Times New Roman"/>
              <a:ea typeface="Times New Roman"/>
              <a:cs typeface="Times New Roman"/>
              <a:sym typeface="Times New Roman"/>
            </a:endParaRPr>
          </a:p>
          <a:p>
            <a:pPr indent="-349765" lvl="0" marL="457200" rtl="0" algn="l">
              <a:lnSpc>
                <a:spcPct val="105000"/>
              </a:lnSpc>
              <a:spcBef>
                <a:spcPts val="0"/>
              </a:spcBef>
              <a:spcAft>
                <a:spcPts val="0"/>
              </a:spcAft>
              <a:buClr>
                <a:schemeClr val="lt1"/>
              </a:buClr>
              <a:buSzPts val="1908"/>
              <a:buFont typeface="Arial"/>
              <a:buAutoNum type="arabicPeriod"/>
            </a:pPr>
            <a:r>
              <a:rPr b="1" lang="en" sz="1908">
                <a:latin typeface="Times New Roman"/>
                <a:ea typeface="Times New Roman"/>
                <a:cs typeface="Times New Roman"/>
                <a:sym typeface="Times New Roman"/>
              </a:rPr>
              <a:t>Validation Engine:</a:t>
            </a:r>
            <a:r>
              <a:rPr lang="en" sz="1908">
                <a:latin typeface="Times New Roman"/>
                <a:ea typeface="Times New Roman"/>
                <a:cs typeface="Times New Roman"/>
                <a:sym typeface="Times New Roman"/>
              </a:rPr>
              <a:t> Python code execution based on generated for data verification.</a:t>
            </a:r>
            <a:endParaRPr sz="1908">
              <a:latin typeface="Times New Roman"/>
              <a:ea typeface="Times New Roman"/>
              <a:cs typeface="Times New Roman"/>
              <a:sym typeface="Times New Roman"/>
            </a:endParaRPr>
          </a:p>
          <a:p>
            <a:pPr indent="-349765" lvl="0" marL="457200" rtl="0" algn="l">
              <a:lnSpc>
                <a:spcPct val="105000"/>
              </a:lnSpc>
              <a:spcBef>
                <a:spcPts val="0"/>
              </a:spcBef>
              <a:spcAft>
                <a:spcPts val="0"/>
              </a:spcAft>
              <a:buClr>
                <a:schemeClr val="lt1"/>
              </a:buClr>
              <a:buSzPts val="1908"/>
              <a:buFont typeface="Arial"/>
              <a:buAutoNum type="arabicPeriod"/>
            </a:pPr>
            <a:r>
              <a:rPr b="1" lang="en" sz="1908">
                <a:latin typeface="Times New Roman"/>
                <a:ea typeface="Times New Roman"/>
                <a:cs typeface="Times New Roman"/>
                <a:sym typeface="Times New Roman"/>
              </a:rPr>
              <a:t>Remediation Module:</a:t>
            </a:r>
            <a:r>
              <a:rPr lang="en" sz="1908">
                <a:latin typeface="Times New Roman"/>
                <a:ea typeface="Times New Roman"/>
                <a:cs typeface="Times New Roman"/>
                <a:sym typeface="Times New Roman"/>
              </a:rPr>
              <a:t> Automated suggestions for flagged transactions.</a:t>
            </a:r>
            <a:endParaRPr sz="1908">
              <a:latin typeface="Times New Roman"/>
              <a:ea typeface="Times New Roman"/>
              <a:cs typeface="Times New Roman"/>
              <a:sym typeface="Times New Roman"/>
            </a:endParaRPr>
          </a:p>
          <a:p>
            <a:pPr indent="-349765" lvl="0" marL="457200" rtl="0" algn="l">
              <a:lnSpc>
                <a:spcPct val="105000"/>
              </a:lnSpc>
              <a:spcBef>
                <a:spcPts val="0"/>
              </a:spcBef>
              <a:spcAft>
                <a:spcPts val="0"/>
              </a:spcAft>
              <a:buClr>
                <a:schemeClr val="lt1"/>
              </a:buClr>
              <a:buSzPts val="1908"/>
              <a:buFont typeface="Arial"/>
              <a:buAutoNum type="arabicPeriod"/>
            </a:pPr>
            <a:r>
              <a:rPr b="1" lang="en" sz="1908">
                <a:latin typeface="Times New Roman"/>
                <a:ea typeface="Times New Roman"/>
                <a:cs typeface="Times New Roman"/>
                <a:sym typeface="Times New Roman"/>
              </a:rPr>
              <a:t>Interactive Compliance Assistant(Chat Bot):</a:t>
            </a:r>
            <a:r>
              <a:rPr lang="en" sz="1908">
                <a:latin typeface="Times New Roman"/>
                <a:ea typeface="Times New Roman"/>
                <a:cs typeface="Times New Roman"/>
                <a:sym typeface="Times New Roman"/>
              </a:rPr>
              <a:t> User-friendly context aware UI for auditors to chat about document and validation rules.</a:t>
            </a:r>
            <a:endParaRPr sz="1908">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7090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2308">
                <a:latin typeface="Times New Roman"/>
                <a:ea typeface="Times New Roman"/>
                <a:cs typeface="Times New Roman"/>
                <a:sym typeface="Times New Roman"/>
              </a:rPr>
              <a:t>Interactive Compliance Assistant(Chat Bot)</a:t>
            </a:r>
            <a:endParaRPr sz="2408"/>
          </a:p>
        </p:txBody>
      </p:sp>
      <p:sp>
        <p:nvSpPr>
          <p:cNvPr id="111" name="Google Shape;111;p17"/>
          <p:cNvSpPr txBox="1"/>
          <p:nvPr>
            <p:ph idx="1" type="body"/>
          </p:nvPr>
        </p:nvSpPr>
        <p:spPr>
          <a:xfrm>
            <a:off x="1032350" y="1352100"/>
            <a:ext cx="8047500" cy="3467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750">
                <a:latin typeface="Times New Roman"/>
                <a:ea typeface="Times New Roman"/>
                <a:cs typeface="Times New Roman"/>
                <a:sym typeface="Times New Roman"/>
              </a:rPr>
              <a:t>The chatbot allows users (auditors/compliance officers) to query regulatory reporting requirements.</a:t>
            </a:r>
            <a:endParaRPr sz="115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 sz="1250">
                <a:latin typeface="Times New Roman"/>
                <a:ea typeface="Times New Roman"/>
                <a:cs typeface="Times New Roman"/>
                <a:sym typeface="Times New Roman"/>
              </a:rPr>
              <a:t>Workflow</a:t>
            </a:r>
            <a:endParaRPr b="1" sz="1250">
              <a:latin typeface="Times New Roman"/>
              <a:ea typeface="Times New Roman"/>
              <a:cs typeface="Times New Roman"/>
              <a:sym typeface="Times New Roman"/>
            </a:endParaRPr>
          </a:p>
          <a:p>
            <a:pPr indent="-307977" lvl="0" marL="457200" rtl="0" algn="l">
              <a:lnSpc>
                <a:spcPct val="95000"/>
              </a:lnSpc>
              <a:spcBef>
                <a:spcPts val="120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User Query Input:</a:t>
            </a:r>
            <a:r>
              <a:rPr lang="en" sz="1250">
                <a:latin typeface="Times New Roman"/>
                <a:ea typeface="Times New Roman"/>
                <a:cs typeface="Times New Roman"/>
                <a:sym typeface="Times New Roman"/>
              </a:rPr>
              <a:t> The chatbot takes user queries related to regulatory compliance.</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7977" lvl="0" marL="457200" rtl="0" algn="l">
              <a:lnSpc>
                <a:spcPct val="95000"/>
              </a:lnSpc>
              <a:spcBef>
                <a:spcPts val="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Server Processing:</a:t>
            </a:r>
            <a:r>
              <a:rPr lang="en" sz="1250">
                <a:latin typeface="Times New Roman"/>
                <a:ea typeface="Times New Roman"/>
                <a:cs typeface="Times New Roman"/>
                <a:sym typeface="Times New Roman"/>
              </a:rPr>
              <a:t> The query is sent to the backend server.</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7977" lvl="0" marL="457200" rtl="0" algn="l">
              <a:lnSpc>
                <a:spcPct val="95000"/>
              </a:lnSpc>
              <a:spcBef>
                <a:spcPts val="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Vector Store Search:</a:t>
            </a:r>
            <a:r>
              <a:rPr lang="en" sz="1250">
                <a:latin typeface="Times New Roman"/>
                <a:ea typeface="Times New Roman"/>
                <a:cs typeface="Times New Roman"/>
                <a:sym typeface="Times New Roman"/>
              </a:rPr>
              <a:t> The server searches regulatory documents and historical context stored in a </a:t>
            </a:r>
            <a:r>
              <a:rPr b="1" lang="en" sz="1250">
                <a:latin typeface="Times New Roman"/>
                <a:ea typeface="Times New Roman"/>
                <a:cs typeface="Times New Roman"/>
                <a:sym typeface="Times New Roman"/>
              </a:rPr>
              <a:t>Vector Database</a:t>
            </a:r>
            <a:r>
              <a:rPr lang="en" sz="1250">
                <a:latin typeface="Times New Roman"/>
                <a:ea typeface="Times New Roman"/>
                <a:cs typeface="Times New Roman"/>
                <a:sym typeface="Times New Roman"/>
              </a:rPr>
              <a:t>.</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7977" lvl="0" marL="457200" rtl="0" algn="l">
              <a:lnSpc>
                <a:spcPct val="95000"/>
              </a:lnSpc>
              <a:spcBef>
                <a:spcPts val="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Context Retrieval:</a:t>
            </a:r>
            <a:r>
              <a:rPr lang="en" sz="1250">
                <a:latin typeface="Times New Roman"/>
                <a:ea typeface="Times New Roman"/>
                <a:cs typeface="Times New Roman"/>
                <a:sym typeface="Times New Roman"/>
              </a:rPr>
              <a:t> The vector store returns relevant context.</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7977" lvl="0" marL="457200" rtl="0" algn="l">
              <a:lnSpc>
                <a:spcPct val="95000"/>
              </a:lnSpc>
              <a:spcBef>
                <a:spcPts val="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Contextualized Query to LLM:</a:t>
            </a:r>
            <a:r>
              <a:rPr lang="en" sz="1250">
                <a:latin typeface="Times New Roman"/>
                <a:ea typeface="Times New Roman"/>
                <a:cs typeface="Times New Roman"/>
                <a:sym typeface="Times New Roman"/>
              </a:rPr>
              <a:t> The query, enriched with context, is sent to the </a:t>
            </a:r>
            <a:r>
              <a:rPr b="1" lang="en" sz="1250">
                <a:latin typeface="Times New Roman"/>
                <a:ea typeface="Times New Roman"/>
                <a:cs typeface="Times New Roman"/>
                <a:sym typeface="Times New Roman"/>
              </a:rPr>
              <a:t>LLM</a:t>
            </a:r>
            <a:r>
              <a:rPr lang="en" sz="1250">
                <a:latin typeface="Times New Roman"/>
                <a:ea typeface="Times New Roman"/>
                <a:cs typeface="Times New Roman"/>
                <a:sym typeface="Times New Roman"/>
              </a:rPr>
              <a:t> for response generation.</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7977" lvl="0" marL="457200" rtl="0" algn="l">
              <a:lnSpc>
                <a:spcPct val="95000"/>
              </a:lnSpc>
              <a:spcBef>
                <a:spcPts val="0"/>
              </a:spcBef>
              <a:spcAft>
                <a:spcPts val="0"/>
              </a:spcAft>
              <a:buClr>
                <a:schemeClr val="lt1"/>
              </a:buClr>
              <a:buSzPts val="1250"/>
              <a:buFont typeface="Arial"/>
              <a:buAutoNum type="arabicPeriod"/>
            </a:pPr>
            <a:r>
              <a:rPr b="1" lang="en" sz="1250">
                <a:latin typeface="Times New Roman"/>
                <a:ea typeface="Times New Roman"/>
                <a:cs typeface="Times New Roman"/>
                <a:sym typeface="Times New Roman"/>
              </a:rPr>
              <a:t>LLM Response:</a:t>
            </a:r>
            <a:r>
              <a:rPr lang="en" sz="1250">
                <a:latin typeface="Times New Roman"/>
                <a:ea typeface="Times New Roman"/>
                <a:cs typeface="Times New Roman"/>
                <a:sym typeface="Times New Roman"/>
              </a:rPr>
              <a:t> The AI generates a response based on both user input and retrieved context.</a:t>
            </a:r>
            <a:br>
              <a:rPr lang="en" sz="1250">
                <a:latin typeface="Times New Roman"/>
                <a:ea typeface="Times New Roman"/>
                <a:cs typeface="Times New Roman"/>
                <a:sym typeface="Times New Roman"/>
              </a:rPr>
            </a:br>
            <a:endParaRPr sz="1250">
              <a:latin typeface="Times New Roman"/>
              <a:ea typeface="Times New Roman"/>
              <a:cs typeface="Times New Roman"/>
              <a:sym typeface="Times New Roman"/>
            </a:endParaRPr>
          </a:p>
          <a:p>
            <a:pPr indent="-301627" lvl="0" marL="457200" rtl="0" algn="l">
              <a:lnSpc>
                <a:spcPct val="95000"/>
              </a:lnSpc>
              <a:spcBef>
                <a:spcPts val="0"/>
              </a:spcBef>
              <a:spcAft>
                <a:spcPts val="0"/>
              </a:spcAft>
              <a:buClr>
                <a:schemeClr val="lt1"/>
              </a:buClr>
              <a:buSzPts val="1150"/>
              <a:buFont typeface="Arial"/>
              <a:buAutoNum type="arabicPeriod"/>
            </a:pPr>
            <a:r>
              <a:rPr b="1" lang="en" sz="1250">
                <a:latin typeface="Times New Roman"/>
                <a:ea typeface="Times New Roman"/>
                <a:cs typeface="Times New Roman"/>
                <a:sym typeface="Times New Roman"/>
              </a:rPr>
              <a:t>Output Display:</a:t>
            </a:r>
            <a:r>
              <a:rPr lang="en" sz="1250">
                <a:latin typeface="Times New Roman"/>
                <a:ea typeface="Times New Roman"/>
                <a:cs typeface="Times New Roman"/>
                <a:sym typeface="Times New Roman"/>
              </a:rPr>
              <a:t> The chatbot presents the answer to the user.</a:t>
            </a:r>
            <a:br>
              <a:rPr lang="en" sz="1050">
                <a:latin typeface="Times New Roman"/>
                <a:ea typeface="Times New Roman"/>
                <a:cs typeface="Times New Roman"/>
                <a:sym typeface="Times New Roman"/>
              </a:rPr>
            </a:br>
            <a:endParaRPr sz="105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4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297500" y="211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ChatBot Diagram:</a:t>
            </a:r>
            <a:endParaRPr b="1"/>
          </a:p>
        </p:txBody>
      </p:sp>
      <p:pic>
        <p:nvPicPr>
          <p:cNvPr id="117" name="Google Shape;117;p18"/>
          <p:cNvPicPr preferRelativeResize="0"/>
          <p:nvPr/>
        </p:nvPicPr>
        <p:blipFill>
          <a:blip r:embed="rId3">
            <a:alphaModFix/>
          </a:blip>
          <a:stretch>
            <a:fillRect/>
          </a:stretch>
        </p:blipFill>
        <p:spPr>
          <a:xfrm>
            <a:off x="1397800" y="735350"/>
            <a:ext cx="7451949" cy="4246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1039425" y="475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Validation </a:t>
            </a:r>
            <a:r>
              <a:rPr b="1" lang="en"/>
              <a:t>Workflow</a:t>
            </a:r>
            <a:endParaRPr b="1"/>
          </a:p>
        </p:txBody>
      </p:sp>
      <p:sp>
        <p:nvSpPr>
          <p:cNvPr id="123" name="Google Shape;123;p19"/>
          <p:cNvSpPr txBox="1"/>
          <p:nvPr>
            <p:ph idx="1" type="body"/>
          </p:nvPr>
        </p:nvSpPr>
        <p:spPr>
          <a:xfrm>
            <a:off x="1047500" y="1300875"/>
            <a:ext cx="8096700" cy="37398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440"/>
              <a:buNone/>
            </a:pPr>
            <a:r>
              <a:rPr b="1" lang="en" sz="1313">
                <a:latin typeface="Times New Roman"/>
                <a:ea typeface="Times New Roman"/>
                <a:cs typeface="Times New Roman"/>
                <a:sym typeface="Times New Roman"/>
              </a:rPr>
              <a:t>User Input (CSV File):</a:t>
            </a:r>
            <a:endParaRPr b="1" sz="1313">
              <a:latin typeface="Times New Roman"/>
              <a:ea typeface="Times New Roman"/>
              <a:cs typeface="Times New Roman"/>
              <a:sym typeface="Times New Roman"/>
            </a:endParaRPr>
          </a:p>
          <a:p>
            <a:pPr indent="-312003" lvl="0" marL="457200" rtl="0" algn="l">
              <a:lnSpc>
                <a:spcPct val="95000"/>
              </a:lnSpc>
              <a:spcBef>
                <a:spcPts val="1200"/>
              </a:spcBef>
              <a:spcAft>
                <a:spcPts val="0"/>
              </a:spcAft>
              <a:buClr>
                <a:schemeClr val="lt1"/>
              </a:buClr>
              <a:buSzPts val="1313"/>
              <a:buFont typeface="Times New Roman"/>
              <a:buChar char="●"/>
            </a:pPr>
            <a:r>
              <a:rPr lang="en" sz="1313">
                <a:latin typeface="Times New Roman"/>
                <a:ea typeface="Times New Roman"/>
                <a:cs typeface="Times New Roman"/>
                <a:sym typeface="Times New Roman"/>
              </a:rPr>
              <a:t>The user uploads the  dataset in CSV format for processing through UI.</a:t>
            </a:r>
            <a:endParaRPr sz="1313">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b="1" lang="en" sz="1313">
                <a:latin typeface="Times New Roman"/>
                <a:ea typeface="Times New Roman"/>
                <a:cs typeface="Times New Roman"/>
                <a:sym typeface="Times New Roman"/>
              </a:rPr>
              <a:t>Task 1: Anomaly Detection &amp; Outlier Removal</a:t>
            </a:r>
            <a:endParaRPr b="1" sz="1313">
              <a:latin typeface="Times New Roman"/>
              <a:ea typeface="Times New Roman"/>
              <a:cs typeface="Times New Roman"/>
              <a:sym typeface="Times New Roman"/>
            </a:endParaRPr>
          </a:p>
          <a:p>
            <a:pPr indent="-312003" lvl="0" marL="457200" rtl="0" algn="l">
              <a:lnSpc>
                <a:spcPct val="95000"/>
              </a:lnSpc>
              <a:spcBef>
                <a:spcPts val="1200"/>
              </a:spcBef>
              <a:spcAft>
                <a:spcPts val="0"/>
              </a:spcAft>
              <a:buClr>
                <a:schemeClr val="lt1"/>
              </a:buClr>
              <a:buSzPts val="1313"/>
              <a:buFont typeface="Times New Roman"/>
              <a:buChar char="●"/>
            </a:pPr>
            <a:r>
              <a:rPr lang="en" sz="1313">
                <a:latin typeface="Times New Roman"/>
                <a:ea typeface="Times New Roman"/>
                <a:cs typeface="Times New Roman"/>
                <a:sym typeface="Times New Roman"/>
              </a:rPr>
              <a:t>Isolation Forest ML Algo is used to detect anomalies in the dataset.</a:t>
            </a:r>
            <a:endParaRPr sz="1313">
              <a:latin typeface="Times New Roman"/>
              <a:ea typeface="Times New Roman"/>
              <a:cs typeface="Times New Roman"/>
              <a:sym typeface="Times New Roman"/>
            </a:endParaRPr>
          </a:p>
          <a:p>
            <a:pPr indent="-312003" lvl="0" marL="457200" rtl="0" algn="l">
              <a:lnSpc>
                <a:spcPct val="95000"/>
              </a:lnSpc>
              <a:spcBef>
                <a:spcPts val="0"/>
              </a:spcBef>
              <a:spcAft>
                <a:spcPts val="0"/>
              </a:spcAft>
              <a:buClr>
                <a:schemeClr val="lt1"/>
              </a:buClr>
              <a:buSzPts val="1313"/>
              <a:buFont typeface="Arial"/>
              <a:buChar char="●"/>
            </a:pPr>
            <a:r>
              <a:rPr lang="en" sz="1313">
                <a:latin typeface="Times New Roman"/>
                <a:ea typeface="Times New Roman"/>
                <a:cs typeface="Times New Roman"/>
                <a:sym typeface="Times New Roman"/>
              </a:rPr>
              <a:t>It generates an </a:t>
            </a:r>
            <a:r>
              <a:rPr b="1" lang="en" sz="1313">
                <a:latin typeface="Times New Roman"/>
                <a:ea typeface="Times New Roman"/>
                <a:cs typeface="Times New Roman"/>
                <a:sym typeface="Times New Roman"/>
              </a:rPr>
              <a:t>outlier removal visualization, cleaned dataset, removed outlier dataset and outlier report</a:t>
            </a:r>
            <a:r>
              <a:rPr lang="en" sz="1313">
                <a:latin typeface="Times New Roman"/>
                <a:ea typeface="Times New Roman"/>
                <a:cs typeface="Times New Roman"/>
                <a:sym typeface="Times New Roman"/>
              </a:rPr>
              <a:t>.</a:t>
            </a:r>
            <a:endParaRPr sz="1313">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b="1" lang="en" sz="1313">
                <a:latin typeface="Times New Roman"/>
                <a:ea typeface="Times New Roman"/>
                <a:cs typeface="Times New Roman"/>
                <a:sym typeface="Times New Roman"/>
              </a:rPr>
              <a:t>Task 2: LLM-Powered Validation</a:t>
            </a:r>
            <a:endParaRPr b="1" sz="1313">
              <a:latin typeface="Times New Roman"/>
              <a:ea typeface="Times New Roman"/>
              <a:cs typeface="Times New Roman"/>
              <a:sym typeface="Times New Roman"/>
            </a:endParaRPr>
          </a:p>
          <a:p>
            <a:pPr indent="-312003" lvl="0" marL="457200" rtl="0" algn="l">
              <a:lnSpc>
                <a:spcPct val="95000"/>
              </a:lnSpc>
              <a:spcBef>
                <a:spcPts val="1200"/>
              </a:spcBef>
              <a:spcAft>
                <a:spcPts val="0"/>
              </a:spcAft>
              <a:buClr>
                <a:schemeClr val="lt1"/>
              </a:buClr>
              <a:buSzPts val="1313"/>
              <a:buFont typeface="Arial"/>
              <a:buChar char="●"/>
            </a:pPr>
            <a:r>
              <a:rPr lang="en" sz="1313">
                <a:latin typeface="Times New Roman"/>
                <a:ea typeface="Times New Roman"/>
                <a:cs typeface="Times New Roman"/>
                <a:sym typeface="Times New Roman"/>
              </a:rPr>
              <a:t>The </a:t>
            </a:r>
            <a:r>
              <a:rPr b="1" lang="en" sz="1313">
                <a:latin typeface="Times New Roman"/>
                <a:ea typeface="Times New Roman"/>
                <a:cs typeface="Times New Roman"/>
                <a:sym typeface="Times New Roman"/>
              </a:rPr>
              <a:t>extracted data</a:t>
            </a:r>
            <a:r>
              <a:rPr lang="en" sz="1313">
                <a:latin typeface="Times New Roman"/>
                <a:ea typeface="Times New Roman"/>
                <a:cs typeface="Times New Roman"/>
                <a:sym typeface="Times New Roman"/>
              </a:rPr>
              <a:t> is sent to </a:t>
            </a:r>
            <a:r>
              <a:rPr b="1" lang="en" sz="1313">
                <a:latin typeface="Times New Roman"/>
                <a:ea typeface="Times New Roman"/>
                <a:cs typeface="Times New Roman"/>
                <a:sym typeface="Times New Roman"/>
              </a:rPr>
              <a:t>Program </a:t>
            </a:r>
            <a:r>
              <a:rPr lang="en" sz="1313">
                <a:latin typeface="Times New Roman"/>
                <a:ea typeface="Times New Roman"/>
                <a:cs typeface="Times New Roman"/>
                <a:sym typeface="Times New Roman"/>
              </a:rPr>
              <a:t> which has predefined validation functions and LLM.</a:t>
            </a:r>
            <a:endParaRPr sz="1313">
              <a:latin typeface="Times New Roman"/>
              <a:ea typeface="Times New Roman"/>
              <a:cs typeface="Times New Roman"/>
              <a:sym typeface="Times New Roman"/>
            </a:endParaRPr>
          </a:p>
          <a:p>
            <a:pPr indent="-312003" lvl="0" marL="457200" rtl="0" algn="l">
              <a:lnSpc>
                <a:spcPct val="95000"/>
              </a:lnSpc>
              <a:spcBef>
                <a:spcPts val="0"/>
              </a:spcBef>
              <a:spcAft>
                <a:spcPts val="0"/>
              </a:spcAft>
              <a:buClr>
                <a:schemeClr val="lt1"/>
              </a:buClr>
              <a:buSzPts val="1313"/>
              <a:buFont typeface="Times New Roman"/>
              <a:buChar char="●"/>
            </a:pPr>
            <a:r>
              <a:rPr lang="en" sz="1313">
                <a:latin typeface="Times New Roman"/>
                <a:ea typeface="Times New Roman"/>
                <a:cs typeface="Times New Roman"/>
                <a:sym typeface="Times New Roman"/>
              </a:rPr>
              <a:t>Similar data fields are grouped and validation functions are created for them.</a:t>
            </a:r>
            <a:endParaRPr sz="1313">
              <a:latin typeface="Times New Roman"/>
              <a:ea typeface="Times New Roman"/>
              <a:cs typeface="Times New Roman"/>
              <a:sym typeface="Times New Roman"/>
            </a:endParaRPr>
          </a:p>
          <a:p>
            <a:pPr indent="-312003" lvl="0" marL="457200" rtl="0" algn="l">
              <a:lnSpc>
                <a:spcPct val="95000"/>
              </a:lnSpc>
              <a:spcBef>
                <a:spcPts val="0"/>
              </a:spcBef>
              <a:spcAft>
                <a:spcPts val="0"/>
              </a:spcAft>
              <a:buClr>
                <a:schemeClr val="lt1"/>
              </a:buClr>
              <a:buSzPts val="1313"/>
              <a:buFont typeface="Arial"/>
              <a:buChar char="●"/>
            </a:pPr>
            <a:r>
              <a:rPr lang="en" sz="1313">
                <a:latin typeface="Times New Roman"/>
                <a:ea typeface="Times New Roman"/>
                <a:cs typeface="Times New Roman"/>
                <a:sym typeface="Times New Roman"/>
              </a:rPr>
              <a:t>LLM searches </a:t>
            </a:r>
            <a:r>
              <a:rPr b="1" lang="en" sz="1313">
                <a:latin typeface="Times New Roman"/>
                <a:ea typeface="Times New Roman"/>
                <a:cs typeface="Times New Roman"/>
                <a:sym typeface="Times New Roman"/>
              </a:rPr>
              <a:t>context for data fields</a:t>
            </a:r>
            <a:r>
              <a:rPr lang="en" sz="1313">
                <a:latin typeface="Times New Roman"/>
                <a:ea typeface="Times New Roman"/>
                <a:cs typeface="Times New Roman"/>
                <a:sym typeface="Times New Roman"/>
              </a:rPr>
              <a:t> in regulatory documents stored in a </a:t>
            </a:r>
            <a:r>
              <a:rPr b="1" lang="en" sz="1313">
                <a:latin typeface="Times New Roman"/>
                <a:ea typeface="Times New Roman"/>
                <a:cs typeface="Times New Roman"/>
                <a:sym typeface="Times New Roman"/>
              </a:rPr>
              <a:t>Vector Store</a:t>
            </a:r>
            <a:r>
              <a:rPr lang="en" sz="1313">
                <a:latin typeface="Times New Roman"/>
                <a:ea typeface="Times New Roman"/>
                <a:cs typeface="Times New Roman"/>
                <a:sym typeface="Times New Roman"/>
              </a:rPr>
              <a:t>.</a:t>
            </a:r>
            <a:endParaRPr sz="1313">
              <a:latin typeface="Times New Roman"/>
              <a:ea typeface="Times New Roman"/>
              <a:cs typeface="Times New Roman"/>
              <a:sym typeface="Times New Roman"/>
            </a:endParaRPr>
          </a:p>
          <a:p>
            <a:pPr indent="-312003" lvl="0" marL="457200" rtl="0" algn="l">
              <a:lnSpc>
                <a:spcPct val="95000"/>
              </a:lnSpc>
              <a:spcBef>
                <a:spcPts val="0"/>
              </a:spcBef>
              <a:spcAft>
                <a:spcPts val="0"/>
              </a:spcAft>
              <a:buClr>
                <a:schemeClr val="lt1"/>
              </a:buClr>
              <a:buSzPts val="1313"/>
              <a:buFont typeface="Arial"/>
              <a:buChar char="●"/>
            </a:pPr>
            <a:r>
              <a:rPr b="1" lang="en" sz="1313">
                <a:latin typeface="Times New Roman"/>
                <a:ea typeface="Times New Roman"/>
                <a:cs typeface="Times New Roman"/>
                <a:sym typeface="Times New Roman"/>
              </a:rPr>
              <a:t>Validator Module</a:t>
            </a:r>
            <a:r>
              <a:rPr lang="en" sz="1313">
                <a:latin typeface="Times New Roman"/>
                <a:ea typeface="Times New Roman"/>
                <a:cs typeface="Times New Roman"/>
                <a:sym typeface="Times New Roman"/>
              </a:rPr>
              <a:t> applies predefined validation functions &amp; extracted context to </a:t>
            </a:r>
            <a:r>
              <a:rPr b="1" lang="en" sz="1313">
                <a:latin typeface="Times New Roman"/>
                <a:ea typeface="Times New Roman"/>
                <a:cs typeface="Times New Roman"/>
                <a:sym typeface="Times New Roman"/>
              </a:rPr>
              <a:t>check rule compliance</a:t>
            </a:r>
            <a:r>
              <a:rPr lang="en" sz="1313">
                <a:latin typeface="Times New Roman"/>
                <a:ea typeface="Times New Roman"/>
                <a:cs typeface="Times New Roman"/>
                <a:sym typeface="Times New Roman"/>
              </a:rPr>
              <a:t>.</a:t>
            </a:r>
            <a:endParaRPr sz="1313">
              <a:latin typeface="Times New Roman"/>
              <a:ea typeface="Times New Roman"/>
              <a:cs typeface="Times New Roman"/>
              <a:sym typeface="Times New Roman"/>
            </a:endParaRPr>
          </a:p>
          <a:p>
            <a:pPr indent="0" lvl="0" marL="0" rtl="0" algn="l">
              <a:lnSpc>
                <a:spcPct val="95000"/>
              </a:lnSpc>
              <a:spcBef>
                <a:spcPts val="1200"/>
              </a:spcBef>
              <a:spcAft>
                <a:spcPts val="0"/>
              </a:spcAft>
              <a:buSzPts val="440"/>
              <a:buNone/>
            </a:pPr>
            <a:r>
              <a:rPr b="1" lang="en" sz="1313">
                <a:latin typeface="Times New Roman"/>
                <a:ea typeface="Times New Roman"/>
                <a:cs typeface="Times New Roman"/>
                <a:sym typeface="Times New Roman"/>
              </a:rPr>
              <a:t>Validation Report Generation</a:t>
            </a:r>
            <a:endParaRPr b="1" sz="1313">
              <a:latin typeface="Times New Roman"/>
              <a:ea typeface="Times New Roman"/>
              <a:cs typeface="Times New Roman"/>
              <a:sym typeface="Times New Roman"/>
            </a:endParaRPr>
          </a:p>
          <a:p>
            <a:pPr indent="-312003" lvl="0" marL="457200" rtl="0" algn="l">
              <a:lnSpc>
                <a:spcPct val="95000"/>
              </a:lnSpc>
              <a:spcBef>
                <a:spcPts val="1200"/>
              </a:spcBef>
              <a:spcAft>
                <a:spcPts val="0"/>
              </a:spcAft>
              <a:buClr>
                <a:schemeClr val="lt1"/>
              </a:buClr>
              <a:buSzPts val="1313"/>
              <a:buFont typeface="Arial"/>
              <a:buChar char="●"/>
            </a:pPr>
            <a:r>
              <a:rPr lang="en" sz="1313">
                <a:latin typeface="Times New Roman"/>
                <a:ea typeface="Times New Roman"/>
                <a:cs typeface="Times New Roman"/>
                <a:sym typeface="Times New Roman"/>
              </a:rPr>
              <a:t>Generates a report listing </a:t>
            </a:r>
            <a:r>
              <a:rPr b="1" lang="en" sz="1313">
                <a:latin typeface="Times New Roman"/>
                <a:ea typeface="Times New Roman"/>
                <a:cs typeface="Times New Roman"/>
                <a:sym typeface="Times New Roman"/>
              </a:rPr>
              <a:t>invalid rows</a:t>
            </a:r>
            <a:r>
              <a:rPr lang="en" sz="1313">
                <a:latin typeface="Times New Roman"/>
                <a:ea typeface="Times New Roman"/>
                <a:cs typeface="Times New Roman"/>
                <a:sym typeface="Times New Roman"/>
              </a:rPr>
              <a:t> along with relevant </a:t>
            </a:r>
            <a:r>
              <a:rPr b="1" lang="en" sz="1313">
                <a:latin typeface="Times New Roman"/>
                <a:ea typeface="Times New Roman"/>
                <a:cs typeface="Times New Roman"/>
                <a:sym typeface="Times New Roman"/>
              </a:rPr>
              <a:t>contextual explanations</a:t>
            </a:r>
            <a:r>
              <a:rPr lang="en" sz="1313">
                <a:latin typeface="Times New Roman"/>
                <a:ea typeface="Times New Roman"/>
                <a:cs typeface="Times New Roman"/>
                <a:sym typeface="Times New Roman"/>
              </a:rPr>
              <a:t>.</a:t>
            </a:r>
            <a:endParaRPr sz="1313">
              <a:latin typeface="Times New Roman"/>
              <a:ea typeface="Times New Roman"/>
              <a:cs typeface="Times New Roman"/>
              <a:sym typeface="Times New Roman"/>
            </a:endParaRPr>
          </a:p>
          <a:p>
            <a:pPr indent="0" lvl="0" marL="0" rtl="0" algn="l">
              <a:lnSpc>
                <a:spcPct val="95000"/>
              </a:lnSpc>
              <a:spcBef>
                <a:spcPts val="1200"/>
              </a:spcBef>
              <a:spcAft>
                <a:spcPts val="1200"/>
              </a:spcAft>
              <a:buSzPts val="440"/>
              <a:buNone/>
            </a:pPr>
            <a:r>
              <a:t/>
            </a:r>
            <a:endParaRPr sz="32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247125" y="229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Validation Workflow</a:t>
            </a:r>
            <a:endParaRPr b="1"/>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1117950" y="779750"/>
            <a:ext cx="7896876" cy="4070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b="1" lang="en" sz="2620">
                <a:latin typeface="Times New Roman"/>
                <a:ea typeface="Times New Roman"/>
                <a:cs typeface="Times New Roman"/>
                <a:sym typeface="Times New Roman"/>
              </a:rPr>
              <a:t>Implementation Details</a:t>
            </a:r>
            <a:endParaRPr b="1" sz="2620">
              <a:latin typeface="Times New Roman"/>
              <a:ea typeface="Times New Roman"/>
              <a:cs typeface="Times New Roman"/>
              <a:sym typeface="Times New Roman"/>
            </a:endParaRPr>
          </a:p>
          <a:p>
            <a:pPr indent="0" lvl="0" marL="0" rtl="0" algn="l">
              <a:spcBef>
                <a:spcPts val="400"/>
              </a:spcBef>
              <a:spcAft>
                <a:spcPts val="0"/>
              </a:spcAft>
              <a:buSzPts val="990"/>
              <a:buNone/>
            </a:pPr>
            <a:r>
              <a:t/>
            </a:r>
            <a:endParaRPr sz="1940"/>
          </a:p>
        </p:txBody>
      </p:sp>
      <p:sp>
        <p:nvSpPr>
          <p:cNvPr id="136" name="Google Shape;136;p21"/>
          <p:cNvSpPr txBox="1"/>
          <p:nvPr>
            <p:ph idx="1" type="body"/>
          </p:nvPr>
        </p:nvSpPr>
        <p:spPr>
          <a:xfrm>
            <a:off x="729450" y="1772350"/>
            <a:ext cx="7944900" cy="31092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lang="en" sz="1800">
                <a:latin typeface="Times New Roman"/>
                <a:ea typeface="Times New Roman"/>
                <a:cs typeface="Times New Roman"/>
                <a:sym typeface="Times New Roman"/>
              </a:rPr>
              <a:t>Our chatbot is inspired by MemGPT where long term history is saved.</a:t>
            </a:r>
            <a:endParaRPr sz="1800">
              <a:latin typeface="Times New Roman"/>
              <a:ea typeface="Times New Roman"/>
              <a:cs typeface="Times New Roman"/>
              <a:sym typeface="Times New Roman"/>
            </a:endParaRPr>
          </a:p>
          <a:p>
            <a:pPr indent="0" lvl="0" marL="457200" rtl="0" algn="l">
              <a:spcBef>
                <a:spcPts val="1200"/>
              </a:spcBef>
              <a:spcAft>
                <a:spcPts val="0"/>
              </a:spcAft>
              <a:buNone/>
            </a:pPr>
            <a:r>
              <a:rPr lang="en" sz="1800">
                <a:latin typeface="Times New Roman"/>
                <a:ea typeface="Times New Roman"/>
                <a:cs typeface="Times New Roman"/>
                <a:sym typeface="Times New Roman"/>
              </a:rPr>
              <a:t>Llm calls tool to save_recall_memories which are stored in vector store</a:t>
            </a:r>
            <a:endParaRPr sz="1800">
              <a:latin typeface="Times New Roman"/>
              <a:ea typeface="Times New Roman"/>
              <a:cs typeface="Times New Roman"/>
              <a:sym typeface="Times New Roman"/>
            </a:endParaRPr>
          </a:p>
          <a:p>
            <a:pPr indent="0" lvl="0" marL="457200" rtl="0" algn="l">
              <a:spcBef>
                <a:spcPts val="1200"/>
              </a:spcBef>
              <a:spcAft>
                <a:spcPts val="0"/>
              </a:spcAft>
              <a:buNone/>
            </a:pPr>
            <a:r>
              <a:rPr lang="en" sz="1800">
                <a:latin typeface="Times New Roman"/>
                <a:ea typeface="Times New Roman"/>
                <a:cs typeface="Times New Roman"/>
                <a:sym typeface="Times New Roman"/>
              </a:rPr>
              <a:t>We have provided it with additional tool to search context from document which are stored in vectorstore as well as history.</a:t>
            </a:r>
            <a:endParaRPr sz="1800">
              <a:latin typeface="Times New Roman"/>
              <a:ea typeface="Times New Roman"/>
              <a:cs typeface="Times New Roman"/>
              <a:sym typeface="Times New Roman"/>
            </a:endParaRPr>
          </a:p>
          <a:p>
            <a:pPr indent="0" lvl="0" marL="457200" rtl="0" algn="l">
              <a:spcBef>
                <a:spcPts val="1200"/>
              </a:spcBef>
              <a:spcAft>
                <a:spcPts val="0"/>
              </a:spcAft>
              <a:buNone/>
            </a:pPr>
            <a:r>
              <a:rPr lang="en" sz="1800">
                <a:latin typeface="Times New Roman"/>
                <a:ea typeface="Times New Roman"/>
                <a:cs typeface="Times New Roman"/>
                <a:sym typeface="Times New Roman"/>
              </a:rPr>
              <a:t> After searching context when llm has sufficient information it finds the functions which should be used for validation and call corresponding tool to register it along with additional argument. For e.g a llm call range_validator tool to register range_validator function it also provides min and max value as additional argument corresponding to that column</a:t>
            </a:r>
            <a:endParaRPr sz="1800">
              <a:latin typeface="Times New Roman"/>
              <a:ea typeface="Times New Roman"/>
              <a:cs typeface="Times New Roman"/>
              <a:sym typeface="Times New Roman"/>
            </a:endParaRPr>
          </a:p>
          <a:p>
            <a:pPr indent="-342900" lvl="0" marL="914400" rtl="0" algn="l">
              <a:spcBef>
                <a:spcPts val="1200"/>
              </a:spcBef>
              <a:spcAft>
                <a:spcPts val="0"/>
              </a:spcAft>
              <a:buClr>
                <a:schemeClr val="lt1"/>
              </a:buClr>
              <a:buSzPts val="1800"/>
              <a:buFont typeface="Arial"/>
              <a:buChar char="●"/>
            </a:pPr>
            <a:r>
              <a:t/>
            </a:r>
            <a:endParaRPr sz="1200">
              <a:latin typeface="Times New Roman"/>
              <a:ea typeface="Times New Roman"/>
              <a:cs typeface="Times New Roman"/>
              <a:sym typeface="Times New Roman"/>
            </a:endParaRPr>
          </a:p>
          <a:p>
            <a:pPr indent="0" lvl="0" marL="457200" rtl="0" algn="l">
              <a:spcBef>
                <a:spcPts val="1200"/>
              </a:spcBef>
              <a:spcAft>
                <a:spcPts val="1200"/>
              </a:spcAft>
              <a:buNone/>
            </a:pPr>
            <a:r>
              <a:rPr lang="en" sz="1200"/>
              <a:t>	</a:t>
            </a:r>
            <a:endParaRPr b="1"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