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3a86884a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3a86884a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3a86884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3a86884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3a86884a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3a86884a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3a86884a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3a86884a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3a86884a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3a86884a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a86884a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a86884a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a86884a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3a86884a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3a86884a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3a86884a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3a86884a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3a86884a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3a86884a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3a86884a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3a86884a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3a86884a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3a86884a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3a86884a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3a86884a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3a86884a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44">
                <a:latin typeface="Times New Roman"/>
                <a:ea typeface="Times New Roman"/>
                <a:cs typeface="Times New Roman"/>
                <a:sym typeface="Times New Roman"/>
              </a:rPr>
              <a:t>Gen AI-Based Data Profiling for Regulatory Reporting</a:t>
            </a:r>
            <a:endParaRPr b="1" sz="33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18875" y="3924925"/>
            <a:ext cx="4735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ESSWarriors | Hackathon-2025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8">
                <a:latin typeface="Times New Roman"/>
                <a:ea typeface="Times New Roman"/>
                <a:cs typeface="Times New Roman"/>
                <a:sym typeface="Times New Roman"/>
              </a:rPr>
              <a:t>Interactive Compliance Assistant(Chat Bot)</a:t>
            </a:r>
            <a:endParaRPr sz="2408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944150"/>
            <a:ext cx="77823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The chatbot allows users (auditors/compliance officers) to query regulatory reporting requirements.</a:t>
            </a:r>
            <a:endParaRPr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AutoNum type="arabicPeriod"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User Query Input: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 The chatbot takes user queries related to regulatory compliance.</a:t>
            </a:r>
            <a:b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AutoNum type="arabicPeriod"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Server Processing: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 The query is sent to the backend server.</a:t>
            </a:r>
            <a:b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AutoNum type="arabicPeriod"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Vector Store Search: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 The server searches historical documents and regulatory data stored in a </a:t>
            </a: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Vector Database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AutoNum type="arabicPeriod"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Context Retrieval: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 The vector store returns relevant historical context.</a:t>
            </a:r>
            <a:b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AutoNum type="arabicPeriod"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Contextualized Query to LLM: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 The query, enriched with context, is sent to the </a:t>
            </a: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LLM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 for response generation.</a:t>
            </a:r>
            <a:b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AutoNum type="arabicPeriod"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LLM Response: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 The AI generates a response based on both user input and retrieved context.</a:t>
            </a:r>
            <a:b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Arial"/>
              <a:buAutoNum type="arabicPeriod"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Output Display: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 The chatbot presents the answer to the user.</a:t>
            </a:r>
            <a:b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135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ChatBot Diagram:</a:t>
            </a:r>
            <a:endParaRPr b="1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150" y="735563"/>
            <a:ext cx="7451601" cy="42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Data Quality Issues: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Missing/incomplete regulatory guidelines.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LLM Interpretability: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Ensuring accuracy in rule extraction.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Handling large datasets efficiently.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Regulatory Complexity: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Adapting to evolving rules dynamically.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Integrate Reinforcement Learning: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Improve rule accuracy with feedback loops.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Enhance Explainability: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Generate more intuitive remediation reports.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Expand Multi-Language Support: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Process regulatory instructions in different languages.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Deploy as a Web App: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Provide an interactive platform for auditors.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Automating Data Profiling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with AI improves efficiency, accuracy, and compliance.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Our solution extracts rules, validates data, detects anomalies, and suggests remediations.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Scalable, Explainable, and Efficient: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Ensures regulatory compliance dynamically.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Next Steps: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Further refinement, real-world testing, and UI enhancements.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 Overview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Regulatory reporting in banking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requires vast data validation.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Manual data profiling is time-consuming and error-prone.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Automate data profiling using 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Generative AI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Unsupervised ML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Ensure compliance by generating 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profiling rules, risk scores, and remediation actions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16">
                <a:latin typeface="Times New Roman"/>
                <a:ea typeface="Times New Roman"/>
                <a:cs typeface="Times New Roman"/>
                <a:sym typeface="Times New Roman"/>
              </a:rPr>
              <a:t>Develop an AI-powered data profiling solution to:</a:t>
            </a:r>
            <a:endParaRPr sz="25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41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2516">
                <a:latin typeface="Times New Roman"/>
                <a:ea typeface="Times New Roman"/>
                <a:cs typeface="Times New Roman"/>
                <a:sym typeface="Times New Roman"/>
              </a:rPr>
              <a:t>Extract &amp; interpret</a:t>
            </a:r>
            <a:r>
              <a:rPr lang="en" sz="2516">
                <a:latin typeface="Times New Roman"/>
                <a:ea typeface="Times New Roman"/>
                <a:cs typeface="Times New Roman"/>
                <a:sym typeface="Times New Roman"/>
              </a:rPr>
              <a:t> regulatory reporting instructions.</a:t>
            </a:r>
            <a:endParaRPr sz="25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41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2516">
                <a:latin typeface="Times New Roman"/>
                <a:ea typeface="Times New Roman"/>
                <a:cs typeface="Times New Roman"/>
                <a:sym typeface="Times New Roman"/>
              </a:rPr>
              <a:t>Generate profiling rules</a:t>
            </a:r>
            <a:r>
              <a:rPr lang="en" sz="2516">
                <a:latin typeface="Times New Roman"/>
                <a:ea typeface="Times New Roman"/>
                <a:cs typeface="Times New Roman"/>
                <a:sym typeface="Times New Roman"/>
              </a:rPr>
              <a:t> using LLMs/ML.</a:t>
            </a:r>
            <a:endParaRPr sz="25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41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2516">
                <a:latin typeface="Times New Roman"/>
                <a:ea typeface="Times New Roman"/>
                <a:cs typeface="Times New Roman"/>
                <a:sym typeface="Times New Roman"/>
              </a:rPr>
              <a:t>Validate reported data</a:t>
            </a:r>
            <a:r>
              <a:rPr lang="en" sz="2516">
                <a:latin typeface="Times New Roman"/>
                <a:ea typeface="Times New Roman"/>
                <a:cs typeface="Times New Roman"/>
                <a:sym typeface="Times New Roman"/>
              </a:rPr>
              <a:t> using executable Python code.</a:t>
            </a:r>
            <a:endParaRPr sz="25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41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2516">
                <a:latin typeface="Times New Roman"/>
                <a:ea typeface="Times New Roman"/>
                <a:cs typeface="Times New Roman"/>
                <a:sym typeface="Times New Roman"/>
              </a:rPr>
              <a:t>Identify anomalies</a:t>
            </a:r>
            <a:r>
              <a:rPr lang="en" sz="2516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41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2516">
                <a:latin typeface="Times New Roman"/>
                <a:ea typeface="Times New Roman"/>
                <a:cs typeface="Times New Roman"/>
                <a:sym typeface="Times New Roman"/>
              </a:rPr>
              <a:t>Suggest remediation</a:t>
            </a:r>
            <a:r>
              <a:rPr lang="en" sz="2516">
                <a:latin typeface="Times New Roman"/>
                <a:ea typeface="Times New Roman"/>
                <a:cs typeface="Times New Roman"/>
                <a:sym typeface="Times New Roman"/>
              </a:rPr>
              <a:t> with automated explanations.</a:t>
            </a:r>
            <a:endParaRPr sz="25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Understanding Data Profiling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49475"/>
            <a:ext cx="73242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Data profiling is the process of examining, analyzing, and summarizing data to ensure its quality, consistency, and compliance.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Key Aspects: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Completeness: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Ensuring all necessary data is present.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Data correctly represents real-world scenarios.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Consistency: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Data conforms to defined formats and rules.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Uniqueness: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Identifying duplicate records.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Integrity: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Validating relationships between different datasets.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Importance in Regulatory Reporting: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Helps in identifying inconsistencies and ensuring compliance with financial regulations.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Solution Approach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7472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611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8"/>
              <a:buFont typeface="Arial"/>
              <a:buAutoNum type="arabicPeriod"/>
            </a:pPr>
            <a:r>
              <a:rPr b="1" lang="en" sz="2008">
                <a:latin typeface="Times New Roman"/>
                <a:ea typeface="Times New Roman"/>
                <a:cs typeface="Times New Roman"/>
                <a:sym typeface="Times New Roman"/>
              </a:rPr>
              <a:t>Data Extraction:</a:t>
            </a:r>
            <a:r>
              <a:rPr lang="en" sz="2008">
                <a:latin typeface="Times New Roman"/>
                <a:ea typeface="Times New Roman"/>
                <a:cs typeface="Times New Roman"/>
                <a:sym typeface="Times New Roman"/>
              </a:rPr>
              <a:t> Interpret reporting instructions using LLMs (GPT, LLaMA, Falcon).</a:t>
            </a:r>
            <a:endParaRPr sz="20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8"/>
              <a:buFont typeface="Arial"/>
              <a:buAutoNum type="arabicPeriod"/>
            </a:pPr>
            <a:r>
              <a:rPr b="1" lang="en" sz="2008">
                <a:latin typeface="Times New Roman"/>
                <a:ea typeface="Times New Roman"/>
                <a:cs typeface="Times New Roman"/>
                <a:sym typeface="Times New Roman"/>
              </a:rPr>
              <a:t>Profiling Rule Generation:</a:t>
            </a:r>
            <a:r>
              <a:rPr lang="en" sz="2008">
                <a:latin typeface="Times New Roman"/>
                <a:ea typeface="Times New Roman"/>
                <a:cs typeface="Times New Roman"/>
                <a:sym typeface="Times New Roman"/>
              </a:rPr>
              <a:t> ML-based validation logic &amp; relationships.</a:t>
            </a:r>
            <a:endParaRPr sz="20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8"/>
              <a:buFont typeface="Arial"/>
              <a:buAutoNum type="arabicPeriod"/>
            </a:pPr>
            <a:r>
              <a:rPr b="1" lang="en" sz="2008">
                <a:latin typeface="Times New Roman"/>
                <a:ea typeface="Times New Roman"/>
                <a:cs typeface="Times New Roman"/>
                <a:sym typeface="Times New Roman"/>
              </a:rPr>
              <a:t>Validation Engine:</a:t>
            </a:r>
            <a:r>
              <a:rPr lang="en" sz="2008">
                <a:latin typeface="Times New Roman"/>
                <a:ea typeface="Times New Roman"/>
                <a:cs typeface="Times New Roman"/>
                <a:sym typeface="Times New Roman"/>
              </a:rPr>
              <a:t> Python code execution for data verification.</a:t>
            </a:r>
            <a:endParaRPr sz="20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8"/>
              <a:buFont typeface="Arial"/>
              <a:buAutoNum type="arabicPeriod"/>
            </a:pPr>
            <a:r>
              <a:rPr b="1" lang="en" sz="2008">
                <a:latin typeface="Times New Roman"/>
                <a:ea typeface="Times New Roman"/>
                <a:cs typeface="Times New Roman"/>
                <a:sym typeface="Times New Roman"/>
              </a:rPr>
              <a:t>Remediation Module:</a:t>
            </a:r>
            <a:r>
              <a:rPr lang="en" sz="2008">
                <a:latin typeface="Times New Roman"/>
                <a:ea typeface="Times New Roman"/>
                <a:cs typeface="Times New Roman"/>
                <a:sym typeface="Times New Roman"/>
              </a:rPr>
              <a:t> Automated suggestions for flagged transactions.</a:t>
            </a:r>
            <a:endParaRPr sz="20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8"/>
              <a:buFont typeface="Arial"/>
              <a:buAutoNum type="arabicPeriod"/>
            </a:pPr>
            <a:r>
              <a:rPr b="1" lang="en" sz="2008">
                <a:latin typeface="Times New Roman"/>
                <a:ea typeface="Times New Roman"/>
                <a:cs typeface="Times New Roman"/>
                <a:sym typeface="Times New Roman"/>
              </a:rPr>
              <a:t>Interactive Compliance Assistant(Chat Bot):</a:t>
            </a:r>
            <a:r>
              <a:rPr lang="en" sz="2008">
                <a:latin typeface="Times New Roman"/>
                <a:ea typeface="Times New Roman"/>
                <a:cs typeface="Times New Roman"/>
                <a:sym typeface="Times New Roman"/>
              </a:rPr>
              <a:t> User-friendly UI for auditors.</a:t>
            </a:r>
            <a:endParaRPr sz="20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Regulatory Instructions + Transaction Data (CSV).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Processing: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LLMs for rule extraction, ML for anomaly detection.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Validation Engine: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Code generation for validation checks.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Profiling rules, anomaly detection results, remediation suggestions.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Tech Stack: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LLMs: OpenAI GPT, Hugging Face Models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ML: Scikit-learn, PyCaret, AutoML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Data Processing: Pandas, NumPy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Code Generation: LangChain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UI/Interactivity: Streamlit, Gradio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Pipeline Workflow: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Data Ingestion → Rule Extraction → Validation → Remediation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191825" y="1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047500" y="462675"/>
            <a:ext cx="8096700" cy="4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User Input (CSV File):</a:t>
            </a:r>
            <a:endParaRPr b="1"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0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The server accepts a dataset in CSV format for processing.</a:t>
            </a:r>
            <a:endParaRPr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Task 1: Anomaly Detection &amp; Outlier Removal</a:t>
            </a:r>
            <a:endParaRPr b="1"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0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Isolation Forest ML Algo is used to detect anomalies in the dataset.</a:t>
            </a:r>
            <a:endParaRPr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0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It generates an </a:t>
            </a: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outlier removal visualization, cleaned dataset, removed outlier dataset and outlier report</a:t>
            </a: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Task 2: LLM-Powered Validation</a:t>
            </a:r>
            <a:endParaRPr b="1"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0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extracted data</a:t>
            </a: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 is sent to </a:t>
            </a: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Program </a:t>
            </a: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 which has predefined validation functions and LLM.</a:t>
            </a:r>
            <a:endParaRPr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0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Similar data fields are grouped and validation functions are created for them.</a:t>
            </a:r>
            <a:endParaRPr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0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LLM searches </a:t>
            </a: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context for data fields</a:t>
            </a: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 in regulatory documents stored in a </a:t>
            </a: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Vector Store</a:t>
            </a: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0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Validator Module</a:t>
            </a: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 applies predefined validation functions &amp; extracted context to </a:t>
            </a: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check rule compliance</a:t>
            </a: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Validation Report Generation</a:t>
            </a:r>
            <a:endParaRPr b="1"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0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Generates a report listing </a:t>
            </a: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invalid rows</a:t>
            </a: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 along with relevant </a:t>
            </a:r>
            <a:r>
              <a:rPr b="1" lang="en" sz="3783">
                <a:latin typeface="Times New Roman"/>
                <a:ea typeface="Times New Roman"/>
                <a:cs typeface="Times New Roman"/>
                <a:sym typeface="Times New Roman"/>
              </a:rPr>
              <a:t>contextual explanations</a:t>
            </a:r>
            <a:r>
              <a:rPr lang="en" sz="3783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47125" y="229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Diagram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50" y="779750"/>
            <a:ext cx="7896876" cy="40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