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65" r:id="rId6"/>
    <p:sldId id="266" r:id="rId7"/>
    <p:sldId id="267" r:id="rId8"/>
    <p:sldId id="268" r:id="rId9"/>
    <p:sldId id="272"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65"/>
            <p14:sldId id="266"/>
            <p14:sldId id="267"/>
            <p14:sldId id="268"/>
            <p14:sldId id="272"/>
            <p14:sldId id="269"/>
            <p14:sldId id="270"/>
            <p14:sldId id="271"/>
          </p14:sldIdLst>
        </p14:section>
        <p14:section name="Design, Impress, Work Together"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3255"/>
    <a:srgbClr val="5A469B"/>
    <a:srgbClr val="D24726"/>
    <a:srgbClr val="D73F26"/>
    <a:srgbClr val="AA1E87"/>
    <a:srgbClr val="EB691E"/>
    <a:srgbClr val="D71E28"/>
    <a:srgbClr val="141414"/>
    <a:srgbClr val="D2B4A6"/>
    <a:srgbClr val="734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99308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3/26/2025</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Gen-Ai based Data Profiling</a:t>
            </a:r>
          </a:p>
        </p:txBody>
      </p:sp>
      <p:sp>
        <p:nvSpPr>
          <p:cNvPr id="3" name="Subtitle 2"/>
          <p:cNvSpPr>
            <a:spLocks noGrp="1"/>
          </p:cNvSpPr>
          <p:nvPr>
            <p:ph type="subTitle" idx="1"/>
          </p:nvPr>
        </p:nvSpPr>
        <p:spPr>
          <a:xfrm>
            <a:off x="6410131" y="5274511"/>
            <a:ext cx="5361659" cy="1137793"/>
          </a:xfrm>
        </p:spPr>
        <p:txBody>
          <a:bodyPr>
            <a:normAutofit/>
          </a:bodyPr>
          <a:lstStyle/>
          <a:p>
            <a:r>
              <a:rPr lang="en-US" sz="2400" b="1" dirty="0">
                <a:solidFill>
                  <a:schemeClr val="tx1"/>
                </a:solidFill>
                <a:latin typeface="Artifakt Element" panose="020B0503050000020004" pitchFamily="34" charset="0"/>
                <a:ea typeface="Artifakt Element" panose="020B0503050000020004" pitchFamily="34" charset="0"/>
              </a:rPr>
              <a:t>Team Name : </a:t>
            </a:r>
            <a:r>
              <a:rPr lang="en-US" sz="2400" b="1" dirty="0" err="1">
                <a:solidFill>
                  <a:schemeClr val="tx1"/>
                </a:solidFill>
                <a:latin typeface="Artifakt Element" panose="020B0503050000020004" pitchFamily="34" charset="0"/>
                <a:ea typeface="Artifakt Element" panose="020B0503050000020004" pitchFamily="34" charset="0"/>
              </a:rPr>
              <a:t>Error_Human_Not_Found</a:t>
            </a:r>
            <a:endParaRPr lang="en-US" sz="2400" b="1" dirty="0">
              <a:solidFill>
                <a:schemeClr val="tx1"/>
              </a:solidFill>
              <a:latin typeface="Artifakt Element" panose="020B0503050000020004" pitchFamily="34" charset="0"/>
              <a:ea typeface="Artifakt Element" panose="020B0503050000020004" pitchFamily="34" charset="0"/>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Table of Contents</a:t>
            </a:r>
          </a:p>
        </p:txBody>
      </p:sp>
      <p:sp>
        <p:nvSpPr>
          <p:cNvPr id="3" name="TextBox 2"/>
          <p:cNvSpPr txBox="1"/>
          <p:nvPr/>
        </p:nvSpPr>
        <p:spPr>
          <a:xfrm>
            <a:off x="733245" y="1949570"/>
            <a:ext cx="3536830" cy="646331"/>
          </a:xfrm>
          <a:prstGeom prst="rect">
            <a:avLst/>
          </a:prstGeom>
          <a:noFill/>
        </p:spPr>
        <p:txBody>
          <a:bodyPr wrap="square" rtlCol="0">
            <a:spAutoFit/>
          </a:bodyPr>
          <a:lstStyle/>
          <a:p>
            <a:br>
              <a:rPr lang="en-US" dirty="0"/>
            </a:br>
            <a:endParaRPr lang="en-IN" dirty="0"/>
          </a:p>
        </p:txBody>
      </p:sp>
      <p:sp>
        <p:nvSpPr>
          <p:cNvPr id="5" name="TextBox 4"/>
          <p:cNvSpPr txBox="1"/>
          <p:nvPr/>
        </p:nvSpPr>
        <p:spPr>
          <a:xfrm>
            <a:off x="237226" y="2122618"/>
            <a:ext cx="8065698"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solidFill>
                  <a:srgbClr val="141414"/>
                </a:solidFill>
              </a:rPr>
              <a:t>Introduction</a:t>
            </a:r>
          </a:p>
          <a:p>
            <a:pPr marL="285750" indent="-285750">
              <a:lnSpc>
                <a:spcPct val="150000"/>
              </a:lnSpc>
              <a:buFont typeface="Arial" panose="020B0604020202020204" pitchFamily="34" charset="0"/>
              <a:buChar char="•"/>
            </a:pPr>
            <a:r>
              <a:rPr lang="en-IN" dirty="0">
                <a:solidFill>
                  <a:srgbClr val="141414"/>
                </a:solidFill>
              </a:rPr>
              <a:t>Inspiration</a:t>
            </a:r>
          </a:p>
          <a:p>
            <a:pPr marL="285750" indent="-285750">
              <a:lnSpc>
                <a:spcPct val="150000"/>
              </a:lnSpc>
              <a:buFont typeface="Arial" panose="020B0604020202020204" pitchFamily="34" charset="0"/>
              <a:buChar char="•"/>
            </a:pPr>
            <a:r>
              <a:rPr lang="en-IN" dirty="0">
                <a:solidFill>
                  <a:srgbClr val="141414"/>
                </a:solidFill>
              </a:rPr>
              <a:t>What it does?</a:t>
            </a:r>
          </a:p>
          <a:p>
            <a:pPr marL="285750" indent="-285750">
              <a:lnSpc>
                <a:spcPct val="150000"/>
              </a:lnSpc>
              <a:buFont typeface="Arial" panose="020B0604020202020204" pitchFamily="34" charset="0"/>
              <a:buChar char="•"/>
            </a:pPr>
            <a:r>
              <a:rPr lang="en-IN" dirty="0">
                <a:solidFill>
                  <a:srgbClr val="141414"/>
                </a:solidFill>
              </a:rPr>
              <a:t>Architecture</a:t>
            </a:r>
          </a:p>
          <a:p>
            <a:pPr marL="285750" indent="-285750">
              <a:lnSpc>
                <a:spcPct val="150000"/>
              </a:lnSpc>
              <a:buFont typeface="Arial" panose="020B0604020202020204" pitchFamily="34" charset="0"/>
              <a:buChar char="•"/>
            </a:pPr>
            <a:r>
              <a:rPr lang="en-IN" dirty="0">
                <a:solidFill>
                  <a:srgbClr val="141414"/>
                </a:solidFill>
              </a:rPr>
              <a:t>How we built it and Tech Stack</a:t>
            </a:r>
          </a:p>
          <a:p>
            <a:pPr marL="285750" indent="-285750">
              <a:lnSpc>
                <a:spcPct val="150000"/>
              </a:lnSpc>
              <a:buFont typeface="Arial" panose="020B0604020202020204" pitchFamily="34" charset="0"/>
              <a:buChar char="•"/>
            </a:pPr>
            <a:r>
              <a:rPr lang="en-IN" dirty="0">
                <a:solidFill>
                  <a:srgbClr val="141414"/>
                </a:solidFill>
              </a:rPr>
              <a:t>Challenges we faced</a:t>
            </a:r>
          </a:p>
          <a:p>
            <a:pPr marL="285750" indent="-285750">
              <a:lnSpc>
                <a:spcPct val="150000"/>
              </a:lnSpc>
              <a:buFont typeface="Arial" panose="020B0604020202020204" pitchFamily="34" charset="0"/>
              <a:buChar char="•"/>
            </a:pPr>
            <a:r>
              <a:rPr lang="en-IN" dirty="0">
                <a:solidFill>
                  <a:srgbClr val="141414"/>
                </a:solidFill>
              </a:rPr>
              <a:t>Demo </a:t>
            </a:r>
          </a:p>
          <a:p>
            <a:pPr marL="285750" indent="-285750">
              <a:lnSpc>
                <a:spcPct val="150000"/>
              </a:lnSpc>
              <a:buFont typeface="Arial" panose="020B0604020202020204" pitchFamily="34" charset="0"/>
              <a:buChar char="•"/>
            </a:pPr>
            <a:r>
              <a:rPr lang="en-IN" dirty="0">
                <a:solidFill>
                  <a:srgbClr val="141414"/>
                </a:solidFill>
              </a:rPr>
              <a:t>Team</a:t>
            </a:r>
          </a:p>
        </p:txBody>
      </p:sp>
      <p:pic>
        <p:nvPicPr>
          <p:cNvPr id="6" name="Picture 5">
            <a:extLst>
              <a:ext uri="{FF2B5EF4-FFF2-40B4-BE49-F238E27FC236}">
                <a16:creationId xmlns:a16="http://schemas.microsoft.com/office/drawing/2014/main" id="{E9637AD6-9FD7-9BB1-D054-C5F8B69DFB97}"/>
              </a:ext>
            </a:extLst>
          </p:cNvPr>
          <p:cNvPicPr>
            <a:picLocks noChangeAspect="1"/>
          </p:cNvPicPr>
          <p:nvPr/>
        </p:nvPicPr>
        <p:blipFill>
          <a:blip r:embed="rId3">
            <a:extLst>
              <a:ext uri="{28A0092B-C50C-407E-A947-70E740481C1C}">
                <a14:useLocalDpi xmlns:a14="http://schemas.microsoft.com/office/drawing/2010/main" val="0"/>
              </a:ext>
            </a:extLst>
          </a:blip>
          <a:srcRect t="13304"/>
          <a:stretch/>
        </p:blipFill>
        <p:spPr>
          <a:xfrm>
            <a:off x="3889078" y="1494211"/>
            <a:ext cx="8065698" cy="4878408"/>
          </a:xfrm>
          <a:prstGeom prst="rect">
            <a:avLst/>
          </a:prstGeom>
          <a:ln>
            <a:solidFill>
              <a:schemeClr val="tx1"/>
            </a:solidFill>
          </a:ln>
        </p:spPr>
      </p:pic>
    </p:spTree>
    <p:extLst>
      <p:ext uri="{BB962C8B-B14F-4D97-AF65-F5344CB8AC3E}">
        <p14:creationId xmlns:p14="http://schemas.microsoft.com/office/powerpoint/2010/main" val="203525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Introduction</a:t>
            </a:r>
          </a:p>
        </p:txBody>
      </p:sp>
      <p:sp>
        <p:nvSpPr>
          <p:cNvPr id="3" name="Content Placeholder 2"/>
          <p:cNvSpPr>
            <a:spLocks noGrp="1"/>
          </p:cNvSpPr>
          <p:nvPr>
            <p:ph idx="1"/>
          </p:nvPr>
        </p:nvSpPr>
        <p:spPr>
          <a:xfrm>
            <a:off x="196677" y="1390431"/>
            <a:ext cx="8798033" cy="5234303"/>
          </a:xfrm>
        </p:spPr>
        <p:txBody>
          <a:bodyPr>
            <a:noAutofit/>
          </a:bodyPr>
          <a:lstStyle/>
          <a:p>
            <a:r>
              <a:rPr lang="en-US" sz="1800" dirty="0">
                <a:solidFill>
                  <a:srgbClr val="141414"/>
                </a:solidFill>
              </a:rPr>
              <a:t>Our project, Gen AI-based data profiling leverages generative AI to automate and enhance the process of analyzing, understanding, and improving data quality.</a:t>
            </a:r>
          </a:p>
          <a:p>
            <a:r>
              <a:rPr lang="en-US" sz="1800" dirty="0">
                <a:solidFill>
                  <a:srgbClr val="141414"/>
                </a:solidFill>
              </a:rPr>
              <a:t>Purpose :</a:t>
            </a:r>
          </a:p>
          <a:p>
            <a:pPr marL="285750" indent="-285750">
              <a:buFont typeface="Arial" panose="020B0604020202020204" pitchFamily="34" charset="0"/>
              <a:buChar char="•"/>
            </a:pPr>
            <a:r>
              <a:rPr lang="en-US" sz="1800" dirty="0">
                <a:solidFill>
                  <a:srgbClr val="141414"/>
                </a:solidFill>
              </a:rPr>
              <a:t>Automated Rule Discovery - Uses AI to extract and refine the rules and constraints from documents (e.g., PDFs) and reduces manual effort in defining data validation rules which will be later used for data profiling.</a:t>
            </a:r>
          </a:p>
          <a:p>
            <a:pPr marL="285750" indent="-285750">
              <a:buFont typeface="Arial" panose="020B0604020202020204" pitchFamily="34" charset="0"/>
              <a:buChar char="•"/>
            </a:pPr>
            <a:r>
              <a:rPr lang="en-US" sz="1800" dirty="0">
                <a:solidFill>
                  <a:srgbClr val="141414"/>
                </a:solidFill>
              </a:rPr>
              <a:t>Context-Aware Profiling - Customizes profiling results based on business requirements and schedule provided.</a:t>
            </a:r>
          </a:p>
          <a:p>
            <a:pPr marL="285750" indent="-285750">
              <a:buFont typeface="Arial" panose="020B0604020202020204" pitchFamily="34" charset="0"/>
              <a:buChar char="•"/>
            </a:pPr>
            <a:r>
              <a:rPr lang="en-US" sz="1800" dirty="0">
                <a:solidFill>
                  <a:srgbClr val="141414"/>
                </a:solidFill>
              </a:rPr>
              <a:t>Scalable Profiling – Able to include changes in data sources without extensive reconfiguration.</a:t>
            </a:r>
          </a:p>
        </p:txBody>
      </p:sp>
    </p:spTree>
    <p:extLst>
      <p:ext uri="{BB962C8B-B14F-4D97-AF65-F5344CB8AC3E}">
        <p14:creationId xmlns:p14="http://schemas.microsoft.com/office/powerpoint/2010/main" val="90403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Inspiration</a:t>
            </a:r>
          </a:p>
        </p:txBody>
      </p:sp>
      <p:sp>
        <p:nvSpPr>
          <p:cNvPr id="3" name="Content Placeholder 2"/>
          <p:cNvSpPr>
            <a:spLocks noGrp="1"/>
          </p:cNvSpPr>
          <p:nvPr>
            <p:ph idx="1"/>
          </p:nvPr>
        </p:nvSpPr>
        <p:spPr>
          <a:xfrm>
            <a:off x="250373" y="1507504"/>
            <a:ext cx="10515600" cy="4716014"/>
          </a:xfrm>
        </p:spPr>
        <p:txBody>
          <a:bodyPr>
            <a:noAutofit/>
          </a:bodyPr>
          <a:lstStyle/>
          <a:p>
            <a:r>
              <a:rPr lang="en-US" sz="1800" dirty="0">
                <a:solidFill>
                  <a:schemeClr val="tx1">
                    <a:lumMod val="95000"/>
                    <a:lumOff val="5000"/>
                  </a:schemeClr>
                </a:solidFill>
              </a:rPr>
              <a:t>In the banking domain, ensuring accurate and rule-compliant customer data profiling is critical. Traditionally, this process requires significant manual effort to categorize and validate data while adhering to strict regulatory and business rules. However, manual checks are time-consuming, error-prone, and difficult to scale.</a:t>
            </a:r>
          </a:p>
          <a:p>
            <a:endParaRPr lang="en-US" sz="1800" dirty="0">
              <a:solidFill>
                <a:schemeClr val="tx1">
                  <a:lumMod val="95000"/>
                  <a:lumOff val="5000"/>
                </a:schemeClr>
              </a:solidFill>
            </a:endParaRPr>
          </a:p>
          <a:p>
            <a:r>
              <a:rPr lang="en-US" sz="1800" dirty="0">
                <a:solidFill>
                  <a:schemeClr val="tx1">
                    <a:lumMod val="95000"/>
                    <a:lumOff val="5000"/>
                  </a:schemeClr>
                </a:solidFill>
              </a:rPr>
              <a:t>Our goal with Gen AI-based data profiling is to explore whether AI can effectively interpret and enforce complex rules while improving efficiency and accuracy. By leveraging AI, we aim to automate data categorization, reduce human intervention, and enhance compliance—ultimately delivering more reliable results.</a:t>
            </a:r>
          </a:p>
        </p:txBody>
      </p:sp>
    </p:spTree>
    <p:extLst>
      <p:ext uri="{BB962C8B-B14F-4D97-AF65-F5344CB8AC3E}">
        <p14:creationId xmlns:p14="http://schemas.microsoft.com/office/powerpoint/2010/main" val="331933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63" y="-167951"/>
            <a:ext cx="10749367" cy="1208868"/>
          </a:xfrm>
        </p:spPr>
        <p:txBody>
          <a:bodyPr/>
          <a:lstStyle/>
          <a:p>
            <a:r>
              <a:rPr lang="en-IN" dirty="0"/>
              <a:t>Proposed Solution</a:t>
            </a:r>
          </a:p>
        </p:txBody>
      </p:sp>
      <p:sp>
        <p:nvSpPr>
          <p:cNvPr id="3" name="Content Placeholder 2"/>
          <p:cNvSpPr>
            <a:spLocks noGrp="1"/>
          </p:cNvSpPr>
          <p:nvPr>
            <p:ph idx="1"/>
          </p:nvPr>
        </p:nvSpPr>
        <p:spPr>
          <a:xfrm>
            <a:off x="203734" y="1647645"/>
            <a:ext cx="5713988" cy="4693219"/>
          </a:xfrm>
        </p:spPr>
        <p:txBody>
          <a:bodyPr>
            <a:normAutofit fontScale="25000" lnSpcReduction="20000"/>
          </a:bodyPr>
          <a:lstStyle/>
          <a:p>
            <a:pPr>
              <a:lnSpc>
                <a:spcPct val="120000"/>
              </a:lnSpc>
            </a:pPr>
            <a:r>
              <a:rPr lang="en-US" sz="5600" dirty="0">
                <a:solidFill>
                  <a:schemeClr val="tx1">
                    <a:lumMod val="95000"/>
                    <a:lumOff val="5000"/>
                  </a:schemeClr>
                </a:solidFill>
              </a:rPr>
              <a:t>The solution follows a structured workflow to ensure seamless data profiling:</a:t>
            </a:r>
            <a:endParaRPr lang="en-US" sz="5600" b="1" dirty="0">
              <a:solidFill>
                <a:schemeClr val="tx1">
                  <a:lumMod val="95000"/>
                  <a:lumOff val="5000"/>
                </a:schemeClr>
              </a:solidFill>
            </a:endParaRPr>
          </a:p>
          <a:p>
            <a:pPr>
              <a:lnSpc>
                <a:spcPct val="120000"/>
              </a:lnSpc>
            </a:pPr>
            <a:r>
              <a:rPr lang="en-US" sz="5500" b="1" dirty="0">
                <a:solidFill>
                  <a:schemeClr val="tx1">
                    <a:lumMod val="95000"/>
                    <a:lumOff val="5000"/>
                  </a:schemeClr>
                </a:solidFill>
              </a:rPr>
              <a:t>Rule Extraction</a:t>
            </a:r>
          </a:p>
          <a:p>
            <a:pPr marL="685800" indent="-685800">
              <a:lnSpc>
                <a:spcPct val="120000"/>
              </a:lnSpc>
              <a:buFont typeface="Arial" panose="020B0604020202020204" pitchFamily="34" charset="0"/>
              <a:buChar char="•"/>
            </a:pPr>
            <a:r>
              <a:rPr lang="en-US" sz="5500" dirty="0">
                <a:solidFill>
                  <a:schemeClr val="tx1">
                    <a:lumMod val="95000"/>
                    <a:lumOff val="5000"/>
                  </a:schemeClr>
                </a:solidFill>
              </a:rPr>
              <a:t>The client provides a PDF document containing business and regulatory rules.</a:t>
            </a:r>
          </a:p>
          <a:p>
            <a:pPr marL="685800" indent="-685800">
              <a:lnSpc>
                <a:spcPct val="120000"/>
              </a:lnSpc>
              <a:buFont typeface="Arial" panose="020B0604020202020204" pitchFamily="34" charset="0"/>
              <a:buChar char="•"/>
            </a:pPr>
            <a:r>
              <a:rPr lang="en-US" sz="5500" dirty="0">
                <a:solidFill>
                  <a:schemeClr val="tx1">
                    <a:lumMod val="95000"/>
                    <a:lumOff val="5000"/>
                  </a:schemeClr>
                </a:solidFill>
              </a:rPr>
              <a:t>We extract these rules from the PDF and convert them into a structured format.</a:t>
            </a:r>
          </a:p>
          <a:p>
            <a:pPr marL="685800" indent="-685800">
              <a:lnSpc>
                <a:spcPct val="120000"/>
              </a:lnSpc>
              <a:buFont typeface="Arial" panose="020B0604020202020204" pitchFamily="34" charset="0"/>
              <a:buChar char="•"/>
            </a:pPr>
            <a:r>
              <a:rPr lang="en-US" sz="5500" dirty="0">
                <a:solidFill>
                  <a:schemeClr val="tx1">
                    <a:lumMod val="95000"/>
                    <a:lumOff val="5000"/>
                  </a:schemeClr>
                </a:solidFill>
              </a:rPr>
              <a:t>Refine the rules to make them easier to understand and interpret.</a:t>
            </a:r>
          </a:p>
          <a:p>
            <a:pPr>
              <a:lnSpc>
                <a:spcPct val="120000"/>
              </a:lnSpc>
            </a:pPr>
            <a:r>
              <a:rPr lang="en-US" sz="5500" b="1" dirty="0">
                <a:solidFill>
                  <a:schemeClr val="tx1">
                    <a:lumMod val="95000"/>
                    <a:lumOff val="5000"/>
                  </a:schemeClr>
                </a:solidFill>
              </a:rPr>
              <a:t>Rule Storage</a:t>
            </a:r>
          </a:p>
          <a:p>
            <a:pPr marL="685800" indent="-685800">
              <a:lnSpc>
                <a:spcPct val="120000"/>
              </a:lnSpc>
              <a:buFont typeface="Arial" panose="020B0604020202020204" pitchFamily="34" charset="0"/>
              <a:buChar char="•"/>
            </a:pPr>
            <a:r>
              <a:rPr lang="en-US" sz="5500" dirty="0">
                <a:solidFill>
                  <a:schemeClr val="tx1">
                    <a:lumMod val="95000"/>
                    <a:lumOff val="5000"/>
                  </a:schemeClr>
                </a:solidFill>
              </a:rPr>
              <a:t>The extracted rules are stored in a structured database, ensuring easy retrieval and scalability.</a:t>
            </a:r>
          </a:p>
          <a:p>
            <a:pPr marL="685800" indent="-685800">
              <a:lnSpc>
                <a:spcPct val="120000"/>
              </a:lnSpc>
              <a:buFont typeface="Arial" panose="020B0604020202020204" pitchFamily="34" charset="0"/>
              <a:buChar char="•"/>
            </a:pPr>
            <a:r>
              <a:rPr lang="en-US" sz="5500" dirty="0">
                <a:solidFill>
                  <a:schemeClr val="tx1">
                    <a:lumMod val="95000"/>
                    <a:lumOff val="5000"/>
                  </a:schemeClr>
                </a:solidFill>
              </a:rPr>
              <a:t>These rules define the criteria that customer data must adhere to for compliance.</a:t>
            </a:r>
          </a:p>
          <a:p>
            <a:pPr>
              <a:lnSpc>
                <a:spcPct val="120000"/>
              </a:lnSpc>
            </a:pPr>
            <a:endParaRPr lang="en-US" sz="5500" dirty="0">
              <a:solidFill>
                <a:schemeClr val="tx1">
                  <a:lumMod val="95000"/>
                  <a:lumOff val="5000"/>
                </a:schemeClr>
              </a:solidFill>
            </a:endParaRPr>
          </a:p>
        </p:txBody>
      </p:sp>
      <p:sp>
        <p:nvSpPr>
          <p:cNvPr id="4" name="TextBox 3"/>
          <p:cNvSpPr txBox="1"/>
          <p:nvPr/>
        </p:nvSpPr>
        <p:spPr>
          <a:xfrm>
            <a:off x="6096000" y="1519649"/>
            <a:ext cx="5857337" cy="4444294"/>
          </a:xfrm>
          <a:prstGeom prst="rect">
            <a:avLst/>
          </a:prstGeom>
          <a:noFill/>
        </p:spPr>
        <p:txBody>
          <a:bodyPr wrap="square" rtlCol="0">
            <a:spAutoFit/>
          </a:bodyPr>
          <a:lstStyle/>
          <a:p>
            <a:pPr>
              <a:lnSpc>
                <a:spcPct val="120000"/>
              </a:lnSpc>
            </a:pPr>
            <a:endParaRPr lang="en-US" sz="1400" b="1" dirty="0">
              <a:solidFill>
                <a:schemeClr val="tx1">
                  <a:lumMod val="95000"/>
                  <a:lumOff val="5000"/>
                </a:schemeClr>
              </a:solidFill>
            </a:endParaRPr>
          </a:p>
          <a:p>
            <a:r>
              <a:rPr lang="en-US" sz="1400" b="1" dirty="0">
                <a:solidFill>
                  <a:schemeClr val="tx1">
                    <a:lumMod val="95000"/>
                    <a:lumOff val="5000"/>
                  </a:schemeClr>
                </a:solidFill>
              </a:rPr>
              <a:t>Data Ingestion</a:t>
            </a:r>
          </a:p>
          <a:p>
            <a:endParaRPr lang="en-US" sz="1400" b="1" dirty="0">
              <a:solidFill>
                <a:schemeClr val="tx1">
                  <a:lumMod val="95000"/>
                  <a:lumOff val="5000"/>
                </a:schemeClr>
              </a:solidFill>
            </a:endParaRPr>
          </a:p>
          <a:p>
            <a:pPr marL="285750" indent="-285750">
              <a:buFont typeface="Arial" panose="020B0604020202020204" pitchFamily="34" charset="0"/>
              <a:buChar char="•"/>
            </a:pPr>
            <a:r>
              <a:rPr lang="en-US" sz="1400" dirty="0">
                <a:solidFill>
                  <a:schemeClr val="tx1">
                    <a:lumMod val="95000"/>
                    <a:lumOff val="5000"/>
                  </a:schemeClr>
                </a:solidFill>
              </a:rPr>
              <a:t>The client submits a dataset that needs to be profiled.</a:t>
            </a:r>
          </a:p>
          <a:p>
            <a:endParaRPr lang="en-US" sz="1400" dirty="0">
              <a:solidFill>
                <a:schemeClr val="tx1">
                  <a:lumMod val="95000"/>
                  <a:lumOff val="5000"/>
                </a:schemeClr>
              </a:solidFill>
            </a:endParaRPr>
          </a:p>
          <a:p>
            <a:pPr marL="285750" indent="-285750">
              <a:buFont typeface="Arial" panose="020B0604020202020204" pitchFamily="34" charset="0"/>
              <a:buChar char="•"/>
            </a:pPr>
            <a:r>
              <a:rPr lang="en-US" sz="1400" dirty="0">
                <a:solidFill>
                  <a:schemeClr val="tx1">
                    <a:lumMod val="95000"/>
                    <a:lumOff val="5000"/>
                  </a:schemeClr>
                </a:solidFill>
              </a:rPr>
              <a:t>This dataset contains customer information, transactions, or other financial data according to the schedule.</a:t>
            </a:r>
          </a:p>
          <a:p>
            <a:endParaRPr lang="en-US" sz="1400" b="1" dirty="0">
              <a:solidFill>
                <a:schemeClr val="tx1">
                  <a:lumMod val="95000"/>
                  <a:lumOff val="5000"/>
                </a:schemeClr>
              </a:solidFill>
            </a:endParaRPr>
          </a:p>
          <a:p>
            <a:r>
              <a:rPr lang="en-US" sz="1400" b="1" dirty="0">
                <a:solidFill>
                  <a:schemeClr val="tx1">
                    <a:lumMod val="95000"/>
                    <a:lumOff val="5000"/>
                  </a:schemeClr>
                </a:solidFill>
              </a:rPr>
              <a:t>Rule Application</a:t>
            </a:r>
          </a:p>
          <a:p>
            <a:endParaRPr lang="en-US" sz="1400" b="1" dirty="0">
              <a:solidFill>
                <a:schemeClr val="tx1">
                  <a:lumMod val="95000"/>
                  <a:lumOff val="5000"/>
                </a:schemeClr>
              </a:solidFill>
            </a:endParaRPr>
          </a:p>
          <a:p>
            <a:pPr marL="285750" indent="-285750">
              <a:buFont typeface="Arial" panose="020B0604020202020204" pitchFamily="34" charset="0"/>
              <a:buChar char="•"/>
            </a:pPr>
            <a:r>
              <a:rPr lang="en-US" sz="1400" dirty="0">
                <a:solidFill>
                  <a:schemeClr val="tx1">
                    <a:lumMod val="95000"/>
                    <a:lumOff val="5000"/>
                  </a:schemeClr>
                </a:solidFill>
              </a:rPr>
              <a:t>The stored rules are applied to the client’s dataset.</a:t>
            </a:r>
          </a:p>
          <a:p>
            <a:endParaRPr lang="en-US" sz="1400" dirty="0">
              <a:solidFill>
                <a:schemeClr val="tx1">
                  <a:lumMod val="95000"/>
                  <a:lumOff val="5000"/>
                </a:schemeClr>
              </a:solidFill>
            </a:endParaRPr>
          </a:p>
          <a:p>
            <a:pPr marL="285750" indent="-285750">
              <a:buFont typeface="Arial" panose="020B0604020202020204" pitchFamily="34" charset="0"/>
              <a:buChar char="•"/>
            </a:pPr>
            <a:r>
              <a:rPr lang="en-US" sz="1400" dirty="0">
                <a:solidFill>
                  <a:schemeClr val="tx1">
                    <a:lumMod val="95000"/>
                    <a:lumOff val="5000"/>
                  </a:schemeClr>
                </a:solidFill>
              </a:rPr>
              <a:t>The system checks whether each data record complies with the extracted rules.</a:t>
            </a:r>
          </a:p>
          <a:p>
            <a:endParaRPr lang="en-US" sz="1400" dirty="0">
              <a:solidFill>
                <a:schemeClr val="tx1">
                  <a:lumMod val="95000"/>
                  <a:lumOff val="5000"/>
                </a:schemeClr>
              </a:solidFill>
            </a:endParaRPr>
          </a:p>
          <a:p>
            <a:r>
              <a:rPr lang="en-US" sz="1400" b="1" dirty="0">
                <a:solidFill>
                  <a:schemeClr val="tx1">
                    <a:lumMod val="95000"/>
                    <a:lumOff val="5000"/>
                  </a:schemeClr>
                </a:solidFill>
              </a:rPr>
              <a:t>Anomaly Detection</a:t>
            </a:r>
          </a:p>
          <a:p>
            <a:endParaRPr lang="en-US" sz="1400" b="1" dirty="0">
              <a:solidFill>
                <a:schemeClr val="tx1">
                  <a:lumMod val="95000"/>
                  <a:lumOff val="5000"/>
                </a:schemeClr>
              </a:solidFill>
            </a:endParaRPr>
          </a:p>
          <a:p>
            <a:pPr marL="285750" indent="-285750">
              <a:buFont typeface="Arial" panose="020B0604020202020204" pitchFamily="34" charset="0"/>
              <a:buChar char="•"/>
            </a:pPr>
            <a:r>
              <a:rPr lang="en-US" sz="1400" dirty="0">
                <a:solidFill>
                  <a:schemeClr val="tx1">
                    <a:lumMod val="95000"/>
                    <a:lumOff val="5000"/>
                  </a:schemeClr>
                </a:solidFill>
              </a:rPr>
              <a:t>The system identifies and flags records that do not adhere to the given rules.</a:t>
            </a:r>
          </a:p>
          <a:p>
            <a:endParaRPr lang="en-IN" sz="1400" dirty="0"/>
          </a:p>
        </p:txBody>
      </p:sp>
    </p:spTree>
    <p:extLst>
      <p:ext uri="{BB962C8B-B14F-4D97-AF65-F5344CB8AC3E}">
        <p14:creationId xmlns:p14="http://schemas.microsoft.com/office/powerpoint/2010/main" val="79116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Architecture</a:t>
            </a:r>
          </a:p>
        </p:txBody>
      </p:sp>
      <p:sp>
        <p:nvSpPr>
          <p:cNvPr id="4" name="Rectangle 3"/>
          <p:cNvSpPr/>
          <p:nvPr/>
        </p:nvSpPr>
        <p:spPr>
          <a:xfrm>
            <a:off x="343661" y="1869170"/>
            <a:ext cx="3295278" cy="933310"/>
          </a:xfrm>
          <a:prstGeom prst="rect">
            <a:avLst/>
          </a:prstGeom>
          <a:solidFill>
            <a:srgbClr val="D73F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605598" y="2055648"/>
            <a:ext cx="2707481" cy="646331"/>
          </a:xfrm>
          <a:prstGeom prst="rect">
            <a:avLst/>
          </a:prstGeom>
          <a:noFill/>
        </p:spPr>
        <p:txBody>
          <a:bodyPr wrap="square" rtlCol="0">
            <a:spAutoFit/>
          </a:bodyPr>
          <a:lstStyle/>
          <a:p>
            <a:pPr algn="ctr"/>
            <a:r>
              <a:rPr lang="en-IN" dirty="0">
                <a:solidFill>
                  <a:schemeClr val="bg1"/>
                </a:solidFill>
              </a:rPr>
              <a:t>Federal Reserve Rules</a:t>
            </a:r>
          </a:p>
          <a:p>
            <a:pPr algn="ctr"/>
            <a:r>
              <a:rPr lang="en-IN" dirty="0">
                <a:solidFill>
                  <a:schemeClr val="bg1"/>
                </a:solidFill>
              </a:rPr>
              <a:t>(pdf)</a:t>
            </a:r>
          </a:p>
        </p:txBody>
      </p:sp>
      <p:sp>
        <p:nvSpPr>
          <p:cNvPr id="6" name="Rectangle 5"/>
          <p:cNvSpPr/>
          <p:nvPr/>
        </p:nvSpPr>
        <p:spPr>
          <a:xfrm>
            <a:off x="5115517" y="1727195"/>
            <a:ext cx="1914525" cy="1228725"/>
          </a:xfrm>
          <a:prstGeom prst="rect">
            <a:avLst/>
          </a:prstGeom>
          <a:solidFill>
            <a:srgbClr val="AA1E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TextBox 6"/>
          <p:cNvSpPr txBox="1"/>
          <p:nvPr/>
        </p:nvSpPr>
        <p:spPr>
          <a:xfrm>
            <a:off x="5238747" y="1849154"/>
            <a:ext cx="1552575" cy="923330"/>
          </a:xfrm>
          <a:prstGeom prst="rect">
            <a:avLst/>
          </a:prstGeom>
          <a:solidFill>
            <a:srgbClr val="AA1E87"/>
          </a:solidFill>
        </p:spPr>
        <p:txBody>
          <a:bodyPr wrap="square" rtlCol="0">
            <a:spAutoFit/>
          </a:bodyPr>
          <a:lstStyle/>
          <a:p>
            <a:pPr algn="ctr"/>
            <a:r>
              <a:rPr lang="en-IN" dirty="0">
                <a:solidFill>
                  <a:schemeClr val="bg1"/>
                </a:solidFill>
              </a:rPr>
              <a:t>Rules </a:t>
            </a:r>
          </a:p>
          <a:p>
            <a:pPr algn="ctr"/>
            <a:r>
              <a:rPr lang="en-IN" dirty="0">
                <a:solidFill>
                  <a:schemeClr val="bg1"/>
                </a:solidFill>
              </a:rPr>
              <a:t>Extractor</a:t>
            </a:r>
          </a:p>
          <a:p>
            <a:pPr algn="ctr"/>
            <a:r>
              <a:rPr lang="en-IN" dirty="0">
                <a:solidFill>
                  <a:schemeClr val="bg1"/>
                </a:solidFill>
              </a:rPr>
              <a:t>(Gemini)</a:t>
            </a:r>
          </a:p>
        </p:txBody>
      </p:sp>
      <p:sp>
        <p:nvSpPr>
          <p:cNvPr id="9" name="Rectangle 8"/>
          <p:cNvSpPr/>
          <p:nvPr/>
        </p:nvSpPr>
        <p:spPr>
          <a:xfrm>
            <a:off x="7718760" y="1735356"/>
            <a:ext cx="1333500" cy="1228725"/>
          </a:xfrm>
          <a:prstGeom prst="rect">
            <a:avLst/>
          </a:prstGeom>
          <a:solidFill>
            <a:srgbClr val="EB69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 name="TextBox 9"/>
          <p:cNvSpPr txBox="1"/>
          <p:nvPr/>
        </p:nvSpPr>
        <p:spPr>
          <a:xfrm>
            <a:off x="7673222" y="1995808"/>
            <a:ext cx="1352550" cy="646331"/>
          </a:xfrm>
          <a:prstGeom prst="rect">
            <a:avLst/>
          </a:prstGeom>
          <a:noFill/>
        </p:spPr>
        <p:txBody>
          <a:bodyPr wrap="square" rtlCol="0">
            <a:spAutoFit/>
          </a:bodyPr>
          <a:lstStyle/>
          <a:p>
            <a:pPr algn="ctr"/>
            <a:r>
              <a:rPr lang="en-IN" dirty="0">
                <a:solidFill>
                  <a:schemeClr val="bg1"/>
                </a:solidFill>
              </a:rPr>
              <a:t>Refined </a:t>
            </a:r>
          </a:p>
          <a:p>
            <a:pPr algn="ctr"/>
            <a:r>
              <a:rPr lang="en-IN" dirty="0">
                <a:solidFill>
                  <a:schemeClr val="bg1"/>
                </a:solidFill>
              </a:rPr>
              <a:t>Rules</a:t>
            </a:r>
          </a:p>
        </p:txBody>
      </p:sp>
      <p:sp>
        <p:nvSpPr>
          <p:cNvPr id="12" name="TextBox 11"/>
          <p:cNvSpPr txBox="1"/>
          <p:nvPr/>
        </p:nvSpPr>
        <p:spPr>
          <a:xfrm>
            <a:off x="9612504" y="4558027"/>
            <a:ext cx="1840327" cy="923330"/>
          </a:xfrm>
          <a:prstGeom prst="rect">
            <a:avLst/>
          </a:prstGeom>
          <a:noFill/>
        </p:spPr>
        <p:txBody>
          <a:bodyPr wrap="square" rtlCol="0">
            <a:spAutoFit/>
          </a:bodyPr>
          <a:lstStyle/>
          <a:p>
            <a:pPr algn="ctr"/>
            <a:r>
              <a:rPr lang="en-IN" dirty="0"/>
              <a:t>Transaction Data</a:t>
            </a:r>
            <a:br>
              <a:rPr lang="en-IN" dirty="0"/>
            </a:br>
            <a:r>
              <a:rPr lang="en-IN" dirty="0"/>
              <a:t>(xlsx/csv)</a:t>
            </a:r>
          </a:p>
        </p:txBody>
      </p:sp>
      <p:sp>
        <p:nvSpPr>
          <p:cNvPr id="13" name="Rectangle 12"/>
          <p:cNvSpPr/>
          <p:nvPr/>
        </p:nvSpPr>
        <p:spPr>
          <a:xfrm>
            <a:off x="6290032" y="3876608"/>
            <a:ext cx="2806171" cy="1228725"/>
          </a:xfrm>
          <a:prstGeom prst="rect">
            <a:avLst/>
          </a:prstGeom>
          <a:solidFill>
            <a:srgbClr val="AA1E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4" name="TextBox 13"/>
          <p:cNvSpPr txBox="1"/>
          <p:nvPr/>
        </p:nvSpPr>
        <p:spPr>
          <a:xfrm>
            <a:off x="6277181" y="4142033"/>
            <a:ext cx="2999783" cy="646331"/>
          </a:xfrm>
          <a:prstGeom prst="rect">
            <a:avLst/>
          </a:prstGeom>
          <a:noFill/>
        </p:spPr>
        <p:txBody>
          <a:bodyPr wrap="square" rtlCol="0">
            <a:spAutoFit/>
          </a:bodyPr>
          <a:lstStyle/>
          <a:p>
            <a:pPr algn="ctr"/>
            <a:r>
              <a:rPr lang="en-IN" dirty="0">
                <a:solidFill>
                  <a:schemeClr val="bg1"/>
                </a:solidFill>
              </a:rPr>
              <a:t>AI-based Rule checking</a:t>
            </a:r>
            <a:br>
              <a:rPr lang="en-IN" dirty="0">
                <a:solidFill>
                  <a:schemeClr val="bg1"/>
                </a:solidFill>
              </a:rPr>
            </a:br>
            <a:r>
              <a:rPr lang="en-IN" dirty="0">
                <a:solidFill>
                  <a:schemeClr val="bg1"/>
                </a:solidFill>
              </a:rPr>
              <a:t>(Gemini)</a:t>
            </a:r>
          </a:p>
        </p:txBody>
      </p:sp>
      <p:sp>
        <p:nvSpPr>
          <p:cNvPr id="19" name="TextBox 18"/>
          <p:cNvSpPr txBox="1"/>
          <p:nvPr/>
        </p:nvSpPr>
        <p:spPr>
          <a:xfrm>
            <a:off x="1540409" y="4696526"/>
            <a:ext cx="4532370" cy="646331"/>
          </a:xfrm>
          <a:prstGeom prst="rect">
            <a:avLst/>
          </a:prstGeom>
          <a:noFill/>
        </p:spPr>
        <p:txBody>
          <a:bodyPr wrap="square" rtlCol="0">
            <a:spAutoFit/>
          </a:bodyPr>
          <a:lstStyle/>
          <a:p>
            <a:pPr algn="ctr"/>
            <a:r>
              <a:rPr lang="en-IN" dirty="0"/>
              <a:t>Output Report: </a:t>
            </a:r>
            <a:br>
              <a:rPr lang="en-IN" dirty="0"/>
            </a:br>
            <a:r>
              <a:rPr lang="en-IN" dirty="0"/>
              <a:t>&lt;Record | Field | Rule | Remediation&gt;</a:t>
            </a:r>
          </a:p>
        </p:txBody>
      </p:sp>
      <p:cxnSp>
        <p:nvCxnSpPr>
          <p:cNvPr id="21" name="Straight Arrow Connector 20"/>
          <p:cNvCxnSpPr>
            <a:cxnSpLocks/>
            <a:stCxn id="4" idx="3"/>
            <a:endCxn id="6" idx="1"/>
          </p:cNvCxnSpPr>
          <p:nvPr/>
        </p:nvCxnSpPr>
        <p:spPr>
          <a:xfrm>
            <a:off x="3638939" y="2335825"/>
            <a:ext cx="1476578" cy="5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cxnSpLocks/>
            <a:stCxn id="6" idx="3"/>
            <a:endCxn id="9" idx="1"/>
          </p:cNvCxnSpPr>
          <p:nvPr/>
        </p:nvCxnSpPr>
        <p:spPr>
          <a:xfrm>
            <a:off x="7030042" y="2341558"/>
            <a:ext cx="688718" cy="8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1971675" y="-25717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9" idx="2"/>
          </p:cNvCxnSpPr>
          <p:nvPr/>
        </p:nvCxnSpPr>
        <p:spPr>
          <a:xfrm>
            <a:off x="8385510" y="2964081"/>
            <a:ext cx="0" cy="96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cxnSpLocks/>
          </p:cNvCxnSpPr>
          <p:nvPr/>
        </p:nvCxnSpPr>
        <p:spPr>
          <a:xfrm flipH="1">
            <a:off x="9109054" y="4423994"/>
            <a:ext cx="6414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2038350" y="-31432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8D53694-B2A9-2207-274C-D969A87A72E2}"/>
              </a:ext>
            </a:extLst>
          </p:cNvPr>
          <p:cNvSpPr txBox="1"/>
          <p:nvPr/>
        </p:nvSpPr>
        <p:spPr>
          <a:xfrm>
            <a:off x="3704553" y="2003328"/>
            <a:ext cx="1271695" cy="646331"/>
          </a:xfrm>
          <a:prstGeom prst="rect">
            <a:avLst/>
          </a:prstGeom>
          <a:noFill/>
        </p:spPr>
        <p:txBody>
          <a:bodyPr wrap="none" rtlCol="0">
            <a:spAutoFit/>
          </a:bodyPr>
          <a:lstStyle/>
          <a:p>
            <a:pPr algn="ctr"/>
            <a:r>
              <a:rPr lang="en-IN" dirty="0"/>
              <a:t>Pre</a:t>
            </a:r>
          </a:p>
          <a:p>
            <a:pPr algn="ctr"/>
            <a:r>
              <a:rPr lang="en-IN" dirty="0"/>
              <a:t>Processing</a:t>
            </a:r>
          </a:p>
        </p:txBody>
      </p:sp>
      <p:cxnSp>
        <p:nvCxnSpPr>
          <p:cNvPr id="45" name="Straight Arrow Connector 44"/>
          <p:cNvCxnSpPr>
            <a:cxnSpLocks/>
          </p:cNvCxnSpPr>
          <p:nvPr/>
        </p:nvCxnSpPr>
        <p:spPr>
          <a:xfrm flipH="1" flipV="1">
            <a:off x="9093293" y="2334941"/>
            <a:ext cx="1217223" cy="147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47" name="Graphic 46" descr="Database with solid fill">
            <a:extLst>
              <a:ext uri="{FF2B5EF4-FFF2-40B4-BE49-F238E27FC236}">
                <a16:creationId xmlns:a16="http://schemas.microsoft.com/office/drawing/2014/main" id="{609E8D0B-FB94-6AA0-43A3-09ABAFB7FA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7004" y="1840417"/>
            <a:ext cx="914400" cy="914400"/>
          </a:xfrm>
          <a:prstGeom prst="rect">
            <a:avLst/>
          </a:prstGeom>
        </p:spPr>
      </p:pic>
      <p:pic>
        <p:nvPicPr>
          <p:cNvPr id="67" name="Graphic 66" descr="Document with solid fill">
            <a:extLst>
              <a:ext uri="{FF2B5EF4-FFF2-40B4-BE49-F238E27FC236}">
                <a16:creationId xmlns:a16="http://schemas.microsoft.com/office/drawing/2014/main" id="{2BFEC69D-8000-25F6-8011-CA5B544B0A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23789" y="3727490"/>
            <a:ext cx="914400" cy="914400"/>
          </a:xfrm>
          <a:prstGeom prst="rect">
            <a:avLst/>
          </a:prstGeom>
        </p:spPr>
      </p:pic>
      <p:cxnSp>
        <p:nvCxnSpPr>
          <p:cNvPr id="68" name="Straight Arrow Connector 67">
            <a:extLst>
              <a:ext uri="{FF2B5EF4-FFF2-40B4-BE49-F238E27FC236}">
                <a16:creationId xmlns:a16="http://schemas.microsoft.com/office/drawing/2014/main" id="{5614C2A8-DE1E-EB96-E66B-7186F26D3DC5}"/>
              </a:ext>
            </a:extLst>
          </p:cNvPr>
          <p:cNvCxnSpPr>
            <a:cxnSpLocks/>
          </p:cNvCxnSpPr>
          <p:nvPr/>
        </p:nvCxnSpPr>
        <p:spPr>
          <a:xfrm flipH="1">
            <a:off x="4777273" y="4423994"/>
            <a:ext cx="14999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Graphic 70" descr="Bar chart with solid fill">
            <a:extLst>
              <a:ext uri="{FF2B5EF4-FFF2-40B4-BE49-F238E27FC236}">
                <a16:creationId xmlns:a16="http://schemas.microsoft.com/office/drawing/2014/main" id="{1ABA313E-8DCC-1DB0-07F0-87BB9059285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81795" y="3802396"/>
            <a:ext cx="914400" cy="914400"/>
          </a:xfrm>
          <a:prstGeom prst="rect">
            <a:avLst/>
          </a:prstGeom>
        </p:spPr>
      </p:pic>
      <p:pic>
        <p:nvPicPr>
          <p:cNvPr id="73" name="Graphic 72" descr="Pie chart with solid fill">
            <a:extLst>
              <a:ext uri="{FF2B5EF4-FFF2-40B4-BE49-F238E27FC236}">
                <a16:creationId xmlns:a16="http://schemas.microsoft.com/office/drawing/2014/main" id="{9D0F52A7-5D1B-A104-BB91-7A16916256C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65136" y="3802396"/>
            <a:ext cx="914400" cy="914400"/>
          </a:xfrm>
          <a:prstGeom prst="rect">
            <a:avLst/>
          </a:prstGeom>
        </p:spPr>
      </p:pic>
      <p:sp>
        <p:nvSpPr>
          <p:cNvPr id="77" name="TextBox 76">
            <a:extLst>
              <a:ext uri="{FF2B5EF4-FFF2-40B4-BE49-F238E27FC236}">
                <a16:creationId xmlns:a16="http://schemas.microsoft.com/office/drawing/2014/main" id="{5BF7F143-5E30-A978-0B3D-C29BB1786498}"/>
              </a:ext>
            </a:extLst>
          </p:cNvPr>
          <p:cNvSpPr txBox="1"/>
          <p:nvPr/>
        </p:nvSpPr>
        <p:spPr>
          <a:xfrm>
            <a:off x="10165987" y="2725592"/>
            <a:ext cx="1333499" cy="646331"/>
          </a:xfrm>
          <a:prstGeom prst="rect">
            <a:avLst/>
          </a:prstGeom>
          <a:noFill/>
        </p:spPr>
        <p:txBody>
          <a:bodyPr wrap="square">
            <a:spAutoFit/>
          </a:bodyPr>
          <a:lstStyle/>
          <a:p>
            <a:pPr algn="ctr"/>
            <a:r>
              <a:rPr lang="en-IN" dirty="0"/>
              <a:t>Rules Database</a:t>
            </a:r>
          </a:p>
        </p:txBody>
      </p:sp>
    </p:spTree>
    <p:extLst>
      <p:ext uri="{BB962C8B-B14F-4D97-AF65-F5344CB8AC3E}">
        <p14:creationId xmlns:p14="http://schemas.microsoft.com/office/powerpoint/2010/main" val="335897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How We Built It                         Tech Stack</a:t>
            </a:r>
          </a:p>
        </p:txBody>
      </p:sp>
      <p:sp>
        <p:nvSpPr>
          <p:cNvPr id="3" name="Content Placeholder 2"/>
          <p:cNvSpPr>
            <a:spLocks noGrp="1"/>
          </p:cNvSpPr>
          <p:nvPr>
            <p:ph idx="1"/>
          </p:nvPr>
        </p:nvSpPr>
        <p:spPr>
          <a:xfrm>
            <a:off x="1088367" y="1825625"/>
            <a:ext cx="3763551" cy="4351338"/>
          </a:xfrm>
        </p:spPr>
        <p:txBody>
          <a:bodyPr/>
          <a:lstStyle/>
          <a:p>
            <a:pPr marL="285750" indent="-285750">
              <a:buFont typeface="Arial" panose="020B0604020202020204" pitchFamily="34" charset="0"/>
              <a:buChar char="•"/>
            </a:pPr>
            <a:r>
              <a:rPr lang="en-IN" sz="1400" b="1" dirty="0">
                <a:solidFill>
                  <a:schemeClr val="tx1">
                    <a:lumMod val="95000"/>
                    <a:lumOff val="5000"/>
                  </a:schemeClr>
                </a:solidFill>
              </a:rPr>
              <a:t>LLM’s: </a:t>
            </a:r>
            <a:r>
              <a:rPr lang="en-IN" sz="1400" dirty="0">
                <a:solidFill>
                  <a:schemeClr val="tx1">
                    <a:lumMod val="95000"/>
                    <a:lumOff val="5000"/>
                  </a:schemeClr>
                </a:solidFill>
              </a:rPr>
              <a:t>Gemini Flash 2.0</a:t>
            </a:r>
          </a:p>
          <a:p>
            <a:pPr marL="285750" indent="-285750">
              <a:buFont typeface="Arial" panose="020B0604020202020204" pitchFamily="34" charset="0"/>
              <a:buChar char="•"/>
            </a:pPr>
            <a:r>
              <a:rPr lang="en-IN" sz="1400" b="1" dirty="0">
                <a:solidFill>
                  <a:schemeClr val="tx1">
                    <a:lumMod val="95000"/>
                    <a:lumOff val="5000"/>
                  </a:schemeClr>
                </a:solidFill>
              </a:rPr>
              <a:t>Data Processing:</a:t>
            </a:r>
            <a:r>
              <a:rPr lang="en-IN" sz="1400" dirty="0">
                <a:solidFill>
                  <a:schemeClr val="tx1">
                    <a:lumMod val="95000"/>
                    <a:lumOff val="5000"/>
                  </a:schemeClr>
                </a:solidFill>
              </a:rPr>
              <a:t> Python libraries ( Pandas, </a:t>
            </a:r>
            <a:r>
              <a:rPr lang="en-IN" sz="1400" dirty="0" err="1">
                <a:solidFill>
                  <a:schemeClr val="tx1">
                    <a:lumMod val="95000"/>
                    <a:lumOff val="5000"/>
                  </a:schemeClr>
                </a:solidFill>
              </a:rPr>
              <a:t>Numpy</a:t>
            </a:r>
            <a:r>
              <a:rPr lang="en-IN" sz="1400" dirty="0">
                <a:solidFill>
                  <a:schemeClr val="tx1">
                    <a:lumMod val="95000"/>
                    <a:lumOff val="5000"/>
                  </a:schemeClr>
                </a:solidFill>
              </a:rPr>
              <a:t>, </a:t>
            </a:r>
            <a:r>
              <a:rPr lang="en-IN" sz="1400" dirty="0" err="1">
                <a:solidFill>
                  <a:schemeClr val="tx1">
                    <a:lumMod val="95000"/>
                    <a:lumOff val="5000"/>
                  </a:schemeClr>
                </a:solidFill>
              </a:rPr>
              <a:t>json</a:t>
            </a:r>
            <a:r>
              <a:rPr lang="en-IN" sz="1400" dirty="0">
                <a:solidFill>
                  <a:schemeClr val="tx1">
                    <a:lumMod val="95000"/>
                    <a:lumOff val="5000"/>
                  </a:schemeClr>
                </a:solidFill>
              </a:rPr>
              <a:t> )</a:t>
            </a:r>
          </a:p>
          <a:p>
            <a:pPr marL="285750" indent="-285750">
              <a:buFont typeface="Arial" panose="020B0604020202020204" pitchFamily="34" charset="0"/>
              <a:buChar char="•"/>
            </a:pPr>
            <a:r>
              <a:rPr lang="en-IN" sz="1400" b="1" dirty="0">
                <a:solidFill>
                  <a:schemeClr val="tx1">
                    <a:lumMod val="95000"/>
                    <a:lumOff val="5000"/>
                  </a:schemeClr>
                </a:solidFill>
              </a:rPr>
              <a:t>Visualization and Interactivity:</a:t>
            </a:r>
            <a:r>
              <a:rPr lang="en-IN" sz="1400" dirty="0">
                <a:solidFill>
                  <a:schemeClr val="tx1">
                    <a:lumMod val="95000"/>
                    <a:lumOff val="5000"/>
                  </a:schemeClr>
                </a:solidFill>
              </a:rPr>
              <a:t> Streamlit</a:t>
            </a:r>
          </a:p>
          <a:p>
            <a:br>
              <a:rPr lang="en-IN" dirty="0"/>
            </a:br>
            <a:endParaRPr lang="en-IN" dirty="0"/>
          </a:p>
        </p:txBody>
      </p:sp>
      <p:sp>
        <p:nvSpPr>
          <p:cNvPr id="4" name="Content Placeholder 2"/>
          <p:cNvSpPr txBox="1">
            <a:spLocks/>
          </p:cNvSpPr>
          <p:nvPr/>
        </p:nvSpPr>
        <p:spPr>
          <a:xfrm>
            <a:off x="7186048" y="1825625"/>
            <a:ext cx="4167753" cy="435133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solidFill>
                  <a:schemeClr val="tx1">
                    <a:lumMod val="95000"/>
                    <a:lumOff val="5000"/>
                  </a:schemeClr>
                </a:solidFill>
              </a:rPr>
              <a:t> </a:t>
            </a:r>
            <a:r>
              <a:rPr lang="en-US" sz="1400" b="1" dirty="0">
                <a:solidFill>
                  <a:schemeClr val="tx1">
                    <a:lumMod val="95000"/>
                    <a:lumOff val="5000"/>
                  </a:schemeClr>
                </a:solidFill>
              </a:rPr>
              <a:t>Frontend</a:t>
            </a:r>
            <a:r>
              <a:rPr lang="en-US" sz="1400" dirty="0">
                <a:solidFill>
                  <a:schemeClr val="tx1">
                    <a:lumMod val="95000"/>
                    <a:lumOff val="5000"/>
                  </a:schemeClr>
                </a:solidFill>
              </a:rPr>
              <a:t>: </a:t>
            </a:r>
            <a:r>
              <a:rPr lang="en-US" sz="1400" dirty="0" err="1">
                <a:solidFill>
                  <a:schemeClr val="tx1">
                    <a:lumMod val="95000"/>
                    <a:lumOff val="5000"/>
                  </a:schemeClr>
                </a:solidFill>
              </a:rPr>
              <a:t>Streamlit</a:t>
            </a:r>
            <a:endParaRPr lang="en-US" sz="1400" dirty="0">
              <a:solidFill>
                <a:schemeClr val="tx1">
                  <a:lumMod val="95000"/>
                  <a:lumOff val="5000"/>
                </a:schemeClr>
              </a:solidFill>
            </a:endParaRPr>
          </a:p>
          <a:p>
            <a:pPr marL="285750" indent="-285750">
              <a:buFont typeface="Arial" panose="020B0604020202020204" pitchFamily="34" charset="0"/>
              <a:buChar char="•"/>
            </a:pPr>
            <a:r>
              <a:rPr lang="en-US" sz="1400" dirty="0">
                <a:solidFill>
                  <a:schemeClr val="tx1">
                    <a:lumMod val="95000"/>
                    <a:lumOff val="5000"/>
                  </a:schemeClr>
                </a:solidFill>
              </a:rPr>
              <a:t> </a:t>
            </a:r>
            <a:r>
              <a:rPr lang="en-US" sz="1400" b="1" dirty="0">
                <a:solidFill>
                  <a:schemeClr val="tx1">
                    <a:lumMod val="95000"/>
                    <a:lumOff val="5000"/>
                  </a:schemeClr>
                </a:solidFill>
              </a:rPr>
              <a:t>Backend</a:t>
            </a:r>
            <a:r>
              <a:rPr lang="en-US" sz="1400" dirty="0">
                <a:solidFill>
                  <a:schemeClr val="tx1">
                    <a:lumMod val="95000"/>
                    <a:lumOff val="5000"/>
                  </a:schemeClr>
                </a:solidFill>
              </a:rPr>
              <a:t>: Python</a:t>
            </a:r>
          </a:p>
          <a:p>
            <a:pPr marL="285750" indent="-285750">
              <a:buFont typeface="Arial" panose="020B0604020202020204" pitchFamily="34" charset="0"/>
              <a:buChar char="•"/>
            </a:pPr>
            <a:r>
              <a:rPr lang="en-US" sz="1400" dirty="0">
                <a:solidFill>
                  <a:schemeClr val="tx1">
                    <a:lumMod val="95000"/>
                    <a:lumOff val="5000"/>
                  </a:schemeClr>
                </a:solidFill>
              </a:rPr>
              <a:t> </a:t>
            </a:r>
            <a:r>
              <a:rPr lang="en-US" sz="1400" b="1" dirty="0">
                <a:solidFill>
                  <a:schemeClr val="tx1">
                    <a:lumMod val="95000"/>
                    <a:lumOff val="5000"/>
                  </a:schemeClr>
                </a:solidFill>
              </a:rPr>
              <a:t>Database</a:t>
            </a:r>
            <a:r>
              <a:rPr lang="en-US" sz="1400" dirty="0">
                <a:solidFill>
                  <a:schemeClr val="tx1">
                    <a:lumMod val="95000"/>
                    <a:lumOff val="5000"/>
                  </a:schemeClr>
                </a:solidFill>
              </a:rPr>
              <a:t>: Excel, JSON, Csv</a:t>
            </a:r>
          </a:p>
          <a:p>
            <a:pPr marL="285750" indent="-285750">
              <a:buFont typeface="Arial" panose="020B0604020202020204" pitchFamily="34" charset="0"/>
              <a:buChar char="•"/>
            </a:pPr>
            <a:r>
              <a:rPr lang="en-US" sz="1400" dirty="0">
                <a:solidFill>
                  <a:schemeClr val="tx1">
                    <a:lumMod val="95000"/>
                    <a:lumOff val="5000"/>
                  </a:schemeClr>
                </a:solidFill>
              </a:rPr>
              <a:t> </a:t>
            </a:r>
            <a:r>
              <a:rPr lang="en-US" sz="1400" b="1" dirty="0">
                <a:solidFill>
                  <a:schemeClr val="tx1">
                    <a:lumMod val="95000"/>
                    <a:lumOff val="5000"/>
                  </a:schemeClr>
                </a:solidFill>
              </a:rPr>
              <a:t>Other</a:t>
            </a:r>
            <a:r>
              <a:rPr lang="en-US" sz="1400" dirty="0">
                <a:solidFill>
                  <a:schemeClr val="tx1">
                    <a:lumMod val="95000"/>
                    <a:lumOff val="5000"/>
                  </a:schemeClr>
                </a:solidFill>
              </a:rPr>
              <a:t>: Gemini</a:t>
            </a:r>
          </a:p>
          <a:p>
            <a:br>
              <a:rPr lang="en-US" sz="1400" dirty="0">
                <a:solidFill>
                  <a:schemeClr val="tx1">
                    <a:lumMod val="95000"/>
                    <a:lumOff val="5000"/>
                  </a:schemeClr>
                </a:solidFill>
              </a:rPr>
            </a:br>
            <a:endParaRPr lang="en-IN" dirty="0">
              <a:solidFill>
                <a:schemeClr val="tx1">
                  <a:lumMod val="95000"/>
                  <a:lumOff val="5000"/>
                </a:schemeClr>
              </a:solidFill>
            </a:endParaRPr>
          </a:p>
        </p:txBody>
      </p:sp>
    </p:spTree>
    <p:extLst>
      <p:ext uri="{BB962C8B-B14F-4D97-AF65-F5344CB8AC3E}">
        <p14:creationId xmlns:p14="http://schemas.microsoft.com/office/powerpoint/2010/main" val="341077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521" y="0"/>
            <a:ext cx="10749367" cy="1208868"/>
          </a:xfrm>
        </p:spPr>
        <p:txBody>
          <a:bodyPr>
            <a:normAutofit/>
          </a:bodyPr>
          <a:lstStyle/>
          <a:p>
            <a:r>
              <a:rPr lang="en-IN" sz="3200" dirty="0"/>
              <a:t>Challenges we Faced</a:t>
            </a:r>
          </a:p>
        </p:txBody>
      </p:sp>
      <p:sp>
        <p:nvSpPr>
          <p:cNvPr id="3" name="Content Placeholder 2"/>
          <p:cNvSpPr>
            <a:spLocks noGrp="1"/>
          </p:cNvSpPr>
          <p:nvPr>
            <p:ph idx="1"/>
          </p:nvPr>
        </p:nvSpPr>
        <p:spPr>
          <a:xfrm>
            <a:off x="101815" y="1380395"/>
            <a:ext cx="11800936" cy="5118639"/>
          </a:xfrm>
        </p:spPr>
        <p:txBody>
          <a:bodyPr>
            <a:noAutofit/>
          </a:bodyPr>
          <a:lstStyle/>
          <a:p>
            <a:pPr>
              <a:lnSpc>
                <a:spcPct val="100000"/>
              </a:lnSpc>
            </a:pPr>
            <a:r>
              <a:rPr lang="en-US" sz="1400" b="1" dirty="0">
                <a:solidFill>
                  <a:schemeClr val="tx1">
                    <a:lumMod val="95000"/>
                    <a:lumOff val="5000"/>
                  </a:schemeClr>
                </a:solidFill>
              </a:rPr>
              <a:t>Inaccurate Rule Extraction</a:t>
            </a:r>
          </a:p>
          <a:p>
            <a:pPr marL="285750" indent="-285750">
              <a:lnSpc>
                <a:spcPct val="100000"/>
              </a:lnSpc>
              <a:buFont typeface="Arial" panose="020B0604020202020204" pitchFamily="34" charset="0"/>
              <a:buChar char="•"/>
            </a:pPr>
            <a:r>
              <a:rPr lang="en-US" sz="1400" dirty="0">
                <a:solidFill>
                  <a:schemeClr val="tx1">
                    <a:lumMod val="95000"/>
                    <a:lumOff val="5000"/>
                  </a:schemeClr>
                </a:solidFill>
              </a:rPr>
              <a:t>In the initial stages, the AI-based rule extraction process was not entirely accurate.</a:t>
            </a:r>
          </a:p>
          <a:p>
            <a:pPr marL="285750" indent="-285750">
              <a:lnSpc>
                <a:spcPct val="100000"/>
              </a:lnSpc>
              <a:buFont typeface="Arial" panose="020B0604020202020204" pitchFamily="34" charset="0"/>
              <a:buChar char="•"/>
            </a:pPr>
            <a:r>
              <a:rPr lang="en-US" sz="1400" dirty="0">
                <a:solidFill>
                  <a:schemeClr val="tx1">
                    <a:lumMod val="95000"/>
                    <a:lumOff val="5000"/>
                  </a:schemeClr>
                </a:solidFill>
              </a:rPr>
              <a:t>Some extracted rules were incomplete or misinterpreted, leading to discrepancies in data categorization.</a:t>
            </a:r>
          </a:p>
          <a:p>
            <a:pPr marL="285750" indent="-285750">
              <a:lnSpc>
                <a:spcPct val="100000"/>
              </a:lnSpc>
              <a:buFont typeface="Arial" panose="020B0604020202020204" pitchFamily="34" charset="0"/>
              <a:buChar char="•"/>
            </a:pPr>
            <a:r>
              <a:rPr lang="en-US" sz="1400" dirty="0">
                <a:solidFill>
                  <a:schemeClr val="tx1">
                    <a:lumMod val="95000"/>
                    <a:lumOff val="5000"/>
                  </a:schemeClr>
                </a:solidFill>
              </a:rPr>
              <a:t>This required manual validation and corrections, increasing the effort needed to refine the AI model.</a:t>
            </a:r>
          </a:p>
          <a:p>
            <a:pPr>
              <a:lnSpc>
                <a:spcPct val="100000"/>
              </a:lnSpc>
            </a:pPr>
            <a:r>
              <a:rPr lang="en-US" sz="1400" b="1" dirty="0">
                <a:solidFill>
                  <a:schemeClr val="tx1">
                    <a:lumMod val="95000"/>
                    <a:lumOff val="5000"/>
                  </a:schemeClr>
                </a:solidFill>
              </a:rPr>
              <a:t>Lack of Ready-to-Use Datasets</a:t>
            </a:r>
          </a:p>
          <a:p>
            <a:pPr marL="285750" indent="-285750">
              <a:lnSpc>
                <a:spcPct val="100000"/>
              </a:lnSpc>
              <a:buFont typeface="Arial" panose="020B0604020202020204" pitchFamily="34" charset="0"/>
              <a:buChar char="•"/>
            </a:pPr>
            <a:r>
              <a:rPr lang="en-US" sz="1400" dirty="0">
                <a:solidFill>
                  <a:schemeClr val="tx1">
                    <a:lumMod val="95000"/>
                    <a:lumOff val="5000"/>
                  </a:schemeClr>
                </a:solidFill>
              </a:rPr>
              <a:t>A major challenge was the absence of real-world datasets for testing the extracted rules.</a:t>
            </a:r>
          </a:p>
          <a:p>
            <a:pPr marL="285750" indent="-285750">
              <a:lnSpc>
                <a:spcPct val="100000"/>
              </a:lnSpc>
              <a:buFont typeface="Arial" panose="020B0604020202020204" pitchFamily="34" charset="0"/>
              <a:buChar char="•"/>
            </a:pPr>
            <a:r>
              <a:rPr lang="en-US" sz="1400" dirty="0">
                <a:solidFill>
                  <a:schemeClr val="tx1">
                    <a:lumMod val="95000"/>
                    <a:lumOff val="5000"/>
                  </a:schemeClr>
                </a:solidFill>
              </a:rPr>
              <a:t>Client datasets were either unavailable or too sensitive to use directly due to privacy and compliance concerns.</a:t>
            </a:r>
          </a:p>
          <a:p>
            <a:pPr marL="285750" indent="-285750">
              <a:lnSpc>
                <a:spcPct val="100000"/>
              </a:lnSpc>
              <a:buFont typeface="Arial" panose="020B0604020202020204" pitchFamily="34" charset="0"/>
              <a:buChar char="•"/>
            </a:pPr>
            <a:r>
              <a:rPr lang="en-US" sz="1400" dirty="0">
                <a:solidFill>
                  <a:schemeClr val="tx1">
                    <a:lumMod val="95000"/>
                    <a:lumOff val="5000"/>
                  </a:schemeClr>
                </a:solidFill>
              </a:rPr>
              <a:t>To address this, we implemented Synthetic Dataset Generation, creating test datasets that mimicked real-world scenarios while maintaining privacy and compliance considerations.</a:t>
            </a:r>
          </a:p>
          <a:p>
            <a:pPr>
              <a:lnSpc>
                <a:spcPct val="100000"/>
              </a:lnSpc>
            </a:pPr>
            <a:r>
              <a:rPr lang="en-US" sz="1400" b="1" dirty="0">
                <a:solidFill>
                  <a:schemeClr val="tx1">
                    <a:lumMod val="95000"/>
                    <a:lumOff val="5000"/>
                  </a:schemeClr>
                </a:solidFill>
              </a:rPr>
              <a:t>Need for Manual Verification</a:t>
            </a:r>
          </a:p>
          <a:p>
            <a:pPr marL="285750" indent="-285750">
              <a:lnSpc>
                <a:spcPct val="100000"/>
              </a:lnSpc>
              <a:buFont typeface="Arial" panose="020B0604020202020204" pitchFamily="34" charset="0"/>
              <a:buChar char="•"/>
            </a:pPr>
            <a:r>
              <a:rPr lang="en-US" sz="1400" dirty="0">
                <a:solidFill>
                  <a:schemeClr val="tx1">
                    <a:lumMod val="95000"/>
                    <a:lumOff val="5000"/>
                  </a:schemeClr>
                </a:solidFill>
              </a:rPr>
              <a:t>Despite AI-driven automation, manual validation was necessary to ensure that the dataset adhered to the extracted rules.</a:t>
            </a:r>
          </a:p>
          <a:p>
            <a:pPr marL="285750" indent="-285750">
              <a:lnSpc>
                <a:spcPct val="100000"/>
              </a:lnSpc>
              <a:buFont typeface="Arial" panose="020B0604020202020204" pitchFamily="34" charset="0"/>
              <a:buChar char="•"/>
            </a:pPr>
            <a:r>
              <a:rPr lang="en-US" sz="1400" dirty="0">
                <a:solidFill>
                  <a:schemeClr val="tx1">
                    <a:lumMod val="95000"/>
                    <a:lumOff val="5000"/>
                  </a:schemeClr>
                </a:solidFill>
              </a:rPr>
              <a:t>AI misinterpretations or edge cases occasionally led to false positives or negatives in anomaly detection.</a:t>
            </a:r>
          </a:p>
        </p:txBody>
      </p:sp>
    </p:spTree>
    <p:extLst>
      <p:ext uri="{BB962C8B-B14F-4D97-AF65-F5344CB8AC3E}">
        <p14:creationId xmlns:p14="http://schemas.microsoft.com/office/powerpoint/2010/main" val="545922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Team Members</a:t>
            </a:r>
          </a:p>
        </p:txBody>
      </p:sp>
      <p:sp>
        <p:nvSpPr>
          <p:cNvPr id="3" name="Content Placeholder 2"/>
          <p:cNvSpPr>
            <a:spLocks noGrp="1"/>
          </p:cNvSpPr>
          <p:nvPr>
            <p:ph idx="1"/>
          </p:nvPr>
        </p:nvSpPr>
        <p:spPr>
          <a:xfrm>
            <a:off x="838201" y="1825625"/>
            <a:ext cx="8443822" cy="4351338"/>
          </a:xfrm>
        </p:spPr>
        <p:txBody>
          <a:bodyPr/>
          <a:lstStyle/>
          <a:p>
            <a:r>
              <a:rPr lang="en-IN" b="1" dirty="0" err="1">
                <a:solidFill>
                  <a:schemeClr val="tx1">
                    <a:lumMod val="95000"/>
                    <a:lumOff val="5000"/>
                  </a:schemeClr>
                </a:solidFill>
              </a:rPr>
              <a:t>Abhishek</a:t>
            </a:r>
            <a:r>
              <a:rPr lang="en-IN" b="1" dirty="0">
                <a:solidFill>
                  <a:schemeClr val="tx1">
                    <a:lumMod val="95000"/>
                    <a:lumOff val="5000"/>
                  </a:schemeClr>
                </a:solidFill>
              </a:rPr>
              <a:t> Kulkarni</a:t>
            </a:r>
            <a:r>
              <a:rPr lang="en-IN" dirty="0">
                <a:solidFill>
                  <a:schemeClr val="tx1">
                    <a:lumMod val="95000"/>
                    <a:lumOff val="5000"/>
                  </a:schemeClr>
                </a:solidFill>
              </a:rPr>
              <a:t> </a:t>
            </a:r>
          </a:p>
          <a:p>
            <a:r>
              <a:rPr lang="en-IN" b="1" dirty="0">
                <a:solidFill>
                  <a:schemeClr val="tx1">
                    <a:lumMod val="95000"/>
                    <a:lumOff val="5000"/>
                  </a:schemeClr>
                </a:solidFill>
              </a:rPr>
              <a:t>Aditya </a:t>
            </a:r>
            <a:r>
              <a:rPr lang="en-IN" b="1" dirty="0" err="1">
                <a:solidFill>
                  <a:schemeClr val="tx1">
                    <a:lumMod val="95000"/>
                    <a:lumOff val="5000"/>
                  </a:schemeClr>
                </a:solidFill>
              </a:rPr>
              <a:t>Naik</a:t>
            </a:r>
            <a:r>
              <a:rPr lang="en-IN" dirty="0">
                <a:solidFill>
                  <a:schemeClr val="tx1">
                    <a:lumMod val="95000"/>
                    <a:lumOff val="5000"/>
                  </a:schemeClr>
                </a:solidFill>
              </a:rPr>
              <a:t>  </a:t>
            </a:r>
          </a:p>
          <a:p>
            <a:r>
              <a:rPr lang="en-IN" b="1" dirty="0" err="1">
                <a:solidFill>
                  <a:schemeClr val="tx1">
                    <a:lumMod val="95000"/>
                    <a:lumOff val="5000"/>
                  </a:schemeClr>
                </a:solidFill>
              </a:rPr>
              <a:t>Sanika</a:t>
            </a:r>
            <a:r>
              <a:rPr lang="en-IN" b="1" dirty="0">
                <a:solidFill>
                  <a:schemeClr val="tx1">
                    <a:lumMod val="95000"/>
                    <a:lumOff val="5000"/>
                  </a:schemeClr>
                </a:solidFill>
              </a:rPr>
              <a:t> </a:t>
            </a:r>
            <a:r>
              <a:rPr lang="en-IN" b="1" dirty="0" err="1">
                <a:solidFill>
                  <a:schemeClr val="tx1">
                    <a:lumMod val="95000"/>
                    <a:lumOff val="5000"/>
                  </a:schemeClr>
                </a:solidFill>
              </a:rPr>
              <a:t>Dhavale</a:t>
            </a:r>
            <a:r>
              <a:rPr lang="en-IN" dirty="0">
                <a:solidFill>
                  <a:schemeClr val="tx1">
                    <a:lumMod val="95000"/>
                    <a:lumOff val="5000"/>
                  </a:schemeClr>
                </a:solidFill>
              </a:rPr>
              <a:t> </a:t>
            </a:r>
          </a:p>
          <a:p>
            <a:r>
              <a:rPr lang="en-IN" b="1" dirty="0">
                <a:solidFill>
                  <a:schemeClr val="tx1">
                    <a:lumMod val="95000"/>
                    <a:lumOff val="5000"/>
                  </a:schemeClr>
                </a:solidFill>
              </a:rPr>
              <a:t>Shreya </a:t>
            </a:r>
            <a:r>
              <a:rPr lang="en-IN" b="1" dirty="0" err="1">
                <a:solidFill>
                  <a:schemeClr val="tx1">
                    <a:lumMod val="95000"/>
                    <a:lumOff val="5000"/>
                  </a:schemeClr>
                </a:solidFill>
              </a:rPr>
              <a:t>Regundwar</a:t>
            </a:r>
            <a:r>
              <a:rPr lang="en-IN" dirty="0">
                <a:solidFill>
                  <a:schemeClr val="tx1">
                    <a:lumMod val="95000"/>
                    <a:lumOff val="5000"/>
                  </a:schemeClr>
                </a:solidFill>
              </a:rPr>
              <a:t> </a:t>
            </a:r>
          </a:p>
        </p:txBody>
      </p:sp>
    </p:spTree>
    <p:extLst>
      <p:ext uri="{BB962C8B-B14F-4D97-AF65-F5344CB8AC3E}">
        <p14:creationId xmlns:p14="http://schemas.microsoft.com/office/powerpoint/2010/main" val="269277352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schemas.microsoft.com/office/2006/documentManagement/types"/>
    <ds:schemaRef ds:uri="http://purl.org/dc/dcmitype/"/>
    <ds:schemaRef ds:uri="http://schemas.openxmlformats.org/package/2006/metadata/core-properties"/>
    <ds:schemaRef ds:uri="http://purl.org/dc/terms/"/>
    <ds:schemaRef ds:uri="http://www.w3.org/XML/1998/namespace"/>
    <ds:schemaRef ds:uri="http://schemas.microsoft.com/office/infopath/2007/PartnerControls"/>
    <ds:schemaRef ds:uri="4873beb7-5857-4685-be1f-d57550cc96cc"/>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222</TotalTime>
  <Words>658</Words>
  <Application>Microsoft Office PowerPoint</Application>
  <PresentationFormat>Widescreen</PresentationFormat>
  <Paragraphs>90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Artifakt Element</vt:lpstr>
      <vt:lpstr>Calibri</vt:lpstr>
      <vt:lpstr>Segoe UI</vt:lpstr>
      <vt:lpstr>Segoe UI Light</vt:lpstr>
      <vt:lpstr>WelcomeDoc</vt:lpstr>
      <vt:lpstr>Gen-Ai based Data Profiling</vt:lpstr>
      <vt:lpstr>Table of Contents</vt:lpstr>
      <vt:lpstr>Introduction</vt:lpstr>
      <vt:lpstr>Inspiration</vt:lpstr>
      <vt:lpstr>Proposed Solution</vt:lpstr>
      <vt:lpstr>Architecture</vt:lpstr>
      <vt:lpstr>    How We Built It                         Tech Stack</vt:lpstr>
      <vt:lpstr>Challenges we Faced</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Gen-Ai Data Profiling</dc:title>
  <dc:creator>Windows User</dc:creator>
  <cp:keywords/>
  <cp:lastModifiedBy>Aditya Naik</cp:lastModifiedBy>
  <cp:revision>33</cp:revision>
  <dcterms:created xsi:type="dcterms:W3CDTF">2025-03-25T16:05:53Z</dcterms:created>
  <dcterms:modified xsi:type="dcterms:W3CDTF">2025-03-26T11:58:52Z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