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7" r:id="rId6"/>
    <p:sldId id="258" r:id="rId7"/>
    <p:sldId id="262" r:id="rId8"/>
    <p:sldId id="263" r:id="rId9"/>
    <p:sldId id="264" r:id="rId10"/>
    <p:sldId id="266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veen l" initials="pl" lastIdx="1" clrIdx="0">
    <p:extLst>
      <p:ext uri="{19B8F6BF-5375-455C-9EA6-DF929625EA0E}">
        <p15:presenceInfo xmlns:p15="http://schemas.microsoft.com/office/powerpoint/2012/main" userId="618ecbde52e1f0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For generating ruleset and python validation code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For implementing the DQ pipeline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For storing rule sets/invalid transactions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63F4FA9E-4DA1-43F1-B50D-59C1C4741463}">
      <dgm:prSet phldrT="[Text]"/>
      <dgm:spPr/>
      <dgm:t>
        <a:bodyPr/>
        <a:lstStyle/>
        <a:p>
          <a:r>
            <a:rPr lang="en-US" dirty="0"/>
            <a:t>For</a:t>
          </a:r>
          <a:r>
            <a:rPr lang="en-US" baseline="0" dirty="0"/>
            <a:t> architecture diagram creation</a:t>
          </a:r>
          <a:endParaRPr lang="en-US" dirty="0"/>
        </a:p>
      </dgm:t>
    </dgm:pt>
    <dgm:pt modelId="{BD27E1E0-AD1F-4196-83EC-7E8B3D00CF9E}" type="parTrans" cxnId="{ACD52AE2-023E-4EDD-921D-B0BD875CF1AF}">
      <dgm:prSet/>
      <dgm:spPr/>
      <dgm:t>
        <a:bodyPr/>
        <a:lstStyle/>
        <a:p>
          <a:endParaRPr lang="en-IN"/>
        </a:p>
      </dgm:t>
    </dgm:pt>
    <dgm:pt modelId="{143B13BA-FEB0-42EE-AA9A-A23FE681B3ED}" type="sibTrans" cxnId="{ACD52AE2-023E-4EDD-921D-B0BD875CF1AF}">
      <dgm:prSet/>
      <dgm:spPr/>
      <dgm:t>
        <a:bodyPr/>
        <a:lstStyle/>
        <a:p>
          <a:endParaRPr lang="en-IN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/>
    </dgm:pt>
    <dgm:pt modelId="{E131CE4A-9776-44F4-BC03-867682E21374}" type="pres">
      <dgm:prSet presAssocID="{5605D28D-2CE6-4513-8566-952984E21E14}" presName="text_3" presStyleLbl="node1" presStyleIdx="2" presStyleCnt="4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4"/>
      <dgm:spPr/>
    </dgm:pt>
    <dgm:pt modelId="{F0632743-7A08-497E-AC5E-11CFE10CB480}" type="pres">
      <dgm:prSet presAssocID="{63F4FA9E-4DA1-43F1-B50D-59C1C4741463}" presName="text_4" presStyleLbl="node1" presStyleIdx="3" presStyleCnt="4">
        <dgm:presLayoutVars>
          <dgm:bulletEnabled val="1"/>
        </dgm:presLayoutVars>
      </dgm:prSet>
      <dgm:spPr/>
    </dgm:pt>
    <dgm:pt modelId="{9CF3D769-D418-4882-971B-9C8F9CDF3DCB}" type="pres">
      <dgm:prSet presAssocID="{63F4FA9E-4DA1-43F1-B50D-59C1C4741463}" presName="accent_4" presStyleCnt="0"/>
      <dgm:spPr/>
    </dgm:pt>
    <dgm:pt modelId="{F51F4B2F-56C0-4ADE-8577-6511A98AC016}" type="pres">
      <dgm:prSet presAssocID="{63F4FA9E-4DA1-43F1-B50D-59C1C4741463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FE6346C4-2E04-472D-884A-7D6597A01BA2}" type="presOf" srcId="{63F4FA9E-4DA1-43F1-B50D-59C1C4741463}" destId="{F0632743-7A08-497E-AC5E-11CFE10CB480}" srcOrd="0" destOrd="0" presId="urn:microsoft.com/office/officeart/2008/layout/VerticalCurvedList"/>
    <dgm:cxn modelId="{ACD52AE2-023E-4EDD-921D-B0BD875CF1AF}" srcId="{7E5AA53B-3EEE-4DE4-BB81-9044890C2946}" destId="{63F4FA9E-4DA1-43F1-B50D-59C1C4741463}" srcOrd="3" destOrd="0" parTransId="{BD27E1E0-AD1F-4196-83EC-7E8B3D00CF9E}" sibTransId="{143B13BA-FEB0-42EE-AA9A-A23FE681B3ED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1346ED8F-EAB8-4032-A05A-6282EB912515}" type="presParOf" srcId="{90561C55-3C6E-4D53-85E1-2C50BCDDA392}" destId="{F0632743-7A08-497E-AC5E-11CFE10CB480}" srcOrd="7" destOrd="0" presId="urn:microsoft.com/office/officeart/2008/layout/VerticalCurvedList"/>
    <dgm:cxn modelId="{69A86563-ED67-44FF-ABAC-657A03EEA636}" type="presParOf" srcId="{90561C55-3C6E-4D53-85E1-2C50BCDDA392}" destId="{9CF3D769-D418-4882-971B-9C8F9CDF3DCB}" srcOrd="8" destOrd="0" presId="urn:microsoft.com/office/officeart/2008/layout/VerticalCurvedList"/>
    <dgm:cxn modelId="{7D0256BC-3072-4CD4-93E5-F89EEA89D8AC}" type="presParOf" srcId="{9CF3D769-D418-4882-971B-9C8F9CDF3DCB}" destId="{F51F4B2F-56C0-4ADE-8577-6511A98AC0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674804" y="-716641"/>
          <a:ext cx="5568406" cy="5568406"/>
        </a:xfrm>
        <a:prstGeom prst="blockArc">
          <a:avLst>
            <a:gd name="adj1" fmla="val 18900000"/>
            <a:gd name="adj2" fmla="val 2700000"/>
            <a:gd name="adj3" fmla="val 388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68023" y="317908"/>
          <a:ext cx="6329914" cy="63614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4942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For generating ruleset and python validation code</a:t>
          </a:r>
        </a:p>
      </dsp:txBody>
      <dsp:txXfrm>
        <a:off x="468023" y="317908"/>
        <a:ext cx="6329914" cy="636147"/>
      </dsp:txXfrm>
    </dsp:sp>
    <dsp:sp modelId="{07CB3071-D555-47DA-A36A-69EB91531FD8}">
      <dsp:nvSpPr>
        <dsp:cNvPr id="0" name=""/>
        <dsp:cNvSpPr/>
      </dsp:nvSpPr>
      <dsp:spPr>
        <a:xfrm>
          <a:off x="70431" y="238389"/>
          <a:ext cx="795184" cy="7951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832741" y="1272294"/>
          <a:ext cx="5965196" cy="63614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4942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For implementing the DQ pipeline</a:t>
          </a:r>
        </a:p>
      </dsp:txBody>
      <dsp:txXfrm>
        <a:off x="832741" y="1272294"/>
        <a:ext cx="5965196" cy="636147"/>
      </dsp:txXfrm>
    </dsp:sp>
    <dsp:sp modelId="{3F8116AC-FAC3-4E95-9865-93CCFEB191B9}">
      <dsp:nvSpPr>
        <dsp:cNvPr id="0" name=""/>
        <dsp:cNvSpPr/>
      </dsp:nvSpPr>
      <dsp:spPr>
        <a:xfrm>
          <a:off x="435149" y="1192776"/>
          <a:ext cx="795184" cy="7951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832741" y="2226681"/>
          <a:ext cx="5965196" cy="63614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4942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For storing rule sets/invalid transactions</a:t>
          </a:r>
        </a:p>
      </dsp:txBody>
      <dsp:txXfrm>
        <a:off x="832741" y="2226681"/>
        <a:ext cx="5965196" cy="636147"/>
      </dsp:txXfrm>
    </dsp:sp>
    <dsp:sp modelId="{A965097E-32F1-4AB8-8C4E-2814A7596B2F}">
      <dsp:nvSpPr>
        <dsp:cNvPr id="0" name=""/>
        <dsp:cNvSpPr/>
      </dsp:nvSpPr>
      <dsp:spPr>
        <a:xfrm>
          <a:off x="435149" y="2147163"/>
          <a:ext cx="795184" cy="7951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32743-7A08-497E-AC5E-11CFE10CB480}">
      <dsp:nvSpPr>
        <dsp:cNvPr id="0" name=""/>
        <dsp:cNvSpPr/>
      </dsp:nvSpPr>
      <dsp:spPr>
        <a:xfrm>
          <a:off x="468023" y="3181068"/>
          <a:ext cx="6329914" cy="63614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4942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For</a:t>
          </a:r>
          <a:r>
            <a:rPr lang="en-US" sz="2200" kern="1200" baseline="0" dirty="0"/>
            <a:t> architecture diagram creation</a:t>
          </a:r>
          <a:endParaRPr lang="en-US" sz="2200" kern="1200" dirty="0"/>
        </a:p>
      </dsp:txBody>
      <dsp:txXfrm>
        <a:off x="468023" y="3181068"/>
        <a:ext cx="6329914" cy="636147"/>
      </dsp:txXfrm>
    </dsp:sp>
    <dsp:sp modelId="{F51F4B2F-56C0-4ADE-8577-6511A98AC016}">
      <dsp:nvSpPr>
        <dsp:cNvPr id="0" name=""/>
        <dsp:cNvSpPr/>
      </dsp:nvSpPr>
      <dsp:spPr>
        <a:xfrm>
          <a:off x="70431" y="3101549"/>
          <a:ext cx="795184" cy="7951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18025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06012"/>
            <a:ext cx="10993549" cy="665967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Gen AI – Based Data Profiling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737" y="5249924"/>
            <a:ext cx="10993546" cy="41477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7CEBFF"/>
                </a:solidFill>
              </a:rPr>
              <a:t>Team : Data - Profiling</a:t>
            </a:r>
            <a:br>
              <a:rPr lang="en-US" dirty="0">
                <a:solidFill>
                  <a:srgbClr val="7CEBFF"/>
                </a:solidFill>
              </a:rPr>
            </a:br>
            <a:endParaRPr lang="en-US" sz="1100" dirty="0">
              <a:solidFill>
                <a:srgbClr val="7CEB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AAA70-27FB-9DA2-9DF1-7090D7C267CB}"/>
              </a:ext>
            </a:extLst>
          </p:cNvPr>
          <p:cNvSpPr txBox="1"/>
          <p:nvPr/>
        </p:nvSpPr>
        <p:spPr>
          <a:xfrm>
            <a:off x="596717" y="5562949"/>
            <a:ext cx="6169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7CEBFF"/>
                </a:solidFill>
              </a:rPr>
              <a:t>Girichandu</a:t>
            </a:r>
            <a:r>
              <a:rPr lang="en-US" sz="1000" dirty="0">
                <a:solidFill>
                  <a:srgbClr val="7CEBFF"/>
                </a:solidFill>
              </a:rPr>
              <a:t> </a:t>
            </a:r>
            <a:r>
              <a:rPr lang="en-US" sz="1000" dirty="0" err="1">
                <a:solidFill>
                  <a:srgbClr val="7CEBFF"/>
                </a:solidFill>
              </a:rPr>
              <a:t>Palakodeti</a:t>
            </a:r>
            <a:endParaRPr lang="en-US" sz="1000" dirty="0">
              <a:solidFill>
                <a:srgbClr val="7CEBFF"/>
              </a:solidFill>
            </a:endParaRPr>
          </a:p>
          <a:p>
            <a:r>
              <a:rPr lang="en-US" sz="1000" dirty="0">
                <a:solidFill>
                  <a:srgbClr val="7CEBFF"/>
                </a:solidFill>
              </a:rPr>
              <a:t>Jagadeesh </a:t>
            </a:r>
            <a:r>
              <a:rPr lang="en-US" sz="1000" dirty="0" err="1">
                <a:solidFill>
                  <a:srgbClr val="7CEBFF"/>
                </a:solidFill>
              </a:rPr>
              <a:t>Ganaparthi</a:t>
            </a:r>
            <a:endParaRPr lang="en-US" sz="1000" dirty="0">
              <a:solidFill>
                <a:srgbClr val="7CEBFF"/>
              </a:solidFill>
            </a:endParaRPr>
          </a:p>
          <a:p>
            <a:r>
              <a:rPr lang="en-US" sz="1000" dirty="0">
                <a:solidFill>
                  <a:srgbClr val="7CEBFF"/>
                </a:solidFill>
              </a:rPr>
              <a:t>Balaji </a:t>
            </a:r>
            <a:r>
              <a:rPr lang="en-US" sz="1000" dirty="0" err="1">
                <a:solidFill>
                  <a:srgbClr val="7CEBFF"/>
                </a:solidFill>
              </a:rPr>
              <a:t>Buddana</a:t>
            </a:r>
            <a:br>
              <a:rPr lang="en-US" sz="1000" dirty="0">
                <a:solidFill>
                  <a:srgbClr val="7CEBFF"/>
                </a:solidFill>
              </a:rPr>
            </a:br>
            <a:r>
              <a:rPr lang="en-US" sz="1000" dirty="0">
                <a:solidFill>
                  <a:srgbClr val="7CEBFF"/>
                </a:solidFill>
              </a:rPr>
              <a:t>Venkatesh Bandi</a:t>
            </a:r>
          </a:p>
          <a:p>
            <a:r>
              <a:rPr lang="en-US" sz="1000" dirty="0">
                <a:solidFill>
                  <a:srgbClr val="7CEBFF"/>
                </a:solidFill>
              </a:rPr>
              <a:t>Praveen </a:t>
            </a:r>
            <a:r>
              <a:rPr lang="en-US" sz="1000" dirty="0" err="1">
                <a:solidFill>
                  <a:srgbClr val="7CEBFF"/>
                </a:solidFill>
              </a:rPr>
              <a:t>Lingampate</a:t>
            </a:r>
            <a:endParaRPr lang="en-US" sz="1000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1DF7A-5BEA-200B-DB09-14AF4AF84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9788-4642-7CA9-8F63-9B885B81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7009"/>
            <a:ext cx="11029616" cy="8107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Problem Statement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D73B989-A4E4-0D10-A7FE-40055389F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605" y="2593819"/>
            <a:ext cx="11183203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I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 a Gen AI – based data profiling that can:</a:t>
            </a:r>
          </a:p>
          <a:p>
            <a:pPr marL="0" indent="0">
              <a:buNone/>
            </a:pPr>
            <a:endParaRPr lang="en-IN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Extract, interpret, and refine regulatory reporting instructions to identify key data validation requirements.</a:t>
            </a:r>
          </a:p>
          <a:p>
            <a:pPr marL="342900" indent="-342900">
              <a:buAutoNum type="arabicPeriod"/>
            </a:pPr>
            <a:endParaRPr lang="en-IN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 startAt="2"/>
            </a:pP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Automatically generate profiling rules based on allowable values and cross relation between the elements using LLM or ML.</a:t>
            </a:r>
          </a:p>
          <a:p>
            <a:pPr marL="342900" indent="-342900">
              <a:buAutoNum type="arabicPeriod" startAt="2"/>
            </a:pPr>
            <a:endParaRPr lang="en-IN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    Generate executable validation code to assess whether the reported data conforms to the extracted rules.</a:t>
            </a:r>
          </a:p>
          <a:p>
            <a:pPr marL="0" indent="0">
              <a:buNone/>
            </a:pPr>
            <a:endParaRPr lang="en-IN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IN" sz="1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    Suggested </a:t>
            </a: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remediation actions for flagged transactions/observations, including automated explanations for auditors.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86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72207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A4D6C0-5C40-DD94-B933-13774968A2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0344" y="2102178"/>
            <a:ext cx="9237449" cy="4383464"/>
          </a:xfr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513EB-C1D6-EC7E-78BB-FC4247CE7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E8BB-64D9-5647-DBC9-6C081522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Components and Workflow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E60FC14-D256-CAB4-0C14-A66B96FCE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42" y="2281640"/>
            <a:ext cx="6268823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1: Rule Set Generation using Gen AI: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process starts with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Prompt Engineering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using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few-shot learning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other techniques to create structured prompts.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prompts are sent to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OpenAI model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generate rule 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generated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rule 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saved in 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ruleset.json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possible operations: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Modify existing rules.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Append: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Add new rules to the existing rule 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Validation: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generated rules undergo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 validation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verify accuracy and consistency.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validation process may involve enhancing prompt engineering to refine the rule generation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19A6D7-136A-DDA8-7B0B-1CA5317E9757}"/>
              </a:ext>
            </a:extLst>
          </p:cNvPr>
          <p:cNvSpPr txBox="1"/>
          <p:nvPr/>
        </p:nvSpPr>
        <p:spPr>
          <a:xfrm>
            <a:off x="8672660" y="1973863"/>
            <a:ext cx="1292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ruleset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EFFDEC-43C9-3F4F-925F-EE73BD50F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208" y="2281640"/>
            <a:ext cx="4645450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7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EDFC8-3A11-654C-9ABC-AC8C779F3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4A13-C9EA-D79E-5520-24A3F0EB7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712643"/>
          </a:xfrm>
        </p:spPr>
        <p:txBody>
          <a:bodyPr/>
          <a:lstStyle/>
          <a:p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B4C3A54-CDD5-F694-8E62-93E6F8858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768" y="2413316"/>
            <a:ext cx="6730737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2: Python Validation DQ Workflow: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validation pipeline reads the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ruleset.json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 containing the AI-generated rules.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uses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OpenAI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generate Python validation code based on the rules.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Data Generation: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pipeline generates or imports sample datasets for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DQ Validation Process: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quality validation is applied to the test data: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 records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Proceed to the final output.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Invalid records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Stored in observation_transactions.csv for review.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validation process generates a final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DQ validation report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indicating valid and invalid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1D96A08-6C5B-9264-FEE4-2C939CC6E4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5057480" cy="154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BB41645E-5929-38A3-6C63-642A9A32E6A5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5943600" y="-743932"/>
            <a:ext cx="4020532" cy="402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93E3C8-E418-1522-FB31-EEF025C3D898}"/>
              </a:ext>
            </a:extLst>
          </p:cNvPr>
          <p:cNvSpPr txBox="1"/>
          <p:nvPr/>
        </p:nvSpPr>
        <p:spPr>
          <a:xfrm>
            <a:off x="8399282" y="2064470"/>
            <a:ext cx="1984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validation result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60C78E-A1C2-A400-597B-09E0F9B68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367" y="2610397"/>
            <a:ext cx="4740051" cy="3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1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AB863-9852-77BE-707C-3D4EBFF49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A384-F119-5EE8-5E2B-F6594E63E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42680"/>
            <a:ext cx="11029616" cy="810705"/>
          </a:xfrm>
        </p:spPr>
        <p:txBody>
          <a:bodyPr>
            <a:normAutofit fontScale="90000"/>
          </a:bodyPr>
          <a:lstStyle/>
          <a:p>
            <a:r>
              <a:rPr lang="en-US" dirty="0"/>
              <a:t>Key Benefits of the Approach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2478BFF-698D-EB77-3E54-C5155E133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07" y="1951085"/>
            <a:ext cx="1090039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rule generation process is automated using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Generative AI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reducing manual intervention.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Rule Set Management: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Supports both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rule updates and append operations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dynamically.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Invalid Record Tracking: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Invalid records are logged into observation_transactions.csv for further analysis.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Modular and Extensible: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architecture is modular, allowing easy extension with additional validation steps or AI models.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Efficiency: 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Automates the entire data quality validation workflow, reducing manual rule generation efforts.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Accuracy: 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Enhances accuracy by using Gen AI for rule creation and applying prompt refinement techniques.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68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58ECC-5DBC-F06A-2539-C58A0DBEE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3334-5E94-F7CD-FC1F-5491963C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42680"/>
            <a:ext cx="11029616" cy="8107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Contd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CC82BD0-2EE0-16C8-4F73-88356BB2F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07" y="3674634"/>
            <a:ext cx="109003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4662DC-EB48-A7B6-8708-FBD7ECCEF54C}"/>
              </a:ext>
            </a:extLst>
          </p:cNvPr>
          <p:cNvSpPr txBox="1"/>
          <p:nvPr/>
        </p:nvSpPr>
        <p:spPr>
          <a:xfrm>
            <a:off x="794994" y="2361878"/>
            <a:ext cx="89617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Python-based validation handles large datasets with efficient processing.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need to hardcode rules into the validation logic.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fields can be added by updating ruleset.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dictionary-based value generators.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Adding a new field requires only modifying valid values.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Modular Validation Function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check_constraints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dynamically checks constraints without modifying validation logic.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Centralized Constraint Dictionary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need to manually add new validation cases.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Simply define the constraint in ruleset, and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check_constraints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will handle it.</a:t>
            </a:r>
          </a:p>
        </p:txBody>
      </p:sp>
    </p:spTree>
    <p:extLst>
      <p:ext uri="{BB962C8B-B14F-4D97-AF65-F5344CB8AC3E}">
        <p14:creationId xmlns:p14="http://schemas.microsoft.com/office/powerpoint/2010/main" val="310779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833189"/>
          </a:xfrm>
        </p:spPr>
        <p:txBody>
          <a:bodyPr anchor="ctr">
            <a:normAutofit/>
          </a:bodyPr>
          <a:lstStyle/>
          <a:p>
            <a:pPr algn="ctr"/>
            <a:r>
              <a:rPr lang="en-IN" dirty="0"/>
              <a:t>Technologies Used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029776"/>
              </p:ext>
            </p:extLst>
          </p:nvPr>
        </p:nvGraphicFramePr>
        <p:xfrm>
          <a:off x="719571" y="2001725"/>
          <a:ext cx="6854248" cy="4135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2A9DA2-1BC3-5BAF-3D7D-D58F59DB6281}"/>
              </a:ext>
            </a:extLst>
          </p:cNvPr>
          <p:cNvSpPr txBox="1"/>
          <p:nvPr/>
        </p:nvSpPr>
        <p:spPr>
          <a:xfrm>
            <a:off x="719571" y="241535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OpenAI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A80DB-4F6B-8BD8-B920-46DA4D872D16}"/>
              </a:ext>
            </a:extLst>
          </p:cNvPr>
          <p:cNvSpPr txBox="1"/>
          <p:nvPr/>
        </p:nvSpPr>
        <p:spPr>
          <a:xfrm>
            <a:off x="1119982" y="342900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EBE376-0097-F8A6-3D27-B66624CBA95C}"/>
              </a:ext>
            </a:extLst>
          </p:cNvPr>
          <p:cNvSpPr txBox="1"/>
          <p:nvPr/>
        </p:nvSpPr>
        <p:spPr>
          <a:xfrm>
            <a:off x="1119982" y="437353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Json/csv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561BF-208C-5BE5-0E83-43DF36C228E4}"/>
              </a:ext>
            </a:extLst>
          </p:cNvPr>
          <p:cNvSpPr txBox="1"/>
          <p:nvPr/>
        </p:nvSpPr>
        <p:spPr>
          <a:xfrm>
            <a:off x="727137" y="5318078"/>
            <a:ext cx="9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Draw.io</a:t>
            </a: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296</TotalTime>
  <Words>569</Words>
  <Application>Microsoft Office PowerPoint</Application>
  <PresentationFormat>Widescreen</PresentationFormat>
  <Paragraphs>94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Wingdings 2</vt:lpstr>
      <vt:lpstr>Custom</vt:lpstr>
      <vt:lpstr>Gen AI – Based Data Profiling</vt:lpstr>
      <vt:lpstr>Problem Statement</vt:lpstr>
      <vt:lpstr>Architecture</vt:lpstr>
      <vt:lpstr>Architecture Components and Workflow </vt:lpstr>
      <vt:lpstr>Contd</vt:lpstr>
      <vt:lpstr>Key Benefits of the Approach </vt:lpstr>
      <vt:lpstr>Contd </vt:lpstr>
      <vt:lpstr>Technologies Used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praveen l</dc:creator>
  <cp:lastModifiedBy>praveen l</cp:lastModifiedBy>
  <cp:revision>25</cp:revision>
  <dcterms:created xsi:type="dcterms:W3CDTF">2025-03-25T11:59:03Z</dcterms:created>
  <dcterms:modified xsi:type="dcterms:W3CDTF">2025-03-25T16:55:36Z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