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86EC4E-55E7-42CB-BB2A-43F616D04F86}">
  <a:tblStyle styleId="{6286EC4E-55E7-42CB-BB2A-43F616D04F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22" Type="http://schemas.openxmlformats.org/officeDocument/2006/relationships/font" Target="fonts/Lato-bold.fntdata"/><Relationship Id="rId10" Type="http://schemas.openxmlformats.org/officeDocument/2006/relationships/slide" Target="slides/slide4.xml"/><Relationship Id="rId21" Type="http://schemas.openxmlformats.org/officeDocument/2006/relationships/font" Target="fonts/Lato-regular.fntdata"/><Relationship Id="rId13" Type="http://schemas.openxmlformats.org/officeDocument/2006/relationships/slide" Target="slides/slide7.xml"/><Relationship Id="rId24" Type="http://schemas.openxmlformats.org/officeDocument/2006/relationships/font" Target="fonts/Lato-boldItalic.fntdata"/><Relationship Id="rId12" Type="http://schemas.openxmlformats.org/officeDocument/2006/relationships/slide" Target="slides/slide6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b1a30be2_0_9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b1a30be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b1a30be2_0_1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b1a30be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3b1a30be2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3b1a30be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b1a30be2_0_1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b1a30be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Gen-</a:t>
            </a:r>
            <a:r>
              <a:rPr lang="en"/>
              <a:t>AI </a:t>
            </a:r>
            <a:r>
              <a:rPr lang="en"/>
              <a:t>Powered </a:t>
            </a:r>
            <a:r>
              <a:rPr lang="en"/>
              <a:t>Data Profiling and </a:t>
            </a:r>
            <a:r>
              <a:rPr lang="en"/>
              <a:t>Validation </a:t>
            </a:r>
            <a:r>
              <a:rPr lang="en"/>
              <a:t>System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2661650"/>
            <a:ext cx="80577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Automated Compliance Checking for Financial Data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Team: Hakuna Matata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Anshoo Rajput</a:t>
            </a:r>
            <a:br>
              <a:rPr lang="en" sz="1400">
                <a:solidFill>
                  <a:schemeClr val="accent3"/>
                </a:solidFill>
              </a:rPr>
            </a:br>
            <a:r>
              <a:rPr lang="en" sz="1400">
                <a:solidFill>
                  <a:schemeClr val="accent3"/>
                </a:solidFill>
              </a:rPr>
              <a:t>Parva Patel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Neel Thakker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Mona Gupta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 26, 2025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Diagram: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925" y="585362"/>
            <a:ext cx="2847950" cy="41417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919075"/>
            <a:ext cx="68280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Key Components: </a:t>
            </a:r>
            <a:endParaRPr sz="49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Mistral-7B LLM</a:t>
            </a:r>
            <a:endParaRPr b="1"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AI model for extracting validation rules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Generates precise Python validation code from regulatory documents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 Database</a:t>
            </a:r>
            <a:endParaRPr b="1"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semantic search across compliance documents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efficient retrieval and indexing of regulatory information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 Database</a:t>
            </a:r>
            <a:endParaRPr b="1" sz="4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 storage for validation rules and results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reliable local data persistence and querying</a:t>
            </a:r>
            <a:endParaRPr sz="4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- Mistral-7B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41712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Advantages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Matches performance of 70B parameter models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Highly efficient computational resource utilization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Open-weight model with commercial usability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for complex instruction following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Selection Criteria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Cost-effectiveness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Performance-to-size ratio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Operational flexibility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5129425" y="2078875"/>
            <a:ext cx="37743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Alternatives Comparison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GPT-3.5/4: Superior but prohibitively expensive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 2: Larger versions resource-intensive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Claude: Limited API accessibility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30000" y="1318650"/>
            <a:ext cx="4931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963950" y="1922250"/>
            <a:ext cx="4042800" cy="31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Input Modes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upload (CSV/Excel)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data entry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diverse data input scenarios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4) Concurrency Management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Thread-safe database operations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Implements robust access control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data conflicts in multi-user environments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39200" y="1851450"/>
            <a:ext cx="4232700" cy="32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Rule Extraction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Strict JSON output formatting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Multi-level LLM response validation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precise, consistent rule generation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 Self-Correcting Code Generation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Enforced function signature constraints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execution testing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 code reliability and accuracy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4827276" y="1045650"/>
            <a:ext cx="32940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/>
              <a:t>Comparative Advantages</a:t>
            </a:r>
            <a:endParaRPr sz="1100"/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30000" y="505400"/>
            <a:ext cx="64731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Solution vs Traditional ETL Systems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3627288" y="172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{6286EC4E-55E7-42CB-BB2A-43F616D04F86}</a:tableStyleId>
              </a:tblPr>
              <a:tblGrid>
                <a:gridCol w="1419525"/>
                <a:gridCol w="1609650"/>
                <a:gridCol w="2205300"/>
              </a:tblGrid>
              <a:tr h="357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Aspect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Traditional ETL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AI-Powered Solution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Rule Creation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Manual Coding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Automated Extraction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Maintenance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 Complexity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Minimal Effort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Adaptability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Weeks to Change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Minutes to Update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Error Handling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Generic Messages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Contextual Remediation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7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Cost Efficiency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Higher m</a:t>
                      </a:r>
                      <a:r>
                        <a:rPr lang="en" sz="1100"/>
                        <a:t>aintenance cost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Lower long-term cost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730000" y="1820925"/>
            <a:ext cx="32940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Key Impact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🚀 Reduces Rule Implementation Time: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Days → Minutes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Challenges &amp; Solutions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1919075"/>
            <a:ext cx="37275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Hurdles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Output Consistency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Multi-stage validation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Regex and schema checks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Generation Safety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Sandboxed execution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Strict input/output contracts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Variability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chunking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 overlap strategies</a:t>
            </a:r>
            <a:endParaRPr sz="4900"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5000875" y="2014200"/>
            <a:ext cx="3727500" cy="31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Operational Constraints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 rate limit management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On-premise document processing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Privacy preservation</a:t>
            </a:r>
            <a:endParaRPr sz="4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 &amp; Research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1919075"/>
            <a:ext cx="37275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Roadmap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Multi-document cross-referencing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 versioning with temporal tracking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data warehouse integration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Domain-specific model fine-tuning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3485375"/>
            <a:ext cx="37275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Directions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Few-shot learning for rare rule patterns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test case generation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contextual understanding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AI-Powered Compliance Revolution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919075"/>
            <a:ext cx="45936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LLMs transform complex compliance workflows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prompting ensures reliable AI outputs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Proven production-ready accuracy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3485375"/>
            <a:ext cx="3727500" cy="15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🚀 From Manual to Intelligent Automation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Precision at Scale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🔒 Compliance Reimagined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