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9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1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95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9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1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4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8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4B194B-FE69-4E02-A80C-F3CA7E67652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2A29B5-C731-47B7-A8CE-FB25BB40CD5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31DD-475D-D24B-1082-78FA925FF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Automating Regulatory Reporting and Data Profiling in Finance sector using GenAI and 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94AFD-B182-F2D7-AF34-6686A2E94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242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Transforming Compliance through Intelligent Data Profiling</a:t>
            </a: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Team Name : </a:t>
            </a:r>
            <a:r>
              <a:rPr lang="en-US" dirty="0" err="1"/>
              <a:t>Maayuzz</a:t>
            </a:r>
            <a:br>
              <a:rPr lang="en-US" dirty="0"/>
            </a:br>
            <a:r>
              <a:rPr lang="en-US" dirty="0"/>
              <a:t>Team Captain : Syed Maaiz Syed Shabbeer Basha</a:t>
            </a:r>
            <a:br>
              <a:rPr lang="en-US" dirty="0"/>
            </a:br>
            <a:r>
              <a:rPr lang="en-US" dirty="0"/>
              <a:t>Team members : Syed Maaiz Syed Shabbeer Basha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64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43B8-706C-2D2B-61E9-04866182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4284-7B92-9694-CA59-21EBB443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90713"/>
          </a:xfrm>
        </p:spPr>
        <p:txBody>
          <a:bodyPr>
            <a:normAutofit/>
          </a:bodyPr>
          <a:lstStyle/>
          <a:p>
            <a:r>
              <a:rPr lang="en-US" sz="2000" dirty="0"/>
              <a:t>Regulatory reporting in finance requires compiling vast amounts of data</a:t>
            </a:r>
          </a:p>
          <a:p>
            <a:r>
              <a:rPr lang="en-US" sz="2000" dirty="0"/>
              <a:t>Data profiling ensures alignment with regulatory requirements</a:t>
            </a:r>
          </a:p>
          <a:p>
            <a:r>
              <a:rPr lang="en-US" sz="2000" dirty="0"/>
              <a:t>Traditional approach: Manual rule definition based on complex documents</a:t>
            </a:r>
          </a:p>
          <a:p>
            <a:r>
              <a:rPr lang="en-US" sz="2000" dirty="0"/>
              <a:t>Challenge: Time-consuming, error-prone, and difficult to maintain</a:t>
            </a:r>
          </a:p>
          <a:p>
            <a:r>
              <a:rPr lang="en-US" sz="2000" dirty="0"/>
              <a:t>Need for an automated solution that can adapt to changing regulations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88EA70-32CE-9F23-E3BC-35A8B240A9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15" y="1825625"/>
            <a:ext cx="5181600" cy="4122688"/>
          </a:xfrm>
        </p:spPr>
      </p:pic>
    </p:spTree>
    <p:extLst>
      <p:ext uri="{BB962C8B-B14F-4D97-AF65-F5344CB8AC3E}">
        <p14:creationId xmlns:p14="http://schemas.microsoft.com/office/powerpoint/2010/main" val="342364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5EB7-AC43-DA6F-518B-276D412E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CAFD-DC12-93DE-5822-E8A13C3CF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End-to-end pipeline to automate regulatory compliance reporting</a:t>
            </a:r>
          </a:p>
          <a:p>
            <a:r>
              <a:rPr lang="en-US" dirty="0"/>
              <a:t>Uses GenAI to interpret regulatory documents and extract validation rules</a:t>
            </a:r>
          </a:p>
          <a:p>
            <a:r>
              <a:rPr lang="en-US" dirty="0"/>
              <a:t>Applies both rule-based validation and ML-based anomaly detection</a:t>
            </a:r>
          </a:p>
          <a:p>
            <a:r>
              <a:rPr lang="en-US" dirty="0"/>
              <a:t>Provides remediation suggestions for non-compliant data</a:t>
            </a:r>
          </a:p>
          <a:p>
            <a:r>
              <a:rPr lang="en-US" dirty="0"/>
              <a:t>Features an intuitive interface with conversational assistance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FC636C-9D34-03E8-866F-01CFACA22F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9688" y="1845733"/>
            <a:ext cx="4477636" cy="4331229"/>
          </a:xfrm>
        </p:spPr>
      </p:pic>
    </p:spTree>
    <p:extLst>
      <p:ext uri="{BB962C8B-B14F-4D97-AF65-F5344CB8AC3E}">
        <p14:creationId xmlns:p14="http://schemas.microsoft.com/office/powerpoint/2010/main" val="111445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A5D1-59A8-D4EA-E418-C4006DB5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045C-2549-D730-B388-CA30E017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049" y="131975"/>
            <a:ext cx="7701699" cy="65987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78323-AAF6-C548-C8C7-3EFA7A85F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7B331-602B-D6D8-6694-50768D1DE840}"/>
              </a:ext>
            </a:extLst>
          </p:cNvPr>
          <p:cNvSpPr/>
          <p:nvPr/>
        </p:nvSpPr>
        <p:spPr>
          <a:xfrm>
            <a:off x="4875623" y="226711"/>
            <a:ext cx="1743958" cy="10459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Regulatory Document Upload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4A55A6-FBE5-889E-EA7E-32C02608F797}"/>
              </a:ext>
            </a:extLst>
          </p:cNvPr>
          <p:cNvSpPr/>
          <p:nvPr/>
        </p:nvSpPr>
        <p:spPr>
          <a:xfrm>
            <a:off x="7187154" y="226712"/>
            <a:ext cx="1743958" cy="1045905"/>
          </a:xfrm>
          <a:prstGeom prst="roundRect">
            <a:avLst/>
          </a:prstGeom>
          <a:solidFill>
            <a:srgbClr val="E70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Processor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EED237-13E2-2103-FEC7-9A555D580561}"/>
              </a:ext>
            </a:extLst>
          </p:cNvPr>
          <p:cNvSpPr/>
          <p:nvPr/>
        </p:nvSpPr>
        <p:spPr>
          <a:xfrm>
            <a:off x="9497902" y="226710"/>
            <a:ext cx="1743958" cy="1045905"/>
          </a:xfrm>
          <a:prstGeom prst="roundRect">
            <a:avLst/>
          </a:prstGeom>
          <a:solidFill>
            <a:srgbClr val="E70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Extractor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6E2B48-2451-B2C4-B209-D4AC4002D04D}"/>
              </a:ext>
            </a:extLst>
          </p:cNvPr>
          <p:cNvSpPr/>
          <p:nvPr/>
        </p:nvSpPr>
        <p:spPr>
          <a:xfrm>
            <a:off x="9497902" y="1577808"/>
            <a:ext cx="1743958" cy="104590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Rules Storage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C04BE2-1D99-CB5D-92CE-0B483E34CC23}"/>
              </a:ext>
            </a:extLst>
          </p:cNvPr>
          <p:cNvSpPr/>
          <p:nvPr/>
        </p:nvSpPr>
        <p:spPr>
          <a:xfrm>
            <a:off x="7187154" y="1559664"/>
            <a:ext cx="1743958" cy="1045905"/>
          </a:xfrm>
          <a:prstGeom prst="roundRect">
            <a:avLst/>
          </a:prstGeom>
          <a:solidFill>
            <a:srgbClr val="E70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Validation – Rule Validator</a:t>
            </a:r>
            <a:endParaRPr lang="en-IN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4B48A-6013-94DB-B59C-1B903CA6E687}"/>
              </a:ext>
            </a:extLst>
          </p:cNvPr>
          <p:cNvSpPr/>
          <p:nvPr/>
        </p:nvSpPr>
        <p:spPr>
          <a:xfrm>
            <a:off x="4875623" y="1559663"/>
            <a:ext cx="1743958" cy="10459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Data Upload - 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Securities Schedule Data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E66283-090A-12CD-8592-DC310C3DB6AF}"/>
              </a:ext>
            </a:extLst>
          </p:cNvPr>
          <p:cNvSpPr/>
          <p:nvPr/>
        </p:nvSpPr>
        <p:spPr>
          <a:xfrm>
            <a:off x="7210720" y="2880359"/>
            <a:ext cx="1743958" cy="1045905"/>
          </a:xfrm>
          <a:prstGeom prst="roundRect">
            <a:avLst/>
          </a:prstGeom>
          <a:solidFill>
            <a:srgbClr val="E70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Detector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F23F32-6FAF-9673-8EE7-6CD1D322A5E0}"/>
              </a:ext>
            </a:extLst>
          </p:cNvPr>
          <p:cNvSpPr/>
          <p:nvPr/>
        </p:nvSpPr>
        <p:spPr>
          <a:xfrm>
            <a:off x="7210720" y="4201054"/>
            <a:ext cx="1743958" cy="1045905"/>
          </a:xfrm>
          <a:prstGeom prst="roundRect">
            <a:avLst/>
          </a:prstGeom>
          <a:solidFill>
            <a:srgbClr val="E70F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Remediation Generator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F0BBA7-483A-C3B1-060A-29470DEE08C7}"/>
              </a:ext>
            </a:extLst>
          </p:cNvPr>
          <p:cNvSpPr/>
          <p:nvPr/>
        </p:nvSpPr>
        <p:spPr>
          <a:xfrm>
            <a:off x="9977490" y="4201054"/>
            <a:ext cx="1743958" cy="10459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Conversation Handler – Conversation Assistant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C3B157-8611-AFA7-80E5-090FF0944A17}"/>
              </a:ext>
            </a:extLst>
          </p:cNvPr>
          <p:cNvSpPr/>
          <p:nvPr/>
        </p:nvSpPr>
        <p:spPr>
          <a:xfrm>
            <a:off x="7210720" y="5551447"/>
            <a:ext cx="1743958" cy="10459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Results Presentation –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</a:rPr>
              <a:t>Streamlit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 Interface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49FE60-C4A9-7A0F-DB2E-5A7E58BBDDDB}"/>
              </a:ext>
            </a:extLst>
          </p:cNvPr>
          <p:cNvCxnSpPr/>
          <p:nvPr/>
        </p:nvCxnSpPr>
        <p:spPr>
          <a:xfrm>
            <a:off x="6730738" y="749662"/>
            <a:ext cx="377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7C9820-E1C7-3142-9E49-E4A06B8F81AC}"/>
              </a:ext>
            </a:extLst>
          </p:cNvPr>
          <p:cNvCxnSpPr/>
          <p:nvPr/>
        </p:nvCxnSpPr>
        <p:spPr>
          <a:xfrm>
            <a:off x="9023022" y="749662"/>
            <a:ext cx="377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409735-B436-AB3A-2F77-8CFBB93D20F9}"/>
              </a:ext>
            </a:extLst>
          </p:cNvPr>
          <p:cNvCxnSpPr/>
          <p:nvPr/>
        </p:nvCxnSpPr>
        <p:spPr>
          <a:xfrm>
            <a:off x="10369881" y="1357460"/>
            <a:ext cx="0" cy="202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42804E-77E3-4EB1-7662-6AB59EBF6784}"/>
              </a:ext>
            </a:extLst>
          </p:cNvPr>
          <p:cNvCxnSpPr/>
          <p:nvPr/>
        </p:nvCxnSpPr>
        <p:spPr>
          <a:xfrm flipH="1">
            <a:off x="9023022" y="2082615"/>
            <a:ext cx="377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4119EA-7A98-1A7C-E6EC-B3D02DF68BE9}"/>
              </a:ext>
            </a:extLst>
          </p:cNvPr>
          <p:cNvCxnSpPr/>
          <p:nvPr/>
        </p:nvCxnSpPr>
        <p:spPr>
          <a:xfrm>
            <a:off x="6730738" y="2082615"/>
            <a:ext cx="377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1C0D4F-B119-C0B7-1D23-BF14076927BE}"/>
              </a:ext>
            </a:extLst>
          </p:cNvPr>
          <p:cNvCxnSpPr/>
          <p:nvPr/>
        </p:nvCxnSpPr>
        <p:spPr>
          <a:xfrm>
            <a:off x="8123158" y="2623713"/>
            <a:ext cx="0" cy="202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84A998-3905-251D-C42A-42551F225C85}"/>
              </a:ext>
            </a:extLst>
          </p:cNvPr>
          <p:cNvCxnSpPr/>
          <p:nvPr/>
        </p:nvCxnSpPr>
        <p:spPr>
          <a:xfrm>
            <a:off x="8123158" y="3926264"/>
            <a:ext cx="0" cy="202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1A262-04EE-7DDC-1840-A17B88C7F54C}"/>
              </a:ext>
            </a:extLst>
          </p:cNvPr>
          <p:cNvCxnSpPr/>
          <p:nvPr/>
        </p:nvCxnSpPr>
        <p:spPr>
          <a:xfrm>
            <a:off x="8106272" y="5246959"/>
            <a:ext cx="0" cy="202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4BFF61-96B4-3CF7-0F15-00560A4A78CA}"/>
              </a:ext>
            </a:extLst>
          </p:cNvPr>
          <p:cNvCxnSpPr/>
          <p:nvPr/>
        </p:nvCxnSpPr>
        <p:spPr>
          <a:xfrm>
            <a:off x="9115720" y="4724006"/>
            <a:ext cx="66930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5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7E6F-3071-0019-5CEC-B8269398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Demo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89A2-F4B8-C967-2DBA-C5A5344F8D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Technologies Used:</a:t>
            </a:r>
          </a:p>
          <a:p>
            <a:r>
              <a:rPr lang="en-IN" dirty="0"/>
              <a:t>LLM Integration: Hugging Face Inference API (Mistral – 7B instruct V0.2)</a:t>
            </a:r>
          </a:p>
          <a:p>
            <a:r>
              <a:rPr lang="en-IN" dirty="0"/>
              <a:t>Machine Learning: scikit-learn for anomaly detection (Isolation Forest)</a:t>
            </a:r>
          </a:p>
          <a:p>
            <a:r>
              <a:rPr lang="en-IN" dirty="0"/>
              <a:t>Data Processing: Pandas for data manipulation</a:t>
            </a:r>
          </a:p>
          <a:p>
            <a:r>
              <a:rPr lang="en-IN" dirty="0"/>
              <a:t>UI Framework: </a:t>
            </a:r>
            <a:r>
              <a:rPr lang="en-IN" dirty="0" err="1"/>
              <a:t>Streamlit</a:t>
            </a:r>
            <a:r>
              <a:rPr lang="en-IN" dirty="0"/>
              <a:t> for interactive interface</a:t>
            </a:r>
          </a:p>
          <a:p>
            <a:r>
              <a:rPr lang="en-IN" dirty="0"/>
              <a:t>Storage: JSON-based rule persistence</a:t>
            </a:r>
          </a:p>
          <a:p>
            <a:r>
              <a:rPr lang="en-IN" dirty="0"/>
              <a:t>Testing: Python </a:t>
            </a:r>
            <a:r>
              <a:rPr lang="en-IN" dirty="0" err="1"/>
              <a:t>unittest</a:t>
            </a:r>
            <a:r>
              <a:rPr lang="en-IN" dirty="0"/>
              <a:t> framework for component testing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77C993-5C84-F5FF-5C74-FCECED01B8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1845734"/>
            <a:ext cx="5668962" cy="4023360"/>
          </a:xfrm>
        </p:spPr>
      </p:pic>
    </p:spTree>
    <p:extLst>
      <p:ext uri="{BB962C8B-B14F-4D97-AF65-F5344CB8AC3E}">
        <p14:creationId xmlns:p14="http://schemas.microsoft.com/office/powerpoint/2010/main" val="4227769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231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Automating Regulatory Reporting and Data Profiling in Finance sector using GenAI and ML</vt:lpstr>
      <vt:lpstr>Problem Statement:</vt:lpstr>
      <vt:lpstr>Solution Overview:</vt:lpstr>
      <vt:lpstr>Solution Architecture:</vt:lpstr>
      <vt:lpstr>Working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Maaiz Syed Shabbeer Basha</dc:creator>
  <cp:lastModifiedBy>Syed Maaiz Syed Shabbeer Basha</cp:lastModifiedBy>
  <cp:revision>1</cp:revision>
  <dcterms:created xsi:type="dcterms:W3CDTF">2025-03-26T08:14:23Z</dcterms:created>
  <dcterms:modified xsi:type="dcterms:W3CDTF">2025-03-26T08:38:48Z</dcterms:modified>
</cp:coreProperties>
</file>