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360450a55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360450a55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3b2a422121_0_6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3b2a422121_0_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3b5567bb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3b5567bb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3b2a422121_0_6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3b2a422121_0_6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3b2a422121_0_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3b2a422121_0_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3b2a422121_0_6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3b2a422121_0_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0.png"/><Relationship Id="rId4" Type="http://schemas.openxmlformats.org/officeDocument/2006/relationships/image" Target="../media/image34.jpg"/><Relationship Id="rId5" Type="http://schemas.openxmlformats.org/officeDocument/2006/relationships/image" Target="../media/image35.jpg"/><Relationship Id="rId6" Type="http://schemas.openxmlformats.org/officeDocument/2006/relationships/image" Target="../media/image1.png"/><Relationship Id="rId7" Type="http://schemas.openxmlformats.org/officeDocument/2006/relationships/image" Target="../media/image33.png"/><Relationship Id="rId8" Type="http://schemas.openxmlformats.org/officeDocument/2006/relationships/image" Target="../media/image2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20" Type="http://schemas.openxmlformats.org/officeDocument/2006/relationships/image" Target="../media/image12.png"/><Relationship Id="rId11" Type="http://schemas.openxmlformats.org/officeDocument/2006/relationships/image" Target="../media/image32.png"/><Relationship Id="rId22" Type="http://schemas.openxmlformats.org/officeDocument/2006/relationships/image" Target="../media/image16.png"/><Relationship Id="rId10" Type="http://schemas.openxmlformats.org/officeDocument/2006/relationships/image" Target="../media/image7.png"/><Relationship Id="rId21" Type="http://schemas.openxmlformats.org/officeDocument/2006/relationships/image" Target="../media/image11.png"/><Relationship Id="rId13" Type="http://schemas.openxmlformats.org/officeDocument/2006/relationships/image" Target="../media/image28.png"/><Relationship Id="rId12" Type="http://schemas.openxmlformats.org/officeDocument/2006/relationships/image" Target="../media/image18.png"/><Relationship Id="rId23" Type="http://schemas.openxmlformats.org/officeDocument/2006/relationships/image" Target="../media/image36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9" Type="http://schemas.openxmlformats.org/officeDocument/2006/relationships/image" Target="../media/image17.png"/><Relationship Id="rId15" Type="http://schemas.openxmlformats.org/officeDocument/2006/relationships/image" Target="../media/image6.png"/><Relationship Id="rId14" Type="http://schemas.openxmlformats.org/officeDocument/2006/relationships/image" Target="../media/image13.png"/><Relationship Id="rId17" Type="http://schemas.openxmlformats.org/officeDocument/2006/relationships/image" Target="../media/image10.png"/><Relationship Id="rId16" Type="http://schemas.openxmlformats.org/officeDocument/2006/relationships/image" Target="../media/image19.png"/><Relationship Id="rId5" Type="http://schemas.openxmlformats.org/officeDocument/2006/relationships/image" Target="../media/image14.png"/><Relationship Id="rId19" Type="http://schemas.openxmlformats.org/officeDocument/2006/relationships/image" Target="../media/image8.png"/><Relationship Id="rId6" Type="http://schemas.openxmlformats.org/officeDocument/2006/relationships/image" Target="../media/image15.png"/><Relationship Id="rId18" Type="http://schemas.openxmlformats.org/officeDocument/2006/relationships/image" Target="../media/image9.png"/><Relationship Id="rId7" Type="http://schemas.openxmlformats.org/officeDocument/2006/relationships/image" Target="../media/image5.png"/><Relationship Id="rId8" Type="http://schemas.openxmlformats.org/officeDocument/2006/relationships/image" Target="../media/image31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20.png"/><Relationship Id="rId10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Relationship Id="rId4" Type="http://schemas.openxmlformats.org/officeDocument/2006/relationships/image" Target="../media/image9.png"/><Relationship Id="rId9" Type="http://schemas.openxmlformats.org/officeDocument/2006/relationships/image" Target="../media/image16.png"/><Relationship Id="rId5" Type="http://schemas.openxmlformats.org/officeDocument/2006/relationships/image" Target="../media/image24.png"/><Relationship Id="rId6" Type="http://schemas.openxmlformats.org/officeDocument/2006/relationships/image" Target="../media/image8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Relationship Id="rId5" Type="http://schemas.openxmlformats.org/officeDocument/2006/relationships/image" Target="../media/image27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50400" y="944725"/>
            <a:ext cx="5030700" cy="95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88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lt1"/>
                </a:solidFill>
              </a:rPr>
              <a:t>Gen AI-Powered Data Profiling</a:t>
            </a:r>
            <a:endParaRPr sz="5000"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33175" y="2898150"/>
            <a:ext cx="3477300" cy="17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37019"/>
              <a:buNone/>
            </a:pPr>
            <a:r>
              <a:rPr b="1" lang="en" sz="2080">
                <a:solidFill>
                  <a:schemeClr val="lt1"/>
                </a:solidFill>
              </a:rPr>
              <a:t>Team Name : Neural Nomads</a:t>
            </a:r>
            <a:endParaRPr b="1" sz="208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38888"/>
              <a:buNone/>
            </a:pPr>
            <a:r>
              <a:t/>
            </a:r>
            <a:endParaRPr b="1" sz="1979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52027"/>
              <a:buNone/>
            </a:pPr>
            <a:r>
              <a:rPr lang="en" sz="1480">
                <a:solidFill>
                  <a:schemeClr val="lt1"/>
                </a:solidFill>
              </a:rPr>
              <a:t>Neha Anand</a:t>
            </a:r>
            <a:endParaRPr sz="148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52027"/>
              <a:buNone/>
            </a:pPr>
            <a:r>
              <a:rPr lang="en" sz="1480">
                <a:solidFill>
                  <a:schemeClr val="lt1"/>
                </a:solidFill>
              </a:rPr>
              <a:t>Sukriti Bohra</a:t>
            </a:r>
            <a:endParaRPr sz="148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52027"/>
              <a:buNone/>
            </a:pPr>
            <a:r>
              <a:rPr lang="en" sz="1480">
                <a:solidFill>
                  <a:schemeClr val="lt1"/>
                </a:solidFill>
              </a:rPr>
              <a:t>Nikhil Giri</a:t>
            </a:r>
            <a:endParaRPr sz="148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52027"/>
              <a:buNone/>
            </a:pPr>
            <a:r>
              <a:rPr lang="en" sz="1480">
                <a:solidFill>
                  <a:schemeClr val="lt1"/>
                </a:solidFill>
              </a:rPr>
              <a:t>Aishwarya Attanti</a:t>
            </a:r>
            <a:endParaRPr sz="148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52027"/>
              <a:buNone/>
            </a:pPr>
            <a:r>
              <a:rPr lang="en" sz="1480">
                <a:solidFill>
                  <a:schemeClr val="lt1"/>
                </a:solidFill>
              </a:rPr>
              <a:t>Lalitha Ramakrishnan</a:t>
            </a:r>
            <a:endParaRPr sz="148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52027"/>
              <a:buNone/>
            </a:pPr>
            <a:r>
              <a:t/>
            </a:r>
            <a:endParaRPr sz="148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025" y="1136650"/>
            <a:ext cx="1028700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1460500" y="1279300"/>
            <a:ext cx="30000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Regulatory Compliance:</a:t>
            </a:r>
            <a:r>
              <a:rPr lang="en" sz="1100"/>
              <a:t> Banks must meet strict reporting standards with accurate data validation.</a:t>
            </a:r>
            <a:endParaRPr sz="1100"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4">
            <a:alphaModFix/>
          </a:blip>
          <a:srcRect b="0" l="5271" r="36673" t="0"/>
          <a:stretch/>
        </p:blipFill>
        <p:spPr>
          <a:xfrm>
            <a:off x="327025" y="2428875"/>
            <a:ext cx="1028700" cy="102869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1460500" y="2571525"/>
            <a:ext cx="30000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Anomaly Detection Challenges:</a:t>
            </a:r>
            <a:r>
              <a:rPr lang="en" sz="1100"/>
              <a:t> Identifying irregular transactions is complex and time-consuming.</a:t>
            </a:r>
            <a:endParaRPr sz="1100"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5">
            <a:alphaModFix/>
          </a:blip>
          <a:srcRect b="0" l="12502" r="12495" t="0"/>
          <a:stretch/>
        </p:blipFill>
        <p:spPr>
          <a:xfrm>
            <a:off x="327025" y="3721100"/>
            <a:ext cx="1028700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460500" y="3863750"/>
            <a:ext cx="30000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Manual Profiling Issues:</a:t>
            </a:r>
            <a:r>
              <a:rPr lang="en" sz="1100"/>
              <a:t> Traditional methods are slow, error-prone, and hard to scale.</a:t>
            </a:r>
            <a:endParaRPr sz="1100"/>
          </a:p>
        </p:txBody>
      </p:sp>
      <p:pic>
        <p:nvPicPr>
          <p:cNvPr id="66" name="Google Shape;66;p14"/>
          <p:cNvPicPr preferRelativeResize="0"/>
          <p:nvPr/>
        </p:nvPicPr>
        <p:blipFill rotWithShape="1">
          <a:blip r:embed="rId6">
            <a:alphaModFix/>
          </a:blip>
          <a:srcRect b="0" l="4954" r="4954" t="0"/>
          <a:stretch/>
        </p:blipFill>
        <p:spPr>
          <a:xfrm>
            <a:off x="4803400" y="1136650"/>
            <a:ext cx="1028700" cy="1028698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5905875" y="1279300"/>
            <a:ext cx="30000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Need for AI-Powered Profiling:</a:t>
            </a:r>
            <a:r>
              <a:rPr lang="en" sz="1100"/>
              <a:t> Automating rule generation and anomaly detection improves accuracy and efficiency.</a:t>
            </a:r>
            <a:endParaRPr sz="1100"/>
          </a:p>
        </p:txBody>
      </p:sp>
      <p:pic>
        <p:nvPicPr>
          <p:cNvPr id="68" name="Google Shape;68;p14"/>
          <p:cNvPicPr preferRelativeResize="0"/>
          <p:nvPr/>
        </p:nvPicPr>
        <p:blipFill rotWithShape="1">
          <a:blip r:embed="rId7">
            <a:alphaModFix/>
          </a:blip>
          <a:srcRect b="0" l="16666" r="16666" t="0"/>
          <a:stretch/>
        </p:blipFill>
        <p:spPr>
          <a:xfrm>
            <a:off x="4803400" y="2428875"/>
            <a:ext cx="1028700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5905875" y="2571525"/>
            <a:ext cx="25560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Lack of Automation:</a:t>
            </a:r>
            <a:r>
              <a:rPr lang="en" sz="1100"/>
              <a:t> Manual rule creation limits efficiency and adaptability.</a:t>
            </a:r>
            <a:endParaRPr sz="1100"/>
          </a:p>
        </p:txBody>
      </p:sp>
      <p:sp>
        <p:nvSpPr>
          <p:cNvPr id="70" name="Google Shape;70;p14"/>
          <p:cNvSpPr txBox="1"/>
          <p:nvPr/>
        </p:nvSpPr>
        <p:spPr>
          <a:xfrm>
            <a:off x="5905875" y="3863750"/>
            <a:ext cx="31434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Evolving Regulatory Requirements:</a:t>
            </a:r>
            <a:r>
              <a:rPr lang="en" sz="1100"/>
              <a:t>Constant updates make manual profiling inefficient and unsustainable.</a:t>
            </a:r>
            <a:endParaRPr sz="1100"/>
          </a:p>
        </p:txBody>
      </p:sp>
      <p:pic>
        <p:nvPicPr>
          <p:cNvPr id="71" name="Google Shape;71;p14"/>
          <p:cNvPicPr preferRelativeResize="0"/>
          <p:nvPr/>
        </p:nvPicPr>
        <p:blipFill rotWithShape="1">
          <a:blip r:embed="rId8">
            <a:alphaModFix/>
          </a:blip>
          <a:srcRect b="0" l="16666" r="16666" t="0"/>
          <a:stretch/>
        </p:blipFill>
        <p:spPr>
          <a:xfrm>
            <a:off x="4803400" y="3654425"/>
            <a:ext cx="1028700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>
            <p:ph idx="4294967295" type="title"/>
          </p:nvPr>
        </p:nvSpPr>
        <p:spPr>
          <a:xfrm>
            <a:off x="535875" y="368650"/>
            <a:ext cx="83700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SzPts val="990"/>
              <a:buNone/>
            </a:pPr>
            <a:r>
              <a:rPr lang="en" sz="3020"/>
              <a:t>Challenges &amp; Need for AI-Powered Profiling</a:t>
            </a:r>
            <a:endParaRPr sz="194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idx="4294967295" type="title"/>
          </p:nvPr>
        </p:nvSpPr>
        <p:spPr>
          <a:xfrm>
            <a:off x="487200" y="329925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Our Solution</a:t>
            </a:r>
            <a:endParaRPr sz="2400"/>
          </a:p>
        </p:txBody>
      </p:sp>
      <p:grpSp>
        <p:nvGrpSpPr>
          <p:cNvPr id="78" name="Google Shape;78;p15"/>
          <p:cNvGrpSpPr/>
          <p:nvPr/>
        </p:nvGrpSpPr>
        <p:grpSpPr>
          <a:xfrm>
            <a:off x="184125" y="1722575"/>
            <a:ext cx="3499063" cy="828600"/>
            <a:chOff x="368150" y="1290975"/>
            <a:chExt cx="3499063" cy="828600"/>
          </a:xfrm>
        </p:grpSpPr>
        <p:cxnSp>
          <p:nvCxnSpPr>
            <p:cNvPr id="79" name="Google Shape;79;p15"/>
            <p:cNvCxnSpPr/>
            <p:nvPr/>
          </p:nvCxnSpPr>
          <p:spPr>
            <a:xfrm rot="10800000">
              <a:off x="2642013" y="1654113"/>
              <a:ext cx="1225200" cy="0"/>
            </a:xfrm>
            <a:prstGeom prst="straightConnector1">
              <a:avLst/>
            </a:prstGeom>
            <a:noFill/>
            <a:ln cap="flat" cmpd="sng" w="9525">
              <a:solidFill>
                <a:srgbClr val="249C91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80" name="Google Shape;80;p15"/>
            <p:cNvSpPr txBox="1"/>
            <p:nvPr/>
          </p:nvSpPr>
          <p:spPr>
            <a:xfrm>
              <a:off x="368150" y="1290975"/>
              <a:ext cx="2333100" cy="8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100">
                  <a:solidFill>
                    <a:schemeClr val="dk1"/>
                  </a:solidFill>
                </a:rPr>
                <a:t>Automated Rule Generation:</a:t>
              </a:r>
              <a:r>
                <a:rPr lang="en" sz="1100">
                  <a:solidFill>
                    <a:schemeClr val="dk1"/>
                  </a:solidFill>
                </a:rPr>
                <a:t> Process regulatory instructions and generate profiling rules.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1" name="Google Shape;81;p15"/>
          <p:cNvGrpSpPr/>
          <p:nvPr/>
        </p:nvGrpSpPr>
        <p:grpSpPr>
          <a:xfrm>
            <a:off x="333913" y="3077725"/>
            <a:ext cx="3054000" cy="924600"/>
            <a:chOff x="517938" y="2646125"/>
            <a:chExt cx="3054000" cy="924600"/>
          </a:xfrm>
        </p:grpSpPr>
        <p:cxnSp>
          <p:nvCxnSpPr>
            <p:cNvPr id="82" name="Google Shape;82;p15"/>
            <p:cNvCxnSpPr/>
            <p:nvPr/>
          </p:nvCxnSpPr>
          <p:spPr>
            <a:xfrm rot="10800000">
              <a:off x="2641938" y="3108425"/>
              <a:ext cx="930000" cy="0"/>
            </a:xfrm>
            <a:prstGeom prst="straightConnector1">
              <a:avLst/>
            </a:prstGeom>
            <a:noFill/>
            <a:ln cap="flat" cmpd="sng" w="9525">
              <a:solidFill>
                <a:srgbClr val="1F887E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83" name="Google Shape;83;p15"/>
            <p:cNvSpPr txBox="1"/>
            <p:nvPr/>
          </p:nvSpPr>
          <p:spPr>
            <a:xfrm>
              <a:off x="517938" y="2646125"/>
              <a:ext cx="2124000" cy="9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1200"/>
                </a:spcAft>
                <a:buNone/>
              </a:pPr>
              <a:r>
                <a:rPr b="1" lang="en" sz="1100">
                  <a:solidFill>
                    <a:schemeClr val="dk1"/>
                  </a:solidFill>
                </a:rPr>
                <a:t>SQL Validation:</a:t>
              </a:r>
              <a:r>
                <a:rPr lang="en" sz="1100">
                  <a:solidFill>
                    <a:schemeClr val="dk1"/>
                  </a:solidFill>
                </a:rPr>
                <a:t> </a:t>
              </a:r>
              <a:r>
                <a:rPr lang="en" sz="1100">
                  <a:solidFill>
                    <a:schemeClr val="dk1"/>
                  </a:solidFill>
                </a:rPr>
                <a:t>D</a:t>
              </a:r>
              <a:r>
                <a:rPr lang="en" sz="1100">
                  <a:solidFill>
                    <a:schemeClr val="dk1"/>
                  </a:solidFill>
                </a:rPr>
                <a:t>ynamically generates SQL queries to validate data compliance against extracted rules.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4" name="Google Shape;84;p15"/>
          <p:cNvGrpSpPr/>
          <p:nvPr/>
        </p:nvGrpSpPr>
        <p:grpSpPr>
          <a:xfrm>
            <a:off x="4235563" y="4077875"/>
            <a:ext cx="4162750" cy="924600"/>
            <a:chOff x="4657738" y="3646275"/>
            <a:chExt cx="4162750" cy="924600"/>
          </a:xfrm>
        </p:grpSpPr>
        <p:cxnSp>
          <p:nvCxnSpPr>
            <p:cNvPr id="85" name="Google Shape;85;p15"/>
            <p:cNvCxnSpPr/>
            <p:nvPr/>
          </p:nvCxnSpPr>
          <p:spPr>
            <a:xfrm>
              <a:off x="4657738" y="3854000"/>
              <a:ext cx="1838700" cy="0"/>
            </a:xfrm>
            <a:prstGeom prst="straightConnector1">
              <a:avLst/>
            </a:prstGeom>
            <a:noFill/>
            <a:ln cap="flat" cmpd="sng" w="9525">
              <a:solidFill>
                <a:srgbClr val="1D7E75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86" name="Google Shape;86;p15"/>
            <p:cNvSpPr txBox="1"/>
            <p:nvPr/>
          </p:nvSpPr>
          <p:spPr>
            <a:xfrm>
              <a:off x="6696488" y="3646275"/>
              <a:ext cx="2124000" cy="9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100">
                  <a:solidFill>
                    <a:schemeClr val="dk1"/>
                  </a:solidFill>
                </a:rPr>
                <a:t>ADA-Compliant Website:</a:t>
              </a:r>
              <a:r>
                <a:rPr lang="en" sz="1100">
                  <a:solidFill>
                    <a:schemeClr val="dk1"/>
                  </a:solidFill>
                </a:rPr>
                <a:t> Ensures accessibility for users with disabilities, meeting ADA standards.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7" name="Google Shape;87;p15"/>
          <p:cNvGrpSpPr/>
          <p:nvPr/>
        </p:nvGrpSpPr>
        <p:grpSpPr>
          <a:xfrm>
            <a:off x="5025813" y="884050"/>
            <a:ext cx="3849763" cy="1201663"/>
            <a:chOff x="5209838" y="452450"/>
            <a:chExt cx="3849763" cy="1201663"/>
          </a:xfrm>
        </p:grpSpPr>
        <p:sp>
          <p:nvSpPr>
            <p:cNvPr id="88" name="Google Shape;88;p15"/>
            <p:cNvSpPr txBox="1"/>
            <p:nvPr/>
          </p:nvSpPr>
          <p:spPr>
            <a:xfrm>
              <a:off x="6696500" y="452450"/>
              <a:ext cx="2363100" cy="114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100">
                  <a:solidFill>
                    <a:schemeClr val="dk1"/>
                  </a:solidFill>
                </a:rPr>
                <a:t>Anomaly Detection with Reasoning:</a:t>
              </a:r>
              <a:r>
                <a:rPr lang="en" sz="1100">
                  <a:solidFill>
                    <a:schemeClr val="dk1"/>
                  </a:solidFill>
                </a:rPr>
                <a:t> Combines SQL validation with unsupervised ML (Isolation Forest) and enhances it with natural language explanations leveraging the capability of Gemini.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89" name="Google Shape;89;p15"/>
            <p:cNvCxnSpPr/>
            <p:nvPr/>
          </p:nvCxnSpPr>
          <p:spPr>
            <a:xfrm>
              <a:off x="5209838" y="1654113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155B55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90" name="Google Shape;90;p15"/>
          <p:cNvGrpSpPr/>
          <p:nvPr/>
        </p:nvGrpSpPr>
        <p:grpSpPr>
          <a:xfrm>
            <a:off x="5426263" y="2622350"/>
            <a:ext cx="3533613" cy="1047000"/>
            <a:chOff x="5610288" y="2190750"/>
            <a:chExt cx="3533613" cy="1047000"/>
          </a:xfrm>
        </p:grpSpPr>
        <p:cxnSp>
          <p:nvCxnSpPr>
            <p:cNvPr id="91" name="Google Shape;91;p15"/>
            <p:cNvCxnSpPr/>
            <p:nvPr/>
          </p:nvCxnSpPr>
          <p:spPr>
            <a:xfrm>
              <a:off x="5610288" y="2775650"/>
              <a:ext cx="886200" cy="0"/>
            </a:xfrm>
            <a:prstGeom prst="straightConnector1">
              <a:avLst/>
            </a:prstGeom>
            <a:noFill/>
            <a:ln cap="flat" cmpd="sng" w="9525">
              <a:solidFill>
                <a:srgbClr val="1B786F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92" name="Google Shape;92;p15"/>
            <p:cNvSpPr txBox="1"/>
            <p:nvPr/>
          </p:nvSpPr>
          <p:spPr>
            <a:xfrm>
              <a:off x="6405800" y="2190750"/>
              <a:ext cx="2738100" cy="104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100">
                  <a:solidFill>
                    <a:schemeClr val="dk1"/>
                  </a:solidFill>
                </a:rPr>
                <a:t>Interactive UI - RBAC(Chainlit):</a:t>
              </a:r>
              <a:endParaRPr b="1" sz="1100">
                <a:solidFill>
                  <a:schemeClr val="dk1"/>
                </a:solidFill>
              </a:endParaRPr>
            </a:p>
            <a:p>
              <a:pPr indent="-298450" lvl="0" marL="457200" rtl="0" algn="l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Char char="●"/>
              </a:pPr>
              <a:r>
                <a:rPr b="1" lang="en" sz="1100">
                  <a:solidFill>
                    <a:schemeClr val="dk1"/>
                  </a:solidFill>
                </a:rPr>
                <a:t>Auditor:</a:t>
              </a:r>
              <a:r>
                <a:rPr lang="en" sz="1100">
                  <a:solidFill>
                    <a:schemeClr val="dk1"/>
                  </a:solidFill>
                </a:rPr>
                <a:t> Uploads CSVs, reviews flagged transactions.</a:t>
              </a:r>
              <a:br>
                <a:rPr lang="en" sz="1100">
                  <a:solidFill>
                    <a:schemeClr val="dk1"/>
                  </a:solidFill>
                </a:rPr>
              </a:br>
              <a:endParaRPr sz="1100">
                <a:solidFill>
                  <a:schemeClr val="dk1"/>
                </a:solidFill>
              </a:endParaRPr>
            </a:p>
            <a:p>
              <a:pPr indent="-298450" lvl="0" marL="45720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Char char="●"/>
              </a:pPr>
              <a:r>
                <a:rPr b="1" lang="en" sz="1100">
                  <a:solidFill>
                    <a:schemeClr val="dk1"/>
                  </a:solidFill>
                </a:rPr>
                <a:t>Admin:</a:t>
              </a:r>
              <a:r>
                <a:rPr lang="en" sz="1100">
                  <a:solidFill>
                    <a:schemeClr val="dk1"/>
                  </a:solidFill>
                </a:rPr>
                <a:t> Refines and manages profiling rules, review flagged transactions</a:t>
              </a:r>
              <a:endParaRPr sz="1100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120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3" name="Google Shape;93;p15"/>
          <p:cNvGrpSpPr/>
          <p:nvPr/>
        </p:nvGrpSpPr>
        <p:grpSpPr>
          <a:xfrm>
            <a:off x="2417211" y="1086551"/>
            <a:ext cx="3922200" cy="3915924"/>
            <a:chOff x="2610905" y="610653"/>
            <a:chExt cx="3922200" cy="3922200"/>
          </a:xfrm>
        </p:grpSpPr>
        <p:sp>
          <p:nvSpPr>
            <p:cNvPr id="94" name="Google Shape;94;p15"/>
            <p:cNvSpPr/>
            <p:nvPr/>
          </p:nvSpPr>
          <p:spPr>
            <a:xfrm rot="-4980021">
              <a:off x="3204123" y="1186472"/>
              <a:ext cx="2771960" cy="2771960"/>
            </a:xfrm>
            <a:prstGeom prst="blockArc">
              <a:avLst>
                <a:gd fmla="val 12602522" name="adj1"/>
                <a:gd fmla="val 16867657" name="adj2"/>
                <a:gd fmla="val 20844" name="adj3"/>
              </a:avLst>
            </a:prstGeom>
            <a:solidFill>
              <a:srgbClr val="1F88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 rot="7920309">
              <a:off x="3183402" y="1183149"/>
              <a:ext cx="2777207" cy="2777207"/>
            </a:xfrm>
            <a:prstGeom prst="blockArc">
              <a:avLst>
                <a:gd fmla="val 12602522" name="adj1"/>
                <a:gd fmla="val 16867657" name="adj2"/>
                <a:gd fmla="val 20844" name="adj3"/>
              </a:avLst>
            </a:prstGeom>
            <a:solidFill>
              <a:srgbClr val="1B7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 rot="3600063">
              <a:off x="3186335" y="1195681"/>
              <a:ext cx="2777488" cy="2777488"/>
            </a:xfrm>
            <a:prstGeom prst="blockArc">
              <a:avLst>
                <a:gd fmla="val 12602522" name="adj1"/>
                <a:gd fmla="val 16867657" name="adj2"/>
                <a:gd fmla="val 20844" name="adj3"/>
              </a:avLst>
            </a:prstGeom>
            <a:solidFill>
              <a:srgbClr val="155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 rot="4024705">
              <a:off x="5326681" y="1940898"/>
              <a:ext cx="578477" cy="579147"/>
            </a:xfrm>
            <a:prstGeom prst="pie">
              <a:avLst>
                <a:gd fmla="val 6190354" name="adj1"/>
                <a:gd fmla="val 14996165" name="adj2"/>
              </a:avLst>
            </a:prstGeom>
            <a:solidFill>
              <a:srgbClr val="1B786F"/>
            </a:solidFill>
            <a:ln>
              <a:noFill/>
            </a:ln>
            <a:effectLst>
              <a:outerShdw blurRad="142875" rotWithShape="0" algn="bl">
                <a:srgbClr val="000000">
                  <a:alpha val="4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 rot="-6816027">
              <a:off x="5326729" y="1940918"/>
              <a:ext cx="578485" cy="579035"/>
            </a:xfrm>
            <a:prstGeom prst="pie">
              <a:avLst>
                <a:gd fmla="val 4028252" name="adj1"/>
                <a:gd fmla="val 17183677" name="adj2"/>
              </a:avLst>
            </a:prstGeom>
            <a:solidFill>
              <a:srgbClr val="1B7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 rot="-9359762">
              <a:off x="3193941" y="1176205"/>
              <a:ext cx="2777287" cy="2777287"/>
            </a:xfrm>
            <a:prstGeom prst="blockArc">
              <a:avLst>
                <a:gd fmla="val 12602522" name="adj1"/>
                <a:gd fmla="val 16867657" name="adj2"/>
                <a:gd fmla="val 20844" name="adj3"/>
              </a:avLst>
            </a:prstGeom>
            <a:solidFill>
              <a:srgbClr val="1D7E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 rot="-8936366">
              <a:off x="3659126" y="3173505"/>
              <a:ext cx="578551" cy="578963"/>
            </a:xfrm>
            <a:prstGeom prst="pie">
              <a:avLst>
                <a:gd fmla="val 6190354" name="adj1"/>
                <a:gd fmla="val 14996165" name="adj2"/>
              </a:avLst>
            </a:prstGeom>
            <a:solidFill>
              <a:srgbClr val="1F887E"/>
            </a:solidFill>
            <a:ln>
              <a:noFill/>
            </a:ln>
            <a:effectLst>
              <a:outerShdw blurRad="142875" rotWithShape="0" algn="bl">
                <a:srgbClr val="000000">
                  <a:alpha val="4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 rot="1824498">
              <a:off x="3659375" y="3173497"/>
              <a:ext cx="578475" cy="578885"/>
            </a:xfrm>
            <a:prstGeom prst="pie">
              <a:avLst>
                <a:gd fmla="val 4028252" name="adj1"/>
                <a:gd fmla="val 17183677" name="adj2"/>
              </a:avLst>
            </a:prstGeom>
            <a:solidFill>
              <a:srgbClr val="1F88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 rot="-600092">
              <a:off x="3198852" y="1195456"/>
              <a:ext cx="2777611" cy="2777611"/>
            </a:xfrm>
            <a:prstGeom prst="blockArc">
              <a:avLst>
                <a:gd fmla="val 12513247" name="adj1"/>
                <a:gd fmla="val 16867657" name="adj2"/>
                <a:gd fmla="val 20844" name="adj3"/>
              </a:avLst>
            </a:prstGeom>
            <a:solidFill>
              <a:srgbClr val="249C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 rot="-176551">
              <a:off x="4312105" y="1195442"/>
              <a:ext cx="578563" cy="579162"/>
            </a:xfrm>
            <a:prstGeom prst="pie">
              <a:avLst>
                <a:gd fmla="val 6190354" name="adj1"/>
                <a:gd fmla="val 14996165" name="adj2"/>
              </a:avLst>
            </a:prstGeom>
            <a:solidFill>
              <a:srgbClr val="155B55"/>
            </a:solidFill>
            <a:ln>
              <a:noFill/>
            </a:ln>
            <a:effectLst>
              <a:outerShdw blurRad="142875" rotWithShape="0" algn="bl">
                <a:srgbClr val="000000">
                  <a:alpha val="4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 rot="10584085">
              <a:off x="4312088" y="1195622"/>
              <a:ext cx="578340" cy="578939"/>
            </a:xfrm>
            <a:prstGeom prst="pie">
              <a:avLst>
                <a:gd fmla="val 4028252" name="adj1"/>
                <a:gd fmla="val 17183677" name="adj2"/>
              </a:avLst>
            </a:prstGeom>
            <a:solidFill>
              <a:srgbClr val="155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 rot="8344778">
              <a:off x="4940929" y="3162886"/>
              <a:ext cx="578465" cy="578888"/>
            </a:xfrm>
            <a:prstGeom prst="pie">
              <a:avLst>
                <a:gd fmla="val 6190354" name="adj1"/>
                <a:gd fmla="val 14996165" name="adj2"/>
              </a:avLst>
            </a:prstGeom>
            <a:solidFill>
              <a:srgbClr val="1D7E75"/>
            </a:solidFill>
            <a:ln>
              <a:noFill/>
            </a:ln>
            <a:effectLst>
              <a:outerShdw blurRad="142875" rotWithShape="0" algn="bl">
                <a:srgbClr val="000000">
                  <a:alpha val="4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 rot="-2495643">
              <a:off x="4941000" y="3162728"/>
              <a:ext cx="578445" cy="579093"/>
            </a:xfrm>
            <a:prstGeom prst="pie">
              <a:avLst>
                <a:gd fmla="val 4028252" name="adj1"/>
                <a:gd fmla="val 17183677" name="adj2"/>
              </a:avLst>
            </a:prstGeom>
            <a:solidFill>
              <a:srgbClr val="1D7E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 rot="-4556960">
              <a:off x="3257335" y="1939059"/>
              <a:ext cx="578302" cy="578957"/>
            </a:xfrm>
            <a:prstGeom prst="pie">
              <a:avLst>
                <a:gd fmla="val 6190354" name="adj1"/>
                <a:gd fmla="val 14996165" name="adj2"/>
              </a:avLst>
            </a:prstGeom>
            <a:solidFill>
              <a:srgbClr val="249C91"/>
            </a:solidFill>
            <a:ln>
              <a:noFill/>
            </a:ln>
            <a:effectLst>
              <a:outerShdw blurRad="142875" rotWithShape="0" algn="bl">
                <a:srgbClr val="000000">
                  <a:alpha val="4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 rot="6204541">
              <a:off x="3257468" y="1938977"/>
              <a:ext cx="578264" cy="578917"/>
            </a:xfrm>
            <a:prstGeom prst="pie">
              <a:avLst>
                <a:gd fmla="val 4028252" name="adj1"/>
                <a:gd fmla="val 17183677" name="adj2"/>
              </a:avLst>
            </a:prstGeom>
            <a:solidFill>
              <a:srgbClr val="249C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5"/>
            <p:cNvSpPr txBox="1"/>
            <p:nvPr/>
          </p:nvSpPr>
          <p:spPr>
            <a:xfrm>
              <a:off x="4341900" y="1271896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05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" name="Google Shape;110;p15"/>
            <p:cNvSpPr txBox="1"/>
            <p:nvPr/>
          </p:nvSpPr>
          <p:spPr>
            <a:xfrm>
              <a:off x="3274219" y="2018364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01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" name="Google Shape;111;p15"/>
            <p:cNvSpPr txBox="1"/>
            <p:nvPr/>
          </p:nvSpPr>
          <p:spPr>
            <a:xfrm>
              <a:off x="3685317" y="3247321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02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" name="Google Shape;112;p15"/>
            <p:cNvSpPr txBox="1"/>
            <p:nvPr/>
          </p:nvSpPr>
          <p:spPr>
            <a:xfrm>
              <a:off x="4955323" y="3247321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03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3" name="Google Shape;113;p15"/>
            <p:cNvSpPr txBox="1"/>
            <p:nvPr/>
          </p:nvSpPr>
          <p:spPr>
            <a:xfrm>
              <a:off x="5364737" y="2018364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04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idx="4294967295" type="title"/>
          </p:nvPr>
        </p:nvSpPr>
        <p:spPr>
          <a:xfrm>
            <a:off x="545250" y="137788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800"/>
              <a:t>Architecture diagram</a:t>
            </a:r>
            <a:endParaRPr sz="2600"/>
          </a:p>
        </p:txBody>
      </p:sp>
      <p:pic>
        <p:nvPicPr>
          <p:cNvPr id="119" name="Google Shape;11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450" y="1661563"/>
            <a:ext cx="530650" cy="53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5445" y="1661562"/>
            <a:ext cx="183252" cy="2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60050" y="1661562"/>
            <a:ext cx="225400" cy="2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56775" y="1436800"/>
            <a:ext cx="980175" cy="98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3825" y="2192213"/>
            <a:ext cx="225400" cy="22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6"/>
          <p:cNvSpPr txBox="1"/>
          <p:nvPr/>
        </p:nvSpPr>
        <p:spPr>
          <a:xfrm>
            <a:off x="810663" y="2151013"/>
            <a:ext cx="1106100" cy="8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Persona based access control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User </a:t>
            </a:r>
            <a:r>
              <a:rPr lang="en" sz="800">
                <a:solidFill>
                  <a:schemeClr val="dk2"/>
                </a:solidFill>
              </a:rPr>
              <a:t>authentication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Upload rules &amp; transactions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25" name="Google Shape;125;p16"/>
          <p:cNvSpPr txBox="1"/>
          <p:nvPr/>
        </p:nvSpPr>
        <p:spPr>
          <a:xfrm>
            <a:off x="3913775" y="1051388"/>
            <a:ext cx="26844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Middleware and llm wrapper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26" name="Google Shape;126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80084" y="3228922"/>
            <a:ext cx="702329" cy="732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6"/>
          <p:cNvSpPr/>
          <p:nvPr/>
        </p:nvSpPr>
        <p:spPr>
          <a:xfrm>
            <a:off x="3852800" y="1005585"/>
            <a:ext cx="2151300" cy="184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8" name="Google Shape;128;p16"/>
          <p:cNvCxnSpPr>
            <a:stCxn id="119" idx="3"/>
            <a:endCxn id="122" idx="1"/>
          </p:cNvCxnSpPr>
          <p:nvPr/>
        </p:nvCxnSpPr>
        <p:spPr>
          <a:xfrm>
            <a:off x="1152100" y="1926887"/>
            <a:ext cx="80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p16"/>
          <p:cNvCxnSpPr>
            <a:stCxn id="122" idx="3"/>
            <a:endCxn id="127" idx="1"/>
          </p:cNvCxnSpPr>
          <p:nvPr/>
        </p:nvCxnSpPr>
        <p:spPr>
          <a:xfrm>
            <a:off x="2936950" y="1926888"/>
            <a:ext cx="915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0" name="Google Shape;130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581350" y="1051388"/>
            <a:ext cx="385426" cy="385424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6"/>
          <p:cNvSpPr/>
          <p:nvPr/>
        </p:nvSpPr>
        <p:spPr>
          <a:xfrm>
            <a:off x="3852850" y="1005613"/>
            <a:ext cx="291900" cy="184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   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 I</a:t>
            </a:r>
            <a:endParaRPr/>
          </a:p>
        </p:txBody>
      </p:sp>
      <p:sp>
        <p:nvSpPr>
          <p:cNvPr id="132" name="Google Shape;132;p16"/>
          <p:cNvSpPr txBox="1"/>
          <p:nvPr/>
        </p:nvSpPr>
        <p:spPr>
          <a:xfrm>
            <a:off x="1024025" y="1287388"/>
            <a:ext cx="1106100" cy="2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</a:rPr>
              <a:t>Rules and regulations</a:t>
            </a:r>
            <a:endParaRPr sz="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</a:rPr>
              <a:t>Transaction CSV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133" name="Google Shape;133;p16"/>
          <p:cNvSpPr/>
          <p:nvPr/>
        </p:nvSpPr>
        <p:spPr>
          <a:xfrm>
            <a:off x="4241600" y="2398354"/>
            <a:ext cx="1630800" cy="36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SQL executor</a:t>
            </a:r>
            <a:endParaRPr sz="1200"/>
          </a:p>
        </p:txBody>
      </p:sp>
      <p:sp>
        <p:nvSpPr>
          <p:cNvPr id="134" name="Google Shape;134;p16"/>
          <p:cNvSpPr/>
          <p:nvPr/>
        </p:nvSpPr>
        <p:spPr>
          <a:xfrm>
            <a:off x="4241600" y="1921382"/>
            <a:ext cx="1630800" cy="36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Anomaly detector</a:t>
            </a:r>
            <a:endParaRPr sz="1200"/>
          </a:p>
        </p:txBody>
      </p:sp>
      <p:sp>
        <p:nvSpPr>
          <p:cNvPr id="135" name="Google Shape;135;p16"/>
          <p:cNvSpPr/>
          <p:nvPr/>
        </p:nvSpPr>
        <p:spPr>
          <a:xfrm>
            <a:off x="4853550" y="2734013"/>
            <a:ext cx="155400" cy="5307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6"/>
          <p:cNvSpPr/>
          <p:nvPr/>
        </p:nvSpPr>
        <p:spPr>
          <a:xfrm>
            <a:off x="5282425" y="3602363"/>
            <a:ext cx="1828200" cy="225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On-Prem </a:t>
            </a:r>
            <a:r>
              <a:rPr lang="en" sz="1000"/>
              <a:t>Data base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Rules DB, Transaction DB</a:t>
            </a:r>
            <a:endParaRPr sz="1000"/>
          </a:p>
        </p:txBody>
      </p:sp>
      <p:sp>
        <p:nvSpPr>
          <p:cNvPr id="137" name="Google Shape;137;p16"/>
          <p:cNvSpPr txBox="1"/>
          <p:nvPr/>
        </p:nvSpPr>
        <p:spPr>
          <a:xfrm>
            <a:off x="1903550" y="2285063"/>
            <a:ext cx="1204200" cy="2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Application Interface</a:t>
            </a:r>
            <a:endParaRPr sz="800">
              <a:solidFill>
                <a:schemeClr val="dk2"/>
              </a:solidFill>
            </a:endParaRPr>
          </a:p>
        </p:txBody>
      </p:sp>
      <p:pic>
        <p:nvPicPr>
          <p:cNvPr id="138" name="Google Shape;138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017475" y="1462786"/>
            <a:ext cx="980173" cy="787776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4254333" y="1429738"/>
            <a:ext cx="1630800" cy="36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Rule Engine</a:t>
            </a:r>
            <a:endParaRPr sz="1200"/>
          </a:p>
        </p:txBody>
      </p:sp>
      <p:pic>
        <p:nvPicPr>
          <p:cNvPr id="140" name="Google Shape;140;p1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486976" y="1420187"/>
            <a:ext cx="385425" cy="38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499092" y="1921387"/>
            <a:ext cx="361199" cy="361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499105" y="2413040"/>
            <a:ext cx="361200" cy="357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6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997850" y="2581238"/>
            <a:ext cx="361200" cy="36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6"/>
          <p:cNvSpPr/>
          <p:nvPr/>
        </p:nvSpPr>
        <p:spPr>
          <a:xfrm>
            <a:off x="2359050" y="3523813"/>
            <a:ext cx="1371600" cy="44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RLHF</a:t>
            </a:r>
            <a:endParaRPr/>
          </a:p>
        </p:txBody>
      </p:sp>
      <p:sp>
        <p:nvSpPr>
          <p:cNvPr id="145" name="Google Shape;145;p16"/>
          <p:cNvSpPr/>
          <p:nvPr/>
        </p:nvSpPr>
        <p:spPr>
          <a:xfrm>
            <a:off x="6020750" y="1563563"/>
            <a:ext cx="1219200" cy="7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6"/>
          <p:cNvSpPr/>
          <p:nvPr/>
        </p:nvSpPr>
        <p:spPr>
          <a:xfrm rot="10800000">
            <a:off x="5994700" y="2181188"/>
            <a:ext cx="1219200" cy="7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16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947525" y="1877391"/>
            <a:ext cx="781548" cy="288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6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3852850" y="2848038"/>
            <a:ext cx="291900" cy="291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p16"/>
          <p:cNvCxnSpPr/>
          <p:nvPr/>
        </p:nvCxnSpPr>
        <p:spPr>
          <a:xfrm>
            <a:off x="739950" y="2167363"/>
            <a:ext cx="1619100" cy="1560000"/>
          </a:xfrm>
          <a:prstGeom prst="bentConnector3">
            <a:avLst>
              <a:gd fmla="val 78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16"/>
          <p:cNvCxnSpPr>
            <a:stCxn id="144" idx="0"/>
          </p:cNvCxnSpPr>
          <p:nvPr/>
        </p:nvCxnSpPr>
        <p:spPr>
          <a:xfrm flipH="1" rot="10800000">
            <a:off x="3044850" y="2726413"/>
            <a:ext cx="799200" cy="79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" name="Google Shape;151;p16"/>
          <p:cNvSpPr/>
          <p:nvPr/>
        </p:nvSpPr>
        <p:spPr>
          <a:xfrm>
            <a:off x="3085425" y="3102938"/>
            <a:ext cx="508500" cy="15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Learn</a:t>
            </a:r>
            <a:endParaRPr sz="1000"/>
          </a:p>
        </p:txBody>
      </p:sp>
      <p:sp>
        <p:nvSpPr>
          <p:cNvPr id="152" name="Google Shape;152;p16"/>
          <p:cNvSpPr txBox="1"/>
          <p:nvPr/>
        </p:nvSpPr>
        <p:spPr>
          <a:xfrm>
            <a:off x="1591300" y="3448588"/>
            <a:ext cx="980100" cy="2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Feedback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53" name="Google Shape;153;p16"/>
          <p:cNvSpPr txBox="1"/>
          <p:nvPr/>
        </p:nvSpPr>
        <p:spPr>
          <a:xfrm>
            <a:off x="4972125" y="2884650"/>
            <a:ext cx="1483800" cy="1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SQL result set</a:t>
            </a:r>
            <a:endParaRPr sz="1000">
              <a:solidFill>
                <a:schemeClr val="dk2"/>
              </a:solidFill>
            </a:endParaRPr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4832963" y="4432260"/>
            <a:ext cx="810835" cy="29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6"/>
          <p:cNvSpPr txBox="1"/>
          <p:nvPr/>
        </p:nvSpPr>
        <p:spPr>
          <a:xfrm>
            <a:off x="6004100" y="1230863"/>
            <a:ext cx="1371600" cy="1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Chat completion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 inference API</a:t>
            </a:r>
            <a:endParaRPr sz="800">
              <a:solidFill>
                <a:schemeClr val="dk2"/>
              </a:solidFill>
            </a:endParaRPr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4830800" y="4719098"/>
            <a:ext cx="530650" cy="286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6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3876616" y="4508458"/>
            <a:ext cx="409085" cy="44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6"/>
          <p:cNvPicPr preferRelativeResize="0"/>
          <p:nvPr/>
        </p:nvPicPr>
        <p:blipFill rotWithShape="1">
          <a:blip r:embed="rId20">
            <a:alphaModFix/>
          </a:blip>
          <a:srcRect b="0" l="0" r="41755" t="0"/>
          <a:stretch/>
        </p:blipFill>
        <p:spPr>
          <a:xfrm>
            <a:off x="5581348" y="4487912"/>
            <a:ext cx="464927" cy="483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6"/>
          <p:cNvSpPr txBox="1"/>
          <p:nvPr/>
        </p:nvSpPr>
        <p:spPr>
          <a:xfrm>
            <a:off x="6040900" y="2165238"/>
            <a:ext cx="1371600" cy="1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Executable SQL commands</a:t>
            </a:r>
            <a:endParaRPr sz="800">
              <a:solidFill>
                <a:schemeClr val="dk2"/>
              </a:solidFill>
            </a:endParaRPr>
          </a:p>
        </p:txBody>
      </p:sp>
      <p:pic>
        <p:nvPicPr>
          <p:cNvPr id="160" name="Google Shape;160;p16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2638600" y="4466187"/>
            <a:ext cx="361200" cy="36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6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2171900" y="4466190"/>
            <a:ext cx="409075" cy="37256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6"/>
          <p:cNvSpPr txBox="1"/>
          <p:nvPr/>
        </p:nvSpPr>
        <p:spPr>
          <a:xfrm>
            <a:off x="4198700" y="1014413"/>
            <a:ext cx="13287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Middleware and LLM wrapper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63" name="Google Shape;163;p16"/>
          <p:cNvSpPr/>
          <p:nvPr/>
        </p:nvSpPr>
        <p:spPr>
          <a:xfrm>
            <a:off x="1668700" y="4342013"/>
            <a:ext cx="1896600" cy="702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6"/>
          <p:cNvSpPr txBox="1"/>
          <p:nvPr/>
        </p:nvSpPr>
        <p:spPr>
          <a:xfrm>
            <a:off x="1743900" y="4090363"/>
            <a:ext cx="1828200" cy="1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Application layer</a:t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id="165" name="Google Shape;165;p16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4285700" y="4398288"/>
            <a:ext cx="508375" cy="50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6"/>
          <p:cNvSpPr/>
          <p:nvPr/>
        </p:nvSpPr>
        <p:spPr>
          <a:xfrm>
            <a:off x="3875250" y="4342013"/>
            <a:ext cx="2112000" cy="702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6"/>
          <p:cNvSpPr txBox="1"/>
          <p:nvPr/>
        </p:nvSpPr>
        <p:spPr>
          <a:xfrm>
            <a:off x="3958986" y="4090363"/>
            <a:ext cx="2035800" cy="1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Middleware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68" name="Google Shape;168;p16"/>
          <p:cNvSpPr txBox="1"/>
          <p:nvPr/>
        </p:nvSpPr>
        <p:spPr>
          <a:xfrm>
            <a:off x="5564925" y="4831413"/>
            <a:ext cx="702300" cy="1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SQL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7"/>
          <p:cNvSpPr txBox="1"/>
          <p:nvPr>
            <p:ph idx="4294967295" type="title"/>
          </p:nvPr>
        </p:nvSpPr>
        <p:spPr>
          <a:xfrm>
            <a:off x="531825" y="2232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Tech Stack</a:t>
            </a:r>
            <a:endParaRPr sz="2400"/>
          </a:p>
        </p:txBody>
      </p:sp>
      <p:pic>
        <p:nvPicPr>
          <p:cNvPr id="174" name="Google Shape;1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826" y="1211696"/>
            <a:ext cx="1688909" cy="106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0453" y="3897574"/>
            <a:ext cx="2169935" cy="117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1817" y="4305850"/>
            <a:ext cx="2067712" cy="83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7599" y="2894675"/>
            <a:ext cx="1326901" cy="1172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87189" y="1325949"/>
            <a:ext cx="2326903" cy="83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55025" y="1074863"/>
            <a:ext cx="1454705" cy="106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680575" y="3658870"/>
            <a:ext cx="1454700" cy="1324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7"/>
          <p:cNvPicPr preferRelativeResize="0"/>
          <p:nvPr/>
        </p:nvPicPr>
        <p:blipFill rotWithShape="1">
          <a:blip r:embed="rId10">
            <a:alphaModFix/>
          </a:blip>
          <a:srcRect b="-14259" l="0" r="-34156" t="0"/>
          <a:stretch/>
        </p:blipFill>
        <p:spPr>
          <a:xfrm>
            <a:off x="6805350" y="2745599"/>
            <a:ext cx="2067725" cy="106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7"/>
          <p:cNvPicPr preferRelativeResize="0"/>
          <p:nvPr/>
        </p:nvPicPr>
        <p:blipFill rotWithShape="1">
          <a:blip r:embed="rId11">
            <a:alphaModFix/>
          </a:blip>
          <a:srcRect b="19033" l="0" r="0" t="23843"/>
          <a:stretch/>
        </p:blipFill>
        <p:spPr>
          <a:xfrm>
            <a:off x="3535127" y="2820250"/>
            <a:ext cx="2263286" cy="7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8"/>
          <p:cNvSpPr txBox="1"/>
          <p:nvPr/>
        </p:nvSpPr>
        <p:spPr>
          <a:xfrm>
            <a:off x="158586" y="3117125"/>
            <a:ext cx="1522500" cy="13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Multi-Language Support:</a:t>
            </a:r>
            <a:r>
              <a:rPr lang="en" sz="1100"/>
              <a:t> Extend rule extraction to handle regulatory instructions in multiple languages.</a:t>
            </a:r>
            <a:endParaRPr sz="1100"/>
          </a:p>
        </p:txBody>
      </p:sp>
      <p:pic>
        <p:nvPicPr>
          <p:cNvPr id="188" name="Google Shape;1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375" y="1430800"/>
            <a:ext cx="1506925" cy="150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5425" y="1415338"/>
            <a:ext cx="1522387" cy="1522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67225" y="1411350"/>
            <a:ext cx="1506925" cy="150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03950" y="1395772"/>
            <a:ext cx="1522500" cy="1522528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8"/>
          <p:cNvSpPr txBox="1"/>
          <p:nvPr/>
        </p:nvSpPr>
        <p:spPr>
          <a:xfrm>
            <a:off x="1939225" y="3117125"/>
            <a:ext cx="1627200" cy="13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Broader Reporting Coverage:</a:t>
            </a:r>
            <a:r>
              <a:rPr lang="en" sz="1100"/>
              <a:t> Expand the solution to cover additional reporting schedules in federal regulatory PDFs.</a:t>
            </a:r>
            <a:endParaRPr sz="1100"/>
          </a:p>
        </p:txBody>
      </p:sp>
      <p:sp>
        <p:nvSpPr>
          <p:cNvPr id="193" name="Google Shape;193;p18"/>
          <p:cNvSpPr txBox="1"/>
          <p:nvPr/>
        </p:nvSpPr>
        <p:spPr>
          <a:xfrm>
            <a:off x="3875526" y="3117125"/>
            <a:ext cx="16272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Real-Time Data Profiling:</a:t>
            </a:r>
            <a:r>
              <a:rPr lang="en" sz="1100"/>
              <a:t> Enable continuous, real-time validation for live transaction monitoring.</a:t>
            </a:r>
            <a:endParaRPr sz="1100"/>
          </a:p>
        </p:txBody>
      </p:sp>
      <p:sp>
        <p:nvSpPr>
          <p:cNvPr id="194" name="Google Shape;194;p18"/>
          <p:cNvSpPr txBox="1"/>
          <p:nvPr/>
        </p:nvSpPr>
        <p:spPr>
          <a:xfrm>
            <a:off x="5659425" y="3117125"/>
            <a:ext cx="1627200" cy="13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Advanced Anomaly Detection:</a:t>
            </a:r>
            <a:r>
              <a:rPr lang="en" sz="1100"/>
              <a:t> Integrate more sophisticated ML models for enhanced anomaly detection accuracy.</a:t>
            </a:r>
            <a:endParaRPr sz="1100"/>
          </a:p>
        </p:txBody>
      </p:sp>
      <p:sp>
        <p:nvSpPr>
          <p:cNvPr id="195" name="Google Shape;195;p18"/>
          <p:cNvSpPr txBox="1"/>
          <p:nvPr>
            <p:ph idx="4294967295" type="title"/>
          </p:nvPr>
        </p:nvSpPr>
        <p:spPr>
          <a:xfrm>
            <a:off x="514750" y="4547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800"/>
              <a:t>Future Scope</a:t>
            </a:r>
            <a:endParaRPr sz="2600"/>
          </a:p>
        </p:txBody>
      </p:sp>
      <p:sp>
        <p:nvSpPr>
          <p:cNvPr id="196" name="Google Shape;196;p18"/>
          <p:cNvSpPr txBox="1"/>
          <p:nvPr/>
        </p:nvSpPr>
        <p:spPr>
          <a:xfrm>
            <a:off x="7412025" y="3117125"/>
            <a:ext cx="16272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Personalized User Experience</a:t>
            </a:r>
            <a:r>
              <a:rPr b="1" lang="en" sz="1100"/>
              <a:t>:</a:t>
            </a:r>
            <a:r>
              <a:rPr lang="en" sz="1100"/>
              <a:t> Persist user preferences for a personalised user experience.</a:t>
            </a:r>
            <a:endParaRPr sz="1100"/>
          </a:p>
        </p:txBody>
      </p:sp>
      <p:pic>
        <p:nvPicPr>
          <p:cNvPr id="197" name="Google Shape;197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06075" y="1347850"/>
            <a:ext cx="1689525" cy="161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