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Bebas Neue" charset="0"/>
      <p:regular r:id="rId19"/>
    </p:embeddedFont>
    <p:embeddedFont>
      <p:font typeface="Golos Text" charset="0"/>
      <p:regular r:id="rId20"/>
      <p:bold r:id="rId21"/>
    </p:embeddedFont>
    <p:embeddedFont>
      <p:font typeface="Gantari" charset="0"/>
      <p:regular r:id="rId22"/>
      <p:bold r:id="rId23"/>
      <p:italic r:id="rId24"/>
      <p:boldItalic r:id="rId25"/>
    </p:embeddedFont>
    <p:embeddedFont>
      <p:font typeface="Golos Text Medium"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220" d="100"/>
          <a:sy n="220" d="100"/>
        </p:scale>
        <p:origin x="-418" y="2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462519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a8e28482d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43a8f0c4f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343a8f0c4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dirty="0">
              <a:solidFill>
                <a:schemeClr val="dk1"/>
              </a:solidFill>
              <a:latin typeface="Golos Text Medium"/>
              <a:ea typeface="Golos Text Medium"/>
              <a:cs typeface="Golos Text Medium"/>
              <a:sym typeface="Golos Text Medium"/>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43a8f0c4f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43a8f0c4f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dirty="0">
              <a:solidFill>
                <a:schemeClr val="dk1"/>
              </a:solidFill>
              <a:latin typeface="Golos Text Medium"/>
              <a:ea typeface="Golos Text Medium"/>
              <a:cs typeface="Golos Text Medium"/>
              <a:sym typeface="Golos Text Medium"/>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43a8f0c4f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43a8f0c4f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43a8f0c4f3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43a8f0c4f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dirty="0">
              <a:solidFill>
                <a:schemeClr val="dk1"/>
              </a:solidFill>
              <a:latin typeface="Golos Text Medium"/>
              <a:ea typeface="Golos Text Medium"/>
              <a:cs typeface="Golos Text Medium"/>
              <a:sym typeface="Golos Text Medium"/>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43a8f0c4f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43a8f0c4f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43a8f0c4f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43a8f0c4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dirty="0">
              <a:solidFill>
                <a:schemeClr val="dk1"/>
              </a:solidFill>
              <a:latin typeface="Golos Text Medium"/>
              <a:ea typeface="Golos Text Medium"/>
              <a:cs typeface="Golos Text Medium"/>
              <a:sym typeface="Golos Text Medium"/>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43a8f0c4f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43a8f0c4f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2a8e28482d_0_1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2a8e28482d_0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2a8e28482d_0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43a8f0c4f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43a8f0c4f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b21ebf290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b21ebf29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43a8f0c4f3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43a8f0c4f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2b21ebf29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2b21ebf29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2b21ebf290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43a8f0c4f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43a8f0c4f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dirty="0">
              <a:solidFill>
                <a:schemeClr val="dk1"/>
              </a:solidFill>
              <a:latin typeface="Golos Text Medium"/>
              <a:ea typeface="Golos Text Medium"/>
              <a:cs typeface="Golos Text Medium"/>
              <a:sym typeface="Golos Text Medium"/>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8"/>
        <p:cNvGrpSpPr/>
        <p:nvPr/>
      </p:nvGrpSpPr>
      <p:grpSpPr>
        <a:xfrm>
          <a:off x="0" y="0"/>
          <a:ext cx="0" cy="0"/>
          <a:chOff x="0" y="0"/>
          <a:chExt cx="0" cy="0"/>
        </a:xfrm>
      </p:grpSpPr>
      <p:pic>
        <p:nvPicPr>
          <p:cNvPr id="49" name="Google Shape;49;p13"/>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50" name="Google Shape;50;p13"/>
          <p:cNvSpPr txBox="1">
            <a:spLocks noGrp="1"/>
          </p:cNvSpPr>
          <p:nvPr>
            <p:ph type="title" hasCustomPrompt="1"/>
          </p:nvPr>
        </p:nvSpPr>
        <p:spPr>
          <a:xfrm>
            <a:off x="715100" y="15472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
          </p:nvPr>
        </p:nvSpPr>
        <p:spPr>
          <a:xfrm>
            <a:off x="2050814" y="15472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a:buNone/>
              <a:defRPr sz="3000" b="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2pPr>
            <a:lvl3pPr lvl="2"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3pPr>
            <a:lvl4pPr lvl="3"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4pPr>
            <a:lvl5pPr lvl="4"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5pPr>
            <a:lvl6pPr lvl="5"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6pPr>
            <a:lvl7pPr lvl="6"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7pPr>
            <a:lvl8pPr lvl="7"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8pPr>
            <a:lvl9pPr lvl="8" rtl="0">
              <a:lnSpc>
                <a:spcPct val="115000"/>
              </a:lnSpc>
              <a:spcBef>
                <a:spcPts val="0"/>
              </a:spcBef>
              <a:spcAft>
                <a:spcPts val="0"/>
              </a:spcAft>
              <a:buClr>
                <a:schemeClr val="dk1"/>
              </a:buClr>
              <a:buSzPts val="3200"/>
              <a:buFont typeface="Golos Text"/>
              <a:buNone/>
              <a:defRPr sz="3200" b="1">
                <a:solidFill>
                  <a:schemeClr val="dk1"/>
                </a:solidFill>
                <a:latin typeface="Golos Text"/>
                <a:ea typeface="Golos Text"/>
                <a:cs typeface="Golos Text"/>
                <a:sym typeface="Golos Text"/>
              </a:defRPr>
            </a:lvl9pPr>
          </a:lstStyle>
          <a:p>
            <a:endParaRPr/>
          </a:p>
        </p:txBody>
      </p:sp>
      <p:sp>
        <p:nvSpPr>
          <p:cNvPr id="53" name="Google Shape;53;p13"/>
          <p:cNvSpPr txBox="1">
            <a:spLocks noGrp="1"/>
          </p:cNvSpPr>
          <p:nvPr>
            <p:ph type="title" idx="3" hasCustomPrompt="1"/>
          </p:nvPr>
        </p:nvSpPr>
        <p:spPr>
          <a:xfrm>
            <a:off x="715100" y="22249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4"/>
          </p:nvPr>
        </p:nvSpPr>
        <p:spPr>
          <a:xfrm>
            <a:off x="2050814" y="22249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title" idx="5" hasCustomPrompt="1"/>
          </p:nvPr>
        </p:nvSpPr>
        <p:spPr>
          <a:xfrm>
            <a:off x="715100" y="29026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6"/>
          </p:nvPr>
        </p:nvSpPr>
        <p:spPr>
          <a:xfrm>
            <a:off x="2050814" y="29026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title" idx="7" hasCustomPrompt="1"/>
          </p:nvPr>
        </p:nvSpPr>
        <p:spPr>
          <a:xfrm>
            <a:off x="715100" y="3580308"/>
            <a:ext cx="13356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000" b="0">
                <a:solidFill>
                  <a:schemeClr val="accent3"/>
                </a:solidFill>
                <a:latin typeface="Golos Text Medium"/>
                <a:ea typeface="Golos Text Medium"/>
                <a:cs typeface="Golos Text Medium"/>
                <a:sym typeface="Golos Text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8"/>
          </p:nvPr>
        </p:nvSpPr>
        <p:spPr>
          <a:xfrm>
            <a:off x="2050814" y="3580308"/>
            <a:ext cx="6378300" cy="525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9"/>
        <p:cNvGrpSpPr/>
        <p:nvPr/>
      </p:nvGrpSpPr>
      <p:grpSpPr>
        <a:xfrm>
          <a:off x="0" y="0"/>
          <a:ext cx="0" cy="0"/>
          <a:chOff x="0" y="0"/>
          <a:chExt cx="0" cy="0"/>
        </a:xfrm>
      </p:grpSpPr>
      <p:pic>
        <p:nvPicPr>
          <p:cNvPr id="60" name="Google Shape;60;p1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1" name="Google Shape;61;p14"/>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62" name="Google Shape;62;p14"/>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63"/>
        <p:cNvGrpSpPr/>
        <p:nvPr/>
      </p:nvGrpSpPr>
      <p:grpSpPr>
        <a:xfrm>
          <a:off x="0" y="0"/>
          <a:ext cx="0" cy="0"/>
          <a:chOff x="0" y="0"/>
          <a:chExt cx="0" cy="0"/>
        </a:xfrm>
      </p:grpSpPr>
      <p:pic>
        <p:nvPicPr>
          <p:cNvPr id="64" name="Google Shape;64;p15"/>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5" name="Google Shape;65;p15"/>
          <p:cNvSpPr txBox="1">
            <a:spLocks noGrp="1"/>
          </p:cNvSpPr>
          <p:nvPr>
            <p:ph type="ctrTitle"/>
          </p:nvPr>
        </p:nvSpPr>
        <p:spPr>
          <a:xfrm>
            <a:off x="715100" y="641725"/>
            <a:ext cx="3856800" cy="1059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 name="Google Shape;66;p15"/>
          <p:cNvSpPr txBox="1">
            <a:spLocks noGrp="1"/>
          </p:cNvSpPr>
          <p:nvPr>
            <p:ph type="subTitle" idx="1"/>
          </p:nvPr>
        </p:nvSpPr>
        <p:spPr>
          <a:xfrm>
            <a:off x="715100" y="1548250"/>
            <a:ext cx="3856800" cy="14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7" name="Google Shape;67;p15"/>
          <p:cNvSpPr txBox="1"/>
          <p:nvPr/>
        </p:nvSpPr>
        <p:spPr>
          <a:xfrm>
            <a:off x="715100" y="3449850"/>
            <a:ext cx="3856800" cy="56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dk1"/>
                </a:solidFill>
                <a:latin typeface="Gantari"/>
                <a:ea typeface="Gantari"/>
                <a:cs typeface="Gantari"/>
                <a:sym typeface="Gantari"/>
              </a:rPr>
              <a:t>CREDITS:</a:t>
            </a:r>
            <a:r>
              <a:rPr lang="en" sz="1000">
                <a:solidFill>
                  <a:schemeClr val="dk1"/>
                </a:solidFill>
                <a:latin typeface="Gantari"/>
                <a:ea typeface="Gantari"/>
                <a:cs typeface="Gantari"/>
                <a:sym typeface="Gantari"/>
              </a:rPr>
              <a:t> This presentation template was created by </a:t>
            </a:r>
            <a:r>
              <a:rPr lang="en" sz="1000" b="1">
                <a:solidFill>
                  <a:schemeClr val="dk1"/>
                </a:solidFill>
                <a:latin typeface="Gantari"/>
                <a:ea typeface="Gantari"/>
                <a:cs typeface="Gantari"/>
                <a:sym typeface="Gantari"/>
              </a:rPr>
              <a:t>Slidesgo</a:t>
            </a:r>
            <a:r>
              <a:rPr lang="en" sz="1000">
                <a:solidFill>
                  <a:schemeClr val="dk1"/>
                </a:solidFill>
                <a:latin typeface="Gantari"/>
                <a:ea typeface="Gantari"/>
                <a:cs typeface="Gantari"/>
                <a:sym typeface="Gantari"/>
              </a:rPr>
              <a:t> and includes icons by </a:t>
            </a:r>
            <a:r>
              <a:rPr lang="en" sz="1000" b="1">
                <a:solidFill>
                  <a:schemeClr val="dk1"/>
                </a:solidFill>
                <a:latin typeface="Gantari"/>
                <a:ea typeface="Gantari"/>
                <a:cs typeface="Gantari"/>
                <a:sym typeface="Gantari"/>
              </a:rPr>
              <a:t>Flaticon</a:t>
            </a:r>
            <a:r>
              <a:rPr lang="en" sz="1000">
                <a:solidFill>
                  <a:schemeClr val="dk1"/>
                </a:solidFill>
                <a:latin typeface="Gantari"/>
                <a:ea typeface="Gantari"/>
                <a:cs typeface="Gantari"/>
                <a:sym typeface="Gantari"/>
              </a:rPr>
              <a:t>, infographics &amp; images by </a:t>
            </a:r>
            <a:r>
              <a:rPr lang="en" sz="1000" b="1">
                <a:solidFill>
                  <a:schemeClr val="dk1"/>
                </a:solidFill>
                <a:latin typeface="Gantari"/>
                <a:ea typeface="Gantari"/>
                <a:cs typeface="Gantari"/>
                <a:sym typeface="Gantari"/>
              </a:rPr>
              <a:t>Freepik</a:t>
            </a:r>
            <a:r>
              <a:rPr lang="en" sz="1000">
                <a:solidFill>
                  <a:schemeClr val="dk1"/>
                </a:solidFill>
                <a:latin typeface="Gantari"/>
                <a:ea typeface="Gantari"/>
                <a:cs typeface="Gantari"/>
                <a:sym typeface="Gantari"/>
              </a:rPr>
              <a:t> and content by </a:t>
            </a:r>
            <a:r>
              <a:rPr lang="en" sz="1000" b="1">
                <a:solidFill>
                  <a:schemeClr val="dk1"/>
                </a:solidFill>
                <a:latin typeface="Gantari"/>
                <a:ea typeface="Gantari"/>
                <a:cs typeface="Gantari"/>
                <a:sym typeface="Gantari"/>
              </a:rPr>
              <a:t>Eliana Delacour</a:t>
            </a:r>
            <a:endParaRPr sz="1000" b="1">
              <a:solidFill>
                <a:schemeClr val="dk1"/>
              </a:solidFill>
              <a:latin typeface="Gantari"/>
              <a:ea typeface="Gantari"/>
              <a:cs typeface="Gantari"/>
              <a:sym typeface="Ganta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17" name="Google Shape;17;p4"/>
          <p:cNvSpPr txBox="1">
            <a:spLocks noGrp="1"/>
          </p:cNvSpPr>
          <p:nvPr>
            <p:ph type="title"/>
          </p:nvPr>
        </p:nvSpPr>
        <p:spPr>
          <a:xfrm>
            <a:off x="715100" y="535000"/>
            <a:ext cx="40131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18" name="Google Shape;18;p4"/>
          <p:cNvSpPr txBox="1">
            <a:spLocks noGrp="1"/>
          </p:cNvSpPr>
          <p:nvPr>
            <p:ph type="body" idx="1"/>
          </p:nvPr>
        </p:nvSpPr>
        <p:spPr>
          <a:xfrm>
            <a:off x="715100" y="1242400"/>
            <a:ext cx="40131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Medium"/>
              <a:buChar char="●"/>
              <a:defRPr>
                <a:solidFill>
                  <a:schemeClr val="dk1"/>
                </a:solidFill>
              </a:defRPr>
            </a:lvl1pPr>
            <a:lvl2pPr marL="914400" lvl="1"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2pPr>
            <a:lvl3pPr marL="1371600" lvl="2"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3pPr>
            <a:lvl4pPr marL="1828800" lvl="3"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4pPr>
            <a:lvl5pPr marL="2286000" lvl="4"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5pPr>
            <a:lvl6pPr marL="2743200" lvl="5"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6pPr>
            <a:lvl7pPr marL="3200400" lvl="6"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7pPr>
            <a:lvl8pPr marL="3657600" lvl="7"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8pPr>
            <a:lvl9pPr marL="4114800" lvl="8" indent="-317500" rtl="0">
              <a:lnSpc>
                <a:spcPct val="115000"/>
              </a:lnSpc>
              <a:spcBef>
                <a:spcPts val="0"/>
              </a:spcBef>
              <a:spcAft>
                <a:spcPts val="0"/>
              </a:spcAft>
              <a:buClr>
                <a:schemeClr val="dk1"/>
              </a:buClr>
              <a:buSzPts val="1400"/>
              <a:buFont typeface="Golos Text Medium"/>
              <a:buChar char="■"/>
              <a:defRPr>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pic>
        <p:nvPicPr>
          <p:cNvPr id="34" name="Google Shape;34;p8"/>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5" name="Google Shape;35;p8"/>
          <p:cNvSpPr txBox="1">
            <a:spLocks noGrp="1"/>
          </p:cNvSpPr>
          <p:nvPr>
            <p:ph type="title"/>
          </p:nvPr>
        </p:nvSpPr>
        <p:spPr>
          <a:xfrm>
            <a:off x="715100" y="662225"/>
            <a:ext cx="7713900" cy="333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8"/>
          <p:cNvSpPr txBox="1">
            <a:spLocks noGrp="1"/>
          </p:cNvSpPr>
          <p:nvPr>
            <p:ph type="ctrTitle"/>
          </p:nvPr>
        </p:nvSpPr>
        <p:spPr>
          <a:xfrm>
            <a:off x="715100" y="816325"/>
            <a:ext cx="4652400" cy="18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Gen AI-based</a:t>
            </a:r>
            <a:br>
              <a:rPr lang="en"/>
            </a:br>
            <a:r>
              <a:rPr lang="en"/>
              <a:t>Data Profiling</a:t>
            </a:r>
            <a:endParaRPr>
              <a:solidFill>
                <a:schemeClr val="accent3"/>
              </a:solidFill>
            </a:endParaRPr>
          </a:p>
        </p:txBody>
      </p:sp>
      <p:grpSp>
        <p:nvGrpSpPr>
          <p:cNvPr id="77" name="Google Shape;77;p18"/>
          <p:cNvGrpSpPr/>
          <p:nvPr/>
        </p:nvGrpSpPr>
        <p:grpSpPr>
          <a:xfrm>
            <a:off x="6507498" y="2917498"/>
            <a:ext cx="3524464" cy="4496740"/>
            <a:chOff x="6483100" y="2237750"/>
            <a:chExt cx="898250" cy="1146075"/>
          </a:xfrm>
        </p:grpSpPr>
        <p:sp>
          <p:nvSpPr>
            <p:cNvPr id="78" name="Google Shape;78;p18"/>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8"/>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8"/>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8"/>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8"/>
          <p:cNvGrpSpPr/>
          <p:nvPr/>
        </p:nvGrpSpPr>
        <p:grpSpPr>
          <a:xfrm>
            <a:off x="6710076" y="961685"/>
            <a:ext cx="1718823" cy="935599"/>
            <a:chOff x="238125" y="2409350"/>
            <a:chExt cx="760575" cy="414000"/>
          </a:xfrm>
        </p:grpSpPr>
        <p:sp>
          <p:nvSpPr>
            <p:cNvPr id="146" name="Google Shape;146;p18"/>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18"/>
          <p:cNvGrpSpPr/>
          <p:nvPr/>
        </p:nvGrpSpPr>
        <p:grpSpPr>
          <a:xfrm>
            <a:off x="5464073" y="2460613"/>
            <a:ext cx="1147199" cy="637372"/>
            <a:chOff x="315275" y="3124950"/>
            <a:chExt cx="658175" cy="365675"/>
          </a:xfrm>
        </p:grpSpPr>
        <p:sp>
          <p:nvSpPr>
            <p:cNvPr id="159" name="Google Shape;159;p18"/>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8"/>
          <p:cNvGrpSpPr/>
          <p:nvPr/>
        </p:nvGrpSpPr>
        <p:grpSpPr>
          <a:xfrm flipH="1">
            <a:off x="6333399" y="714161"/>
            <a:ext cx="744001" cy="413322"/>
            <a:chOff x="315275" y="3124950"/>
            <a:chExt cx="658175" cy="365675"/>
          </a:xfrm>
        </p:grpSpPr>
        <p:sp>
          <p:nvSpPr>
            <p:cNvPr id="166" name="Google Shape;166;p18"/>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18"/>
          <p:cNvSpPr/>
          <p:nvPr/>
        </p:nvSpPr>
        <p:spPr>
          <a:xfrm>
            <a:off x="836100" y="2834150"/>
            <a:ext cx="3945600" cy="637200"/>
          </a:xfrm>
          <a:prstGeom prst="rect">
            <a:avLst/>
          </a:prstGeom>
          <a:solidFill>
            <a:schemeClr val="dk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4"/>
                </a:solidFill>
                <a:latin typeface="Golos Text Medium"/>
                <a:ea typeface="Golos Text Medium"/>
                <a:cs typeface="Golos Text Medium"/>
                <a:sym typeface="Golos Text Medium"/>
              </a:rPr>
              <a:t>Team PHHC</a:t>
            </a:r>
            <a:endParaRPr sz="1600">
              <a:solidFill>
                <a:schemeClr val="accent4"/>
              </a:solidFill>
              <a:latin typeface="Golos Text Medium"/>
              <a:ea typeface="Golos Text Medium"/>
              <a:cs typeface="Golos Text Medium"/>
              <a:sym typeface="Golos Text Medium"/>
            </a:endParaRPr>
          </a:p>
        </p:txBody>
      </p:sp>
      <p:sp>
        <p:nvSpPr>
          <p:cNvPr id="173" name="Google Shape;173;p18"/>
          <p:cNvSpPr txBox="1"/>
          <p:nvPr/>
        </p:nvSpPr>
        <p:spPr>
          <a:xfrm>
            <a:off x="1431525" y="3634175"/>
            <a:ext cx="3302700" cy="693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Golos Text Medium"/>
              <a:buAutoNum type="arabicPeriod"/>
            </a:pPr>
            <a:r>
              <a:rPr lang="en">
                <a:solidFill>
                  <a:schemeClr val="dk1"/>
                </a:solidFill>
                <a:latin typeface="Golos Text Medium"/>
                <a:ea typeface="Golos Text Medium"/>
                <a:cs typeface="Golos Text Medium"/>
                <a:sym typeface="Golos Text Medium"/>
              </a:rPr>
              <a:t>Prakhar Agrawal</a:t>
            </a:r>
            <a:endParaRPr>
              <a:solidFill>
                <a:schemeClr val="dk1"/>
              </a:solidFill>
              <a:latin typeface="Golos Text Medium"/>
              <a:ea typeface="Golos Text Medium"/>
              <a:cs typeface="Golos Text Medium"/>
              <a:sym typeface="Golos Text Medium"/>
            </a:endParaRPr>
          </a:p>
          <a:p>
            <a:pPr marL="457200" lvl="0" indent="-317500" algn="l" rtl="0">
              <a:spcBef>
                <a:spcPts val="0"/>
              </a:spcBef>
              <a:spcAft>
                <a:spcPts val="0"/>
              </a:spcAft>
              <a:buClr>
                <a:schemeClr val="dk1"/>
              </a:buClr>
              <a:buSzPts val="1400"/>
              <a:buFont typeface="Golos Text Medium"/>
              <a:buAutoNum type="arabicPeriod"/>
            </a:pPr>
            <a:r>
              <a:rPr lang="en">
                <a:solidFill>
                  <a:schemeClr val="dk1"/>
                </a:solidFill>
                <a:latin typeface="Golos Text Medium"/>
                <a:ea typeface="Golos Text Medium"/>
                <a:cs typeface="Golos Text Medium"/>
                <a:sym typeface="Golos Text Medium"/>
              </a:rPr>
              <a:t>Roshan Prashant Bara</a:t>
            </a:r>
            <a:endParaRPr>
              <a:solidFill>
                <a:schemeClr val="dk1"/>
              </a:solidFill>
              <a:latin typeface="Golos Text Medium"/>
              <a:ea typeface="Golos Text Medium"/>
              <a:cs typeface="Golos Text Medium"/>
              <a:sym typeface="Golos Text Medium"/>
            </a:endParaRPr>
          </a:p>
          <a:p>
            <a:pPr marL="457200" lvl="0" indent="-317500" algn="l" rtl="0">
              <a:spcBef>
                <a:spcPts val="0"/>
              </a:spcBef>
              <a:spcAft>
                <a:spcPts val="0"/>
              </a:spcAft>
              <a:buClr>
                <a:schemeClr val="dk1"/>
              </a:buClr>
              <a:buSzPts val="1400"/>
              <a:buFont typeface="Golos Text Medium"/>
              <a:buAutoNum type="arabicPeriod"/>
            </a:pPr>
            <a:r>
              <a:rPr lang="en">
                <a:solidFill>
                  <a:schemeClr val="dk1"/>
                </a:solidFill>
                <a:latin typeface="Golos Text Medium"/>
                <a:ea typeface="Golos Text Medium"/>
                <a:cs typeface="Golos Text Medium"/>
                <a:sym typeface="Golos Text Medium"/>
              </a:rPr>
              <a:t>Srish Aurangabadkar</a:t>
            </a:r>
            <a:endParaRPr>
              <a:solidFill>
                <a:schemeClr val="dk1"/>
              </a:solidFill>
              <a:latin typeface="Golos Text Medium"/>
              <a:ea typeface="Golos Text Medium"/>
              <a:cs typeface="Golos Text Medium"/>
              <a:sym typeface="Golos Text Medium"/>
            </a:endParaRPr>
          </a:p>
          <a:p>
            <a:pPr marL="457200" lvl="0" indent="-317500" algn="l" rtl="0">
              <a:spcBef>
                <a:spcPts val="0"/>
              </a:spcBef>
              <a:spcAft>
                <a:spcPts val="0"/>
              </a:spcAft>
              <a:buClr>
                <a:schemeClr val="dk1"/>
              </a:buClr>
              <a:buSzPts val="1400"/>
              <a:buFont typeface="Golos Text Medium"/>
              <a:buAutoNum type="arabicPeriod"/>
            </a:pPr>
            <a:r>
              <a:rPr lang="en">
                <a:solidFill>
                  <a:schemeClr val="dk1"/>
                </a:solidFill>
                <a:latin typeface="Golos Text Medium"/>
                <a:ea typeface="Golos Text Medium"/>
                <a:cs typeface="Golos Text Medium"/>
                <a:sym typeface="Golos Text Medium"/>
              </a:rPr>
              <a:t>Sushma Yaramalla</a:t>
            </a:r>
            <a:endParaRPr>
              <a:solidFill>
                <a:schemeClr val="dk1"/>
              </a:solidFill>
              <a:latin typeface="Golos Text Medium"/>
              <a:ea typeface="Golos Text Medium"/>
              <a:cs typeface="Golos Text Medium"/>
              <a:sym typeface="Golos Text Medium"/>
            </a:endParaRPr>
          </a:p>
        </p:txBody>
      </p:sp>
      <p:pic>
        <p:nvPicPr>
          <p:cNvPr id="174" name="Google Shape;174;p18"/>
          <p:cNvPicPr preferRelativeResize="0"/>
          <p:nvPr/>
        </p:nvPicPr>
        <p:blipFill>
          <a:blip r:embed="rId3">
            <a:alphaModFix/>
          </a:blip>
          <a:stretch>
            <a:fillRect/>
          </a:stretch>
        </p:blipFill>
        <p:spPr>
          <a:xfrm>
            <a:off x="249674" y="200074"/>
            <a:ext cx="465425" cy="46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a:t>
            </a:r>
            <a:endParaRPr/>
          </a:p>
        </p:txBody>
      </p:sp>
      <p:sp>
        <p:nvSpPr>
          <p:cNvPr id="386" name="Google Shape;386;p27"/>
          <p:cNvSpPr txBox="1">
            <a:spLocks noGrp="1"/>
          </p:cNvSpPr>
          <p:nvPr>
            <p:ph type="body" idx="1"/>
          </p:nvPr>
        </p:nvSpPr>
        <p:spPr>
          <a:xfrm>
            <a:off x="715100" y="1177050"/>
            <a:ext cx="7713900" cy="336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Comprehensive Rule Generation</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Generates profiling rules from all fields in the reported data.</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Creates multiple rules from a single field, covering diverse validation scenarios.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298450" algn="l" rtl="0">
              <a:spcBef>
                <a:spcPts val="0"/>
              </a:spcBef>
              <a:spcAft>
                <a:spcPts val="0"/>
              </a:spcAft>
              <a:buClr>
                <a:srgbClr val="000000"/>
              </a:buClr>
              <a:buSzPts val="1100"/>
              <a:buFont typeface="Golos Text Medium"/>
              <a:buChar char="●"/>
            </a:pPr>
            <a:r>
              <a:rPr lang="en" sz="1200">
                <a:solidFill>
                  <a:srgbClr val="000000"/>
                </a:solidFill>
                <a:latin typeface="Golos Text Medium"/>
                <a:ea typeface="Golos Text Medium"/>
                <a:cs typeface="Golos Text Medium"/>
                <a:sym typeface="Golos Text Medium"/>
              </a:rPr>
              <a:t>Improves detection accuracy by applying layered conditions.</a:t>
            </a:r>
            <a:r>
              <a:rPr lang="en" sz="1100">
                <a:solidFill>
                  <a:srgbClr val="000000"/>
                </a:solidFill>
                <a:latin typeface="Golos Text Medium"/>
                <a:ea typeface="Golos Text Medium"/>
                <a:cs typeface="Golos Text Medium"/>
                <a:sym typeface="Golos Text Medium"/>
              </a:rPr>
              <a:t/>
            </a:r>
            <a:br>
              <a:rPr lang="en" sz="1100">
                <a:solidFill>
                  <a:srgbClr val="000000"/>
                </a:solidFill>
                <a:latin typeface="Golos Text Medium"/>
                <a:ea typeface="Golos Text Medium"/>
                <a:cs typeface="Golos Text Medium"/>
                <a:sym typeface="Golos Text Medium"/>
              </a:rPr>
            </a:br>
            <a:endParaRPr sz="1100">
              <a:solidFill>
                <a:srgbClr val="000000"/>
              </a:solidFill>
              <a:latin typeface="Golos Text Medium"/>
              <a:ea typeface="Golos Text Medium"/>
              <a:cs typeface="Golos Text Medium"/>
              <a:sym typeface="Golos Text Medium"/>
            </a:endParaRPr>
          </a:p>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Data Security</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No reported data sent to the LLM—only regulatory instructions are processed.</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Ensures sensitive data privacy and compliance with security standards.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On-premise or controlled processing capabilities.</a:t>
            </a:r>
            <a:endParaRPr>
              <a:solidFill>
                <a:srgbClr val="000000"/>
              </a:solidFill>
              <a:latin typeface="Golos Text Medium"/>
              <a:ea typeface="Golos Text Medium"/>
              <a:cs typeface="Golos Text Medium"/>
              <a:sym typeface="Golos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8"/>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a:t>
            </a:r>
            <a:endParaRPr/>
          </a:p>
        </p:txBody>
      </p:sp>
      <p:sp>
        <p:nvSpPr>
          <p:cNvPr id="392" name="Google Shape;392;p28"/>
          <p:cNvSpPr txBox="1">
            <a:spLocks noGrp="1"/>
          </p:cNvSpPr>
          <p:nvPr>
            <p:ph type="body" idx="1"/>
          </p:nvPr>
        </p:nvSpPr>
        <p:spPr>
          <a:xfrm>
            <a:off x="715100" y="1177050"/>
            <a:ext cx="7713900" cy="336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Flagged Transaction Mapping</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Maps flagged transactions to specific rules they violate.</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Provides detailed insights into which regulation each flagged transaction breaches.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Enhances auditability and simplifies investigations.</a:t>
            </a:r>
            <a:endParaRPr sz="1500">
              <a:solidFill>
                <a:srgbClr val="000000"/>
              </a:solidFill>
              <a:latin typeface="Golos Text Medium"/>
              <a:ea typeface="Golos Text Medium"/>
              <a:cs typeface="Golos Text Medium"/>
              <a:sym typeface="Golos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9"/>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Architecture</a:t>
            </a:r>
            <a:endParaRPr/>
          </a:p>
        </p:txBody>
      </p:sp>
      <p:sp>
        <p:nvSpPr>
          <p:cNvPr id="398" name="Google Shape;398;p29"/>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cxnSp>
        <p:nvCxnSpPr>
          <p:cNvPr id="399" name="Google Shape;399;p29"/>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00" name="Google Shape;400;p29"/>
          <p:cNvSpPr/>
          <p:nvPr/>
        </p:nvSpPr>
        <p:spPr>
          <a:xfrm>
            <a:off x="7668700" y="4242500"/>
            <a:ext cx="7602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PHHC</a:t>
            </a:r>
            <a:endParaRPr sz="1200" b="1">
              <a:solidFill>
                <a:schemeClr val="accent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Technical Architecture</a:t>
            </a:r>
            <a:endParaRPr/>
          </a:p>
        </p:txBody>
      </p:sp>
      <p:sp>
        <p:nvSpPr>
          <p:cNvPr id="406" name="Google Shape;406;p30"/>
          <p:cNvSpPr txBox="1">
            <a:spLocks noGrp="1"/>
          </p:cNvSpPr>
          <p:nvPr>
            <p:ph type="body" idx="1"/>
          </p:nvPr>
        </p:nvSpPr>
        <p:spPr>
          <a:xfrm>
            <a:off x="715100" y="1177050"/>
            <a:ext cx="7713900" cy="336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AI Engine:</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LangChain-powered LLM for rule extraction.</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Rule caching layer for efficiency.</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Rule-to-SQL conversion module.</a:t>
            </a:r>
            <a:endParaRPr sz="1200">
              <a:solidFill>
                <a:srgbClr val="000000"/>
              </a:solidFill>
              <a:latin typeface="Golos Text Medium"/>
              <a:ea typeface="Golos Text Medium"/>
              <a:cs typeface="Golos Text Medium"/>
              <a:sym typeface="Golos Text Medium"/>
            </a:endParaRPr>
          </a:p>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Execution Layer:</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DuckDB for fast, in-memory SQL query execution.</a:t>
            </a:r>
            <a:endParaRPr sz="1300">
              <a:solidFill>
                <a:srgbClr val="000000"/>
              </a:solidFill>
              <a:latin typeface="Golos Text Medium"/>
              <a:ea typeface="Golos Text Medium"/>
              <a:cs typeface="Golos Text Medium"/>
              <a:sym typeface="Golos Text Medium"/>
            </a:endParaRPr>
          </a:p>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UI Layer:</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Streamlit-based UI for interaction and result visualization.</a:t>
            </a:r>
            <a:endParaRPr sz="1500">
              <a:solidFill>
                <a:srgbClr val="000000"/>
              </a:solidFill>
              <a:latin typeface="Golos Text Medium"/>
              <a:ea typeface="Golos Text Medium"/>
              <a:cs typeface="Golos Text Medium"/>
              <a:sym typeface="Golos Tex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1"/>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412" name="Google Shape;412;p31"/>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cxnSp>
        <p:nvCxnSpPr>
          <p:cNvPr id="413" name="Google Shape;413;p31"/>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414" name="Google Shape;414;p31"/>
          <p:cNvSpPr/>
          <p:nvPr/>
        </p:nvSpPr>
        <p:spPr>
          <a:xfrm>
            <a:off x="7668700" y="4242500"/>
            <a:ext cx="7602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PHHC</a:t>
            </a:r>
            <a:endParaRPr sz="1200" b="1">
              <a:solidFill>
                <a:schemeClr val="accent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a:t>
            </a:r>
            <a:endParaRPr/>
          </a:p>
        </p:txBody>
      </p:sp>
      <p:sp>
        <p:nvSpPr>
          <p:cNvPr id="420" name="Google Shape;420;p32"/>
          <p:cNvSpPr txBox="1">
            <a:spLocks noGrp="1"/>
          </p:cNvSpPr>
          <p:nvPr>
            <p:ph type="body" idx="1"/>
          </p:nvPr>
        </p:nvSpPr>
        <p:spPr>
          <a:xfrm>
            <a:off x="715100" y="1177050"/>
            <a:ext cx="7713900" cy="336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Real-Time Data Streaming:</a:t>
            </a:r>
            <a:endParaRPr sz="1100">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Enable continuous compliance checks by processing live data streams.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298450" algn="l" rtl="0">
              <a:spcBef>
                <a:spcPts val="0"/>
              </a:spcBef>
              <a:spcAft>
                <a:spcPts val="0"/>
              </a:spcAft>
              <a:buClr>
                <a:srgbClr val="000000"/>
              </a:buClr>
              <a:buSzPts val="1100"/>
              <a:buFont typeface="Golos Text Medium"/>
              <a:buChar char="●"/>
            </a:pPr>
            <a:r>
              <a:rPr lang="en" sz="1200">
                <a:solidFill>
                  <a:srgbClr val="000000"/>
                </a:solidFill>
                <a:latin typeface="Golos Text Medium"/>
                <a:ea typeface="Golos Text Medium"/>
                <a:cs typeface="Golos Text Medium"/>
                <a:sym typeface="Golos Text Medium"/>
              </a:rPr>
              <a:t>Instantly flag violating transactions as they occur.</a:t>
            </a:r>
            <a:r>
              <a:rPr lang="en" sz="1100">
                <a:solidFill>
                  <a:srgbClr val="000000"/>
                </a:solidFill>
                <a:latin typeface="Golos Text Medium"/>
                <a:ea typeface="Golos Text Medium"/>
                <a:cs typeface="Golos Text Medium"/>
                <a:sym typeface="Golos Text Medium"/>
              </a:rPr>
              <a:t/>
            </a:r>
            <a:br>
              <a:rPr lang="en" sz="1100">
                <a:solidFill>
                  <a:srgbClr val="000000"/>
                </a:solidFill>
                <a:latin typeface="Golos Text Medium"/>
                <a:ea typeface="Golos Text Medium"/>
                <a:cs typeface="Golos Text Medium"/>
                <a:sym typeface="Golos Text Medium"/>
              </a:rPr>
            </a:br>
            <a:endParaRPr sz="1100">
              <a:solidFill>
                <a:srgbClr val="000000"/>
              </a:solidFill>
              <a:latin typeface="Golos Text Medium"/>
              <a:ea typeface="Golos Text Medium"/>
              <a:cs typeface="Golos Text Medium"/>
              <a:sym typeface="Golos Text Medium"/>
            </a:endParaRPr>
          </a:p>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BI Tool Integration:</a:t>
            </a:r>
            <a:endParaRPr sz="1100">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Connect with Power BI, Tableau, or Looker for advanced data visualization.</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Create interactive dashboards for detailed analysis and reporting.</a:t>
            </a:r>
            <a:endParaRPr sz="1500">
              <a:solidFill>
                <a:srgbClr val="000000"/>
              </a:solidFill>
              <a:latin typeface="Golos Text Medium"/>
              <a:ea typeface="Golos Text Medium"/>
              <a:cs typeface="Golos Text Medium"/>
              <a:sym typeface="Golos Text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sp>
        <p:nvSpPr>
          <p:cNvPr id="426" name="Google Shape;426;p33"/>
          <p:cNvSpPr/>
          <p:nvPr/>
        </p:nvSpPr>
        <p:spPr>
          <a:xfrm>
            <a:off x="7668700" y="4242500"/>
            <a:ext cx="7602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PHHC</a:t>
            </a:r>
            <a:endParaRPr sz="1200" b="1">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9"/>
          <p:cNvSpPr txBox="1">
            <a:spLocks noGrp="1"/>
          </p:cNvSpPr>
          <p:nvPr>
            <p:ph type="title"/>
          </p:nvPr>
        </p:nvSpPr>
        <p:spPr>
          <a:xfrm>
            <a:off x="715100" y="15472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80" name="Google Shape;180;p19"/>
          <p:cNvSpPr txBox="1">
            <a:spLocks noGrp="1"/>
          </p:cNvSpPr>
          <p:nvPr>
            <p:ph type="subTitle" idx="1"/>
          </p:nvPr>
        </p:nvSpPr>
        <p:spPr>
          <a:xfrm>
            <a:off x="2050814" y="15472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a:t>
            </a:r>
            <a:endParaRPr/>
          </a:p>
        </p:txBody>
      </p:sp>
      <p:sp>
        <p:nvSpPr>
          <p:cNvPr id="181" name="Google Shape;181;p19"/>
          <p:cNvSpPr txBox="1">
            <a:spLocks noGrp="1"/>
          </p:cNvSpPr>
          <p:nvPr>
            <p:ph type="title" idx="2"/>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cxnSp>
        <p:nvCxnSpPr>
          <p:cNvPr id="182" name="Google Shape;182;p19"/>
          <p:cNvCxnSpPr/>
          <p:nvPr/>
        </p:nvCxnSpPr>
        <p:spPr>
          <a:xfrm>
            <a:off x="1259000" y="1788550"/>
            <a:ext cx="552600" cy="0"/>
          </a:xfrm>
          <a:prstGeom prst="straightConnector1">
            <a:avLst/>
          </a:prstGeom>
          <a:noFill/>
          <a:ln w="19050" cap="flat" cmpd="sng">
            <a:solidFill>
              <a:schemeClr val="dk1"/>
            </a:solidFill>
            <a:prstDash val="solid"/>
            <a:round/>
            <a:headEnd type="none" w="med" len="med"/>
            <a:tailEnd type="stealth" w="med" len="med"/>
          </a:ln>
        </p:spPr>
      </p:cxnSp>
      <p:sp>
        <p:nvSpPr>
          <p:cNvPr id="183" name="Google Shape;183;p19"/>
          <p:cNvSpPr txBox="1">
            <a:spLocks noGrp="1"/>
          </p:cNvSpPr>
          <p:nvPr>
            <p:ph type="title" idx="3"/>
          </p:nvPr>
        </p:nvSpPr>
        <p:spPr>
          <a:xfrm>
            <a:off x="715100" y="22249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84" name="Google Shape;184;p19"/>
          <p:cNvSpPr txBox="1">
            <a:spLocks noGrp="1"/>
          </p:cNvSpPr>
          <p:nvPr>
            <p:ph type="subTitle" idx="4"/>
          </p:nvPr>
        </p:nvSpPr>
        <p:spPr>
          <a:xfrm>
            <a:off x="2050814" y="22249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Solution</a:t>
            </a:r>
            <a:endParaRPr/>
          </a:p>
        </p:txBody>
      </p:sp>
      <p:sp>
        <p:nvSpPr>
          <p:cNvPr id="185" name="Google Shape;185;p19"/>
          <p:cNvSpPr txBox="1">
            <a:spLocks noGrp="1"/>
          </p:cNvSpPr>
          <p:nvPr>
            <p:ph type="title" idx="5"/>
          </p:nvPr>
        </p:nvSpPr>
        <p:spPr>
          <a:xfrm>
            <a:off x="715100" y="29026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86" name="Google Shape;186;p19"/>
          <p:cNvSpPr txBox="1">
            <a:spLocks noGrp="1"/>
          </p:cNvSpPr>
          <p:nvPr>
            <p:ph type="subTitle" idx="6"/>
          </p:nvPr>
        </p:nvSpPr>
        <p:spPr>
          <a:xfrm>
            <a:off x="2050814" y="29026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Key Features</a:t>
            </a:r>
            <a:endParaRPr/>
          </a:p>
        </p:txBody>
      </p:sp>
      <p:sp>
        <p:nvSpPr>
          <p:cNvPr id="187" name="Google Shape;187;p19"/>
          <p:cNvSpPr txBox="1">
            <a:spLocks noGrp="1"/>
          </p:cNvSpPr>
          <p:nvPr>
            <p:ph type="title" idx="7"/>
          </p:nvPr>
        </p:nvSpPr>
        <p:spPr>
          <a:xfrm>
            <a:off x="715100" y="35803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88" name="Google Shape;188;p19"/>
          <p:cNvSpPr txBox="1">
            <a:spLocks noGrp="1"/>
          </p:cNvSpPr>
          <p:nvPr>
            <p:ph type="subTitle" idx="8"/>
          </p:nvPr>
        </p:nvSpPr>
        <p:spPr>
          <a:xfrm>
            <a:off x="2050814" y="35803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Technical Architecture</a:t>
            </a:r>
            <a:endParaRPr/>
          </a:p>
        </p:txBody>
      </p:sp>
      <p:cxnSp>
        <p:nvCxnSpPr>
          <p:cNvPr id="189" name="Google Shape;189;p19"/>
          <p:cNvCxnSpPr/>
          <p:nvPr/>
        </p:nvCxnSpPr>
        <p:spPr>
          <a:xfrm>
            <a:off x="1259000" y="24660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0" name="Google Shape;190;p19"/>
          <p:cNvCxnSpPr/>
          <p:nvPr/>
        </p:nvCxnSpPr>
        <p:spPr>
          <a:xfrm>
            <a:off x="1259000" y="3143550"/>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191" name="Google Shape;191;p19"/>
          <p:cNvCxnSpPr/>
          <p:nvPr/>
        </p:nvCxnSpPr>
        <p:spPr>
          <a:xfrm>
            <a:off x="1259000" y="3821050"/>
            <a:ext cx="552600" cy="0"/>
          </a:xfrm>
          <a:prstGeom prst="straightConnector1">
            <a:avLst/>
          </a:prstGeom>
          <a:noFill/>
          <a:ln w="19050" cap="flat" cmpd="sng">
            <a:solidFill>
              <a:schemeClr val="dk1"/>
            </a:solidFill>
            <a:prstDash val="solid"/>
            <a:round/>
            <a:headEnd type="none" w="med" len="med"/>
            <a:tailEnd type="stealth" w="med" len="med"/>
          </a:ln>
        </p:spPr>
      </p:cxnSp>
      <p:sp>
        <p:nvSpPr>
          <p:cNvPr id="192" name="Google Shape;192;p19"/>
          <p:cNvSpPr txBox="1">
            <a:spLocks noGrp="1"/>
          </p:cNvSpPr>
          <p:nvPr>
            <p:ph type="title" idx="7"/>
          </p:nvPr>
        </p:nvSpPr>
        <p:spPr>
          <a:xfrm>
            <a:off x="715038" y="4258008"/>
            <a:ext cx="13356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193" name="Google Shape;193;p19"/>
          <p:cNvSpPr txBox="1">
            <a:spLocks noGrp="1"/>
          </p:cNvSpPr>
          <p:nvPr>
            <p:ph type="subTitle" idx="8"/>
          </p:nvPr>
        </p:nvSpPr>
        <p:spPr>
          <a:xfrm>
            <a:off x="2050752" y="4258008"/>
            <a:ext cx="6378300" cy="52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Scope</a:t>
            </a:r>
            <a:endParaRPr/>
          </a:p>
        </p:txBody>
      </p:sp>
      <p:cxnSp>
        <p:nvCxnSpPr>
          <p:cNvPr id="194" name="Google Shape;194;p19"/>
          <p:cNvCxnSpPr/>
          <p:nvPr/>
        </p:nvCxnSpPr>
        <p:spPr>
          <a:xfrm>
            <a:off x="1259000" y="4520650"/>
            <a:ext cx="552600" cy="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715100" y="1925850"/>
            <a:ext cx="7713900" cy="216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Manual compliance checks and validating regulatory reports are slow, lacks efficiency, and difficult to scale.</a:t>
            </a:r>
            <a:endParaRPr sz="1400"/>
          </a:p>
          <a:p>
            <a:pPr marL="457200" lvl="0" indent="-317500" algn="l" rtl="0">
              <a:spcBef>
                <a:spcPts val="0"/>
              </a:spcBef>
              <a:spcAft>
                <a:spcPts val="0"/>
              </a:spcAft>
              <a:buSzPts val="1400"/>
              <a:buChar char="●"/>
            </a:pPr>
            <a:r>
              <a:rPr lang="en" sz="1400"/>
              <a:t>Traditional rule generation is time-consuming and prone to human error.</a:t>
            </a:r>
            <a:endParaRPr sz="1400"/>
          </a:p>
          <a:p>
            <a:pPr marL="0" lvl="0" indent="0" algn="l" rtl="0">
              <a:spcBef>
                <a:spcPts val="0"/>
              </a:spcBef>
              <a:spcAft>
                <a:spcPts val="0"/>
              </a:spcAft>
              <a:buNone/>
            </a:pPr>
            <a:endParaRPr/>
          </a:p>
        </p:txBody>
      </p:sp>
      <p:sp>
        <p:nvSpPr>
          <p:cNvPr id="200" name="Google Shape;200;p20"/>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cxnSp>
        <p:nvCxnSpPr>
          <p:cNvPr id="201" name="Google Shape;201;p20"/>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2" name="Google Shape;202;p20"/>
          <p:cNvSpPr/>
          <p:nvPr/>
        </p:nvSpPr>
        <p:spPr>
          <a:xfrm>
            <a:off x="7712000" y="4242500"/>
            <a:ext cx="7170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PHHC</a:t>
            </a:r>
            <a:endParaRPr sz="1200" b="1">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Solution</a:t>
            </a:r>
            <a:endParaRPr/>
          </a:p>
        </p:txBody>
      </p:sp>
      <p:sp>
        <p:nvSpPr>
          <p:cNvPr id="208" name="Google Shape;208;p21"/>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cxnSp>
        <p:nvCxnSpPr>
          <p:cNvPr id="209" name="Google Shape;209;p21"/>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10" name="Google Shape;210;p21"/>
          <p:cNvSpPr/>
          <p:nvPr/>
        </p:nvSpPr>
        <p:spPr>
          <a:xfrm>
            <a:off x="7668700" y="4242500"/>
            <a:ext cx="7602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PHHC</a:t>
            </a:r>
            <a:endParaRPr sz="1200" b="1">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715100" y="991125"/>
            <a:ext cx="6356700" cy="30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a:t>Solution Overview:</a:t>
            </a:r>
            <a:endParaRPr sz="4100"/>
          </a:p>
          <a:p>
            <a:pPr marL="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 Gen AI-powered data profiling app that automates rule generation from regulatory instructions, converts them into SQL queries, and flags violating transactions</a:t>
            </a:r>
            <a:endParaRPr sz="1400"/>
          </a:p>
          <a:p>
            <a:pPr marL="457200" lvl="0" indent="-317500" algn="l" rtl="0">
              <a:spcBef>
                <a:spcPts val="0"/>
              </a:spcBef>
              <a:spcAft>
                <a:spcPts val="0"/>
              </a:spcAft>
              <a:buSzPts val="1400"/>
              <a:buChar char="●"/>
            </a:pPr>
            <a:r>
              <a:rPr lang="en" sz="1400"/>
              <a:t> It ensures fast execution using modern and efficiency libraries</a:t>
            </a:r>
            <a:endParaRPr sz="1400"/>
          </a:p>
          <a:p>
            <a:pPr marL="457200" lvl="0" indent="-317500" algn="l" rtl="0">
              <a:spcBef>
                <a:spcPts val="0"/>
              </a:spcBef>
              <a:spcAft>
                <a:spcPts val="0"/>
              </a:spcAft>
              <a:buSzPts val="1400"/>
              <a:buChar char="●"/>
            </a:pPr>
            <a:r>
              <a:rPr lang="en" sz="1400"/>
              <a:t>It provides detailed documentation of the rules generated along with the formulas to validate data</a:t>
            </a:r>
            <a:endParaRPr sz="1400"/>
          </a:p>
        </p:txBody>
      </p:sp>
      <p:grpSp>
        <p:nvGrpSpPr>
          <p:cNvPr id="216" name="Google Shape;216;p22"/>
          <p:cNvGrpSpPr/>
          <p:nvPr/>
        </p:nvGrpSpPr>
        <p:grpSpPr>
          <a:xfrm flipH="1">
            <a:off x="5932613" y="914389"/>
            <a:ext cx="3706695" cy="2550084"/>
            <a:chOff x="4388650" y="2224200"/>
            <a:chExt cx="1707525" cy="1174775"/>
          </a:xfrm>
        </p:grpSpPr>
        <p:sp>
          <p:nvSpPr>
            <p:cNvPr id="217" name="Google Shape;217;p22"/>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2"/>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2"/>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2"/>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2"/>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title"/>
          </p:nvPr>
        </p:nvSpPr>
        <p:spPr>
          <a:xfrm>
            <a:off x="703700" y="354300"/>
            <a:ext cx="3103800" cy="8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Workflow:</a:t>
            </a:r>
            <a:endParaRPr sz="4000"/>
          </a:p>
        </p:txBody>
      </p:sp>
      <p:grpSp>
        <p:nvGrpSpPr>
          <p:cNvPr id="287" name="Google Shape;287;p23"/>
          <p:cNvGrpSpPr/>
          <p:nvPr/>
        </p:nvGrpSpPr>
        <p:grpSpPr>
          <a:xfrm>
            <a:off x="865946" y="1495922"/>
            <a:ext cx="7412124" cy="701142"/>
            <a:chOff x="238125" y="2506075"/>
            <a:chExt cx="7115411" cy="673075"/>
          </a:xfrm>
        </p:grpSpPr>
        <p:sp>
          <p:nvSpPr>
            <p:cNvPr id="288" name="Google Shape;288;p23"/>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solidFill>
              <a:srgbClr val="A5B7C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Golos Text Medium"/>
                  <a:ea typeface="Golos Text Medium"/>
                  <a:cs typeface="Golos Text Medium"/>
                  <a:sym typeface="Golos Text Medium"/>
                </a:rPr>
                <a:t>Input</a:t>
              </a:r>
              <a:endParaRPr>
                <a:solidFill>
                  <a:schemeClr val="dk1"/>
                </a:solidFill>
                <a:latin typeface="Golos Text Medium"/>
                <a:ea typeface="Golos Text Medium"/>
                <a:cs typeface="Golos Text Medium"/>
                <a:sym typeface="Golos Text Medium"/>
              </a:endParaRPr>
            </a:p>
          </p:txBody>
        </p:sp>
        <p:sp>
          <p:nvSpPr>
            <p:cNvPr id="289" name="Google Shape;289;p23"/>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445D7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E2E9ED"/>
                  </a:solidFill>
                  <a:latin typeface="Golos Text Medium"/>
                  <a:ea typeface="Golos Text Medium"/>
                  <a:cs typeface="Golos Text Medium"/>
                  <a:sym typeface="Golos Text Medium"/>
                </a:rPr>
                <a:t>Rule</a:t>
              </a:r>
              <a:endParaRPr>
                <a:solidFill>
                  <a:srgbClr val="E2E9ED"/>
                </a:solidFill>
                <a:latin typeface="Golos Text Medium"/>
                <a:ea typeface="Golos Text Medium"/>
                <a:cs typeface="Golos Text Medium"/>
                <a:sym typeface="Golos Text Medium"/>
              </a:endParaRPr>
            </a:p>
            <a:p>
              <a:pPr marL="0" lvl="0" indent="0" algn="ctr" rtl="0">
                <a:spcBef>
                  <a:spcPts val="0"/>
                </a:spcBef>
                <a:spcAft>
                  <a:spcPts val="0"/>
                </a:spcAft>
                <a:buNone/>
              </a:pPr>
              <a:r>
                <a:rPr lang="en">
                  <a:solidFill>
                    <a:srgbClr val="E2E9ED"/>
                  </a:solidFill>
                  <a:latin typeface="Golos Text Medium"/>
                  <a:ea typeface="Golos Text Medium"/>
                  <a:cs typeface="Golos Text Medium"/>
                  <a:sym typeface="Golos Text Medium"/>
                </a:rPr>
                <a:t>Generation</a:t>
              </a:r>
              <a:endParaRPr>
                <a:solidFill>
                  <a:srgbClr val="E2E9ED"/>
                </a:solidFill>
                <a:latin typeface="Golos Text Medium"/>
                <a:ea typeface="Golos Text Medium"/>
                <a:cs typeface="Golos Text Medium"/>
                <a:sym typeface="Golos Text Medium"/>
              </a:endParaRPr>
            </a:p>
          </p:txBody>
        </p:sp>
        <p:sp>
          <p:nvSpPr>
            <p:cNvPr id="290" name="Google Shape;290;p23"/>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Golos Text Medium"/>
                  <a:ea typeface="Golos Text Medium"/>
                  <a:cs typeface="Golos Text Medium"/>
                  <a:sym typeface="Golos Text Medium"/>
                </a:rPr>
                <a:t>SQL Query Conversion</a:t>
              </a:r>
              <a:endParaRPr>
                <a:solidFill>
                  <a:schemeClr val="dk1"/>
                </a:solidFill>
                <a:latin typeface="Golos Text Medium"/>
                <a:ea typeface="Golos Text Medium"/>
                <a:cs typeface="Golos Text Medium"/>
                <a:sym typeface="Golos Text Medium"/>
              </a:endParaRPr>
            </a:p>
          </p:txBody>
        </p:sp>
        <p:sp>
          <p:nvSpPr>
            <p:cNvPr id="291" name="Google Shape;291;p23"/>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Golos Text Medium"/>
                  <a:ea typeface="Golos Text Medium"/>
                  <a:cs typeface="Golos Text Medium"/>
                  <a:sym typeface="Golos Text Medium"/>
                </a:rPr>
                <a:t>Output Flag</a:t>
              </a:r>
              <a:endParaRPr>
                <a:solidFill>
                  <a:schemeClr val="dk1"/>
                </a:solidFill>
                <a:latin typeface="Golos Text Medium"/>
                <a:ea typeface="Golos Text Medium"/>
                <a:cs typeface="Golos Text Medium"/>
                <a:sym typeface="Golos Text Medium"/>
              </a:endParaRPr>
            </a:p>
            <a:p>
              <a:pPr marL="0" lvl="0" indent="0" algn="ctr" rtl="0">
                <a:spcBef>
                  <a:spcPts val="0"/>
                </a:spcBef>
                <a:spcAft>
                  <a:spcPts val="0"/>
                </a:spcAft>
                <a:buNone/>
              </a:pPr>
              <a:r>
                <a:rPr lang="en">
                  <a:solidFill>
                    <a:schemeClr val="dk1"/>
                  </a:solidFill>
                  <a:latin typeface="Golos Text Medium"/>
                  <a:ea typeface="Golos Text Medium"/>
                  <a:cs typeface="Golos Text Medium"/>
                  <a:sym typeface="Golos Text Medium"/>
                </a:rPr>
                <a:t>Transactions</a:t>
              </a:r>
              <a:endParaRPr>
                <a:solidFill>
                  <a:schemeClr val="dk1"/>
                </a:solidFill>
                <a:latin typeface="Golos Text Medium"/>
                <a:ea typeface="Golos Text Medium"/>
                <a:cs typeface="Golos Text Medium"/>
                <a:sym typeface="Golos Text Medium"/>
              </a:endParaRPr>
            </a:p>
          </p:txBody>
        </p:sp>
        <p:sp>
          <p:nvSpPr>
            <p:cNvPr id="292" name="Google Shape;292;p23"/>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solidFill>
              <a:srgbClr val="A5B7C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Golos Text Medium"/>
                  <a:ea typeface="Golos Text Medium"/>
                  <a:cs typeface="Golos Text Medium"/>
                  <a:sym typeface="Golos Text Medium"/>
                </a:rPr>
                <a:t>Data</a:t>
              </a:r>
              <a:endParaRPr>
                <a:solidFill>
                  <a:schemeClr val="dk1"/>
                </a:solidFill>
                <a:latin typeface="Golos Text Medium"/>
                <a:ea typeface="Golos Text Medium"/>
                <a:cs typeface="Golos Text Medium"/>
                <a:sym typeface="Golos Text Medium"/>
              </a:endParaRPr>
            </a:p>
            <a:p>
              <a:pPr marL="0" lvl="0" indent="0" algn="ctr" rtl="0">
                <a:spcBef>
                  <a:spcPts val="0"/>
                </a:spcBef>
                <a:spcAft>
                  <a:spcPts val="0"/>
                </a:spcAft>
                <a:buNone/>
              </a:pPr>
              <a:r>
                <a:rPr lang="en">
                  <a:solidFill>
                    <a:schemeClr val="dk1"/>
                  </a:solidFill>
                  <a:latin typeface="Golos Text Medium"/>
                  <a:ea typeface="Golos Text Medium"/>
                  <a:cs typeface="Golos Text Medium"/>
                  <a:sym typeface="Golos Text Medium"/>
                </a:rPr>
                <a:t>Evaluation</a:t>
              </a:r>
              <a:endParaRPr>
                <a:solidFill>
                  <a:schemeClr val="dk1"/>
                </a:solidFill>
                <a:latin typeface="Golos Text Medium"/>
                <a:ea typeface="Golos Text Medium"/>
                <a:cs typeface="Golos Text Medium"/>
                <a:sym typeface="Golos Text Medium"/>
              </a:endParaRPr>
            </a:p>
          </p:txBody>
        </p:sp>
      </p:grpSp>
      <p:sp>
        <p:nvSpPr>
          <p:cNvPr id="293" name="Google Shape;293;p23"/>
          <p:cNvSpPr txBox="1"/>
          <p:nvPr/>
        </p:nvSpPr>
        <p:spPr>
          <a:xfrm>
            <a:off x="454138" y="2550625"/>
            <a:ext cx="4057500" cy="137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100" b="1">
                <a:latin typeface="Golos Text"/>
                <a:ea typeface="Golos Text"/>
                <a:cs typeface="Golos Text"/>
                <a:sym typeface="Golos Text"/>
              </a:rPr>
              <a:t>Input Stage:</a:t>
            </a:r>
            <a:endParaRPr sz="1100" b="1">
              <a:latin typeface="Golos Text"/>
              <a:ea typeface="Golos Text"/>
              <a:cs typeface="Golos Text"/>
              <a:sym typeface="Golos Text"/>
            </a:endParaRPr>
          </a:p>
          <a:p>
            <a:pPr marL="457200" lvl="0" indent="-298450" algn="l" rtl="0">
              <a:lnSpc>
                <a:spcPct val="100000"/>
              </a:lnSpc>
              <a:spcBef>
                <a:spcPts val="1200"/>
              </a:spcBef>
              <a:spcAft>
                <a:spcPts val="0"/>
              </a:spcAft>
              <a:buSzPts val="1100"/>
              <a:buFont typeface="Golos Text"/>
              <a:buChar char="●"/>
            </a:pPr>
            <a:r>
              <a:rPr lang="en" sz="1100">
                <a:latin typeface="Golos Text"/>
                <a:ea typeface="Golos Text"/>
                <a:cs typeface="Golos Text"/>
                <a:sym typeface="Golos Text"/>
              </a:rPr>
              <a:t>Upload regulatory instructions (e.g., policies, compliance guidelines)</a:t>
            </a:r>
            <a:endParaRPr sz="1100">
              <a:latin typeface="Golos Text"/>
              <a:ea typeface="Golos Text"/>
              <a:cs typeface="Golos Text"/>
              <a:sym typeface="Golos Text"/>
            </a:endParaRPr>
          </a:p>
          <a:p>
            <a:pPr marL="457200" lvl="0" indent="-298450" algn="l" rtl="0">
              <a:lnSpc>
                <a:spcPct val="100000"/>
              </a:lnSpc>
              <a:spcBef>
                <a:spcPts val="0"/>
              </a:spcBef>
              <a:spcAft>
                <a:spcPts val="0"/>
              </a:spcAft>
              <a:buSzPts val="1100"/>
              <a:buFont typeface="Golos Text"/>
              <a:buChar char="●"/>
            </a:pPr>
            <a:r>
              <a:rPr lang="en" sz="1100">
                <a:latin typeface="Golos Text"/>
                <a:ea typeface="Golos Text"/>
                <a:cs typeface="Golos Text"/>
                <a:sym typeface="Golos Text"/>
              </a:rPr>
              <a:t>Upload reported data (e.g., transactional records).</a:t>
            </a:r>
            <a:endParaRPr sz="1100">
              <a:latin typeface="Golos Text"/>
              <a:ea typeface="Golos Text"/>
              <a:cs typeface="Golos Text"/>
              <a:sym typeface="Golos Text"/>
            </a:endParaRPr>
          </a:p>
          <a:p>
            <a:pPr marL="0" lvl="0" indent="0" algn="l" rtl="0">
              <a:lnSpc>
                <a:spcPct val="100000"/>
              </a:lnSpc>
              <a:spcBef>
                <a:spcPts val="1200"/>
              </a:spcBef>
              <a:spcAft>
                <a:spcPts val="0"/>
              </a:spcAft>
              <a:buNone/>
            </a:pPr>
            <a:r>
              <a:rPr lang="en" sz="1100" b="1">
                <a:latin typeface="Golos Text"/>
                <a:ea typeface="Golos Text"/>
                <a:cs typeface="Golos Text"/>
                <a:sym typeface="Golos Text"/>
              </a:rPr>
              <a:t>Rule Generation with LangChain:</a:t>
            </a:r>
            <a:endParaRPr sz="1100" b="1">
              <a:latin typeface="Golos Text"/>
              <a:ea typeface="Golos Text"/>
              <a:cs typeface="Golos Text"/>
              <a:sym typeface="Golos Text"/>
            </a:endParaRPr>
          </a:p>
          <a:p>
            <a:pPr marL="457200" lvl="0" indent="-298450" algn="l" rtl="0">
              <a:lnSpc>
                <a:spcPct val="100000"/>
              </a:lnSpc>
              <a:spcBef>
                <a:spcPts val="1200"/>
              </a:spcBef>
              <a:spcAft>
                <a:spcPts val="0"/>
              </a:spcAft>
              <a:buSzPts val="1100"/>
              <a:buFont typeface="Golos Text"/>
              <a:buChar char="●"/>
            </a:pPr>
            <a:r>
              <a:rPr lang="en" sz="1100">
                <a:latin typeface="Golos Text"/>
                <a:ea typeface="Golos Text"/>
                <a:cs typeface="Golos Text"/>
                <a:sym typeface="Golos Text"/>
              </a:rPr>
              <a:t>Gen AI generates profiling rules from regulatory instructions.</a:t>
            </a:r>
            <a:endParaRPr sz="1100">
              <a:latin typeface="Golos Text"/>
              <a:ea typeface="Golos Text"/>
              <a:cs typeface="Golos Text"/>
              <a:sym typeface="Golos Text"/>
            </a:endParaRPr>
          </a:p>
          <a:p>
            <a:pPr marL="457200" lvl="0" indent="-298450" algn="l" rtl="0">
              <a:lnSpc>
                <a:spcPct val="100000"/>
              </a:lnSpc>
              <a:spcBef>
                <a:spcPts val="0"/>
              </a:spcBef>
              <a:spcAft>
                <a:spcPts val="0"/>
              </a:spcAft>
              <a:buSzPts val="1100"/>
              <a:buFont typeface="Golos Text"/>
              <a:buChar char="●"/>
            </a:pPr>
            <a:r>
              <a:rPr lang="en" sz="1100">
                <a:latin typeface="Golos Text"/>
                <a:ea typeface="Golos Text"/>
                <a:cs typeface="Golos Text"/>
                <a:sym typeface="Golos Text"/>
              </a:rPr>
              <a:t>Rules are cached for reuse, reducing repetitive LLM calls.</a:t>
            </a:r>
            <a:endParaRPr>
              <a:solidFill>
                <a:schemeClr val="dk1"/>
              </a:solidFill>
              <a:latin typeface="Golos Text"/>
              <a:ea typeface="Golos Text"/>
              <a:cs typeface="Golos Text"/>
              <a:sym typeface="Golos Text"/>
            </a:endParaRPr>
          </a:p>
        </p:txBody>
      </p:sp>
      <p:sp>
        <p:nvSpPr>
          <p:cNvPr id="294" name="Google Shape;294;p23"/>
          <p:cNvSpPr txBox="1"/>
          <p:nvPr/>
        </p:nvSpPr>
        <p:spPr>
          <a:xfrm>
            <a:off x="4632388" y="2550625"/>
            <a:ext cx="4057500" cy="137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Golos Text"/>
                <a:ea typeface="Golos Text"/>
                <a:cs typeface="Golos Text"/>
                <a:sym typeface="Golos Text"/>
              </a:rPr>
              <a:t>SQL Query Conversion:</a:t>
            </a:r>
            <a:endParaRPr sz="1100" b="1">
              <a:latin typeface="Golos Text"/>
              <a:ea typeface="Golos Text"/>
              <a:cs typeface="Golos Text"/>
              <a:sym typeface="Golos Text"/>
            </a:endParaRPr>
          </a:p>
          <a:p>
            <a:pPr marL="457200" lvl="0" indent="-298450" algn="l" rtl="0">
              <a:lnSpc>
                <a:spcPct val="115000"/>
              </a:lnSpc>
              <a:spcBef>
                <a:spcPts val="0"/>
              </a:spcBef>
              <a:spcAft>
                <a:spcPts val="0"/>
              </a:spcAft>
              <a:buSzPts val="1100"/>
              <a:buFont typeface="Golos Text"/>
              <a:buChar char="●"/>
            </a:pPr>
            <a:r>
              <a:rPr lang="en" sz="1100">
                <a:latin typeface="Golos Text"/>
                <a:ea typeface="Golos Text"/>
                <a:cs typeface="Golos Text"/>
                <a:sym typeface="Golos Text"/>
              </a:rPr>
              <a:t>Rules are converted into SQL queries.</a:t>
            </a:r>
            <a:endParaRPr sz="1100">
              <a:latin typeface="Golos Text"/>
              <a:ea typeface="Golos Text"/>
              <a:cs typeface="Golos Text"/>
              <a:sym typeface="Golos Text"/>
            </a:endParaRPr>
          </a:p>
          <a:p>
            <a:pPr marL="457200" lvl="0" indent="0" algn="l" rtl="0">
              <a:lnSpc>
                <a:spcPct val="115000"/>
              </a:lnSpc>
              <a:spcBef>
                <a:spcPts val="0"/>
              </a:spcBef>
              <a:spcAft>
                <a:spcPts val="0"/>
              </a:spcAft>
              <a:buNone/>
            </a:pPr>
            <a:endParaRPr sz="1100">
              <a:latin typeface="Golos Text"/>
              <a:ea typeface="Golos Text"/>
              <a:cs typeface="Golos Text"/>
              <a:sym typeface="Golos Text"/>
            </a:endParaRPr>
          </a:p>
          <a:p>
            <a:pPr marL="0" lvl="0" indent="0" algn="l" rtl="0">
              <a:lnSpc>
                <a:spcPct val="115000"/>
              </a:lnSpc>
              <a:spcBef>
                <a:spcPts val="0"/>
              </a:spcBef>
              <a:spcAft>
                <a:spcPts val="0"/>
              </a:spcAft>
              <a:buNone/>
            </a:pPr>
            <a:r>
              <a:rPr lang="en" sz="1100" b="1">
                <a:latin typeface="Golos Text"/>
                <a:ea typeface="Golos Text"/>
                <a:cs typeface="Golos Text"/>
                <a:sym typeface="Golos Text"/>
              </a:rPr>
              <a:t>Data Evaluation with DuckDB:</a:t>
            </a:r>
            <a:endParaRPr sz="1100" b="1">
              <a:latin typeface="Golos Text"/>
              <a:ea typeface="Golos Text"/>
              <a:cs typeface="Golos Text"/>
              <a:sym typeface="Golos Text"/>
            </a:endParaRPr>
          </a:p>
          <a:p>
            <a:pPr marL="457200" lvl="0" indent="-298450" algn="l" rtl="0">
              <a:lnSpc>
                <a:spcPct val="115000"/>
              </a:lnSpc>
              <a:spcBef>
                <a:spcPts val="0"/>
              </a:spcBef>
              <a:spcAft>
                <a:spcPts val="0"/>
              </a:spcAft>
              <a:buSzPts val="1100"/>
              <a:buFont typeface="Golos Text"/>
              <a:buChar char="●"/>
            </a:pPr>
            <a:r>
              <a:rPr lang="en" sz="1100">
                <a:latin typeface="Golos Text"/>
                <a:ea typeface="Golos Text"/>
                <a:cs typeface="Golos Text"/>
                <a:sym typeface="Golos Text"/>
              </a:rPr>
              <a:t>Queries run on the reported data using DuckDB for fast processing.</a:t>
            </a:r>
            <a:endParaRPr sz="1100">
              <a:latin typeface="Golos Text"/>
              <a:ea typeface="Golos Text"/>
              <a:cs typeface="Golos Text"/>
              <a:sym typeface="Golos Text"/>
            </a:endParaRPr>
          </a:p>
          <a:p>
            <a:pPr marL="457200" lvl="0" indent="0" algn="l" rtl="0">
              <a:lnSpc>
                <a:spcPct val="115000"/>
              </a:lnSpc>
              <a:spcBef>
                <a:spcPts val="0"/>
              </a:spcBef>
              <a:spcAft>
                <a:spcPts val="0"/>
              </a:spcAft>
              <a:buNone/>
            </a:pPr>
            <a:endParaRPr sz="1100">
              <a:latin typeface="Golos Text"/>
              <a:ea typeface="Golos Text"/>
              <a:cs typeface="Golos Text"/>
              <a:sym typeface="Golos Text"/>
            </a:endParaRPr>
          </a:p>
          <a:p>
            <a:pPr marL="0" lvl="0" indent="0" algn="l" rtl="0">
              <a:lnSpc>
                <a:spcPct val="115000"/>
              </a:lnSpc>
              <a:spcBef>
                <a:spcPts val="0"/>
              </a:spcBef>
              <a:spcAft>
                <a:spcPts val="0"/>
              </a:spcAft>
              <a:buNone/>
            </a:pPr>
            <a:r>
              <a:rPr lang="en" sz="1100" b="1">
                <a:latin typeface="Golos Text"/>
                <a:ea typeface="Golos Text"/>
                <a:cs typeface="Golos Text"/>
                <a:sym typeface="Golos Text"/>
              </a:rPr>
              <a:t>Streamlit UI Output:</a:t>
            </a:r>
            <a:endParaRPr sz="1100" b="1">
              <a:latin typeface="Golos Text"/>
              <a:ea typeface="Golos Text"/>
              <a:cs typeface="Golos Text"/>
              <a:sym typeface="Golos Text"/>
            </a:endParaRPr>
          </a:p>
          <a:p>
            <a:pPr marL="457200" lvl="0" indent="-298450" algn="l" rtl="0">
              <a:lnSpc>
                <a:spcPct val="115000"/>
              </a:lnSpc>
              <a:spcBef>
                <a:spcPts val="0"/>
              </a:spcBef>
              <a:spcAft>
                <a:spcPts val="0"/>
              </a:spcAft>
              <a:buSzPts val="1100"/>
              <a:buFont typeface="Golos Text"/>
              <a:buChar char="●"/>
            </a:pPr>
            <a:r>
              <a:rPr lang="en" sz="1100">
                <a:latin typeface="Golos Text"/>
                <a:ea typeface="Golos Text"/>
                <a:cs typeface="Golos Text"/>
                <a:sym typeface="Golos Text"/>
              </a:rPr>
              <a:t>Displays flagged transactions with mappings to the violated rules.</a:t>
            </a:r>
            <a:endParaRPr sz="1100">
              <a:latin typeface="Golos Text"/>
              <a:ea typeface="Golos Text"/>
              <a:cs typeface="Golos Text"/>
              <a:sym typeface="Golos Text"/>
            </a:endParaRPr>
          </a:p>
          <a:p>
            <a:pPr marL="457200" lvl="0" indent="-298450" algn="l" rtl="0">
              <a:lnSpc>
                <a:spcPct val="115000"/>
              </a:lnSpc>
              <a:spcBef>
                <a:spcPts val="0"/>
              </a:spcBef>
              <a:spcAft>
                <a:spcPts val="0"/>
              </a:spcAft>
              <a:buSzPts val="1100"/>
              <a:buFont typeface="Golos Text"/>
              <a:buChar char="●"/>
            </a:pPr>
            <a:r>
              <a:rPr lang="en" sz="1100">
                <a:latin typeface="Golos Text"/>
                <a:ea typeface="Golos Text"/>
                <a:cs typeface="Golos Text"/>
                <a:sym typeface="Golos Text"/>
              </a:rPr>
              <a:t>Interactive data filtering and visualization.</a:t>
            </a:r>
            <a:endParaRPr sz="1100">
              <a:latin typeface="Golos Text"/>
              <a:ea typeface="Golos Text"/>
              <a:cs typeface="Golos Text"/>
              <a:sym typeface="Golos Tex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4"/>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a:t>
            </a:r>
            <a:endParaRPr/>
          </a:p>
        </p:txBody>
      </p:sp>
      <p:sp>
        <p:nvSpPr>
          <p:cNvPr id="300" name="Google Shape;300;p24"/>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cxnSp>
        <p:nvCxnSpPr>
          <p:cNvPr id="301" name="Google Shape;301;p24"/>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302" name="Google Shape;302;p24"/>
          <p:cNvSpPr/>
          <p:nvPr/>
        </p:nvSpPr>
        <p:spPr>
          <a:xfrm>
            <a:off x="7668700" y="4242500"/>
            <a:ext cx="7602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PHHC</a:t>
            </a:r>
            <a:endParaRPr sz="1200" b="1">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a:t>
            </a:r>
            <a:endParaRPr/>
          </a:p>
        </p:txBody>
      </p:sp>
      <p:sp>
        <p:nvSpPr>
          <p:cNvPr id="308" name="Google Shape;308;p25"/>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Fast Response Time</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Real-time performance using DuckDB for high-speed SQL execution.</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Efficient processing with minimal latency.</a:t>
            </a:r>
            <a:endParaRPr sz="1200">
              <a:solidFill>
                <a:srgbClr val="000000"/>
              </a:solidFill>
              <a:latin typeface="Golos Text Medium"/>
              <a:ea typeface="Golos Text Medium"/>
              <a:cs typeface="Golos Text Medium"/>
              <a:sym typeface="Golos Text Medium"/>
            </a:endParaRPr>
          </a:p>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Rule Caching Mechanism</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Caches previously generated rules to avoid repetitive LLM calls.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Reduces unpredictability from the LLM, ensuring consistent results.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Enhances performance by lowering API call frequency.</a:t>
            </a:r>
            <a:endParaRPr sz="1500">
              <a:latin typeface="Golos Text Medium"/>
              <a:ea typeface="Golos Text Medium"/>
              <a:cs typeface="Golos Text Medium"/>
              <a:sym typeface="Golos Tex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6"/>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a:t>
            </a:r>
            <a:endParaRPr/>
          </a:p>
        </p:txBody>
      </p:sp>
      <p:sp>
        <p:nvSpPr>
          <p:cNvPr id="314" name="Google Shape;314;p26"/>
          <p:cNvSpPr txBox="1">
            <a:spLocks noGrp="1"/>
          </p:cNvSpPr>
          <p:nvPr>
            <p:ph type="body" idx="1"/>
          </p:nvPr>
        </p:nvSpPr>
        <p:spPr>
          <a:xfrm>
            <a:off x="715100" y="1177050"/>
            <a:ext cx="7713900" cy="3366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LangChain-Powered LLM Integration</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Utilizes LangChain to orchestrate and optimize LLM interactions.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Efficiently handles rule generation from regulatory instructions.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298450" algn="l" rtl="0">
              <a:spcBef>
                <a:spcPts val="0"/>
              </a:spcBef>
              <a:spcAft>
                <a:spcPts val="0"/>
              </a:spcAft>
              <a:buClr>
                <a:srgbClr val="000000"/>
              </a:buClr>
              <a:buSzPts val="1100"/>
              <a:buFont typeface="Golos Text Medium"/>
              <a:buChar char="●"/>
            </a:pPr>
            <a:r>
              <a:rPr lang="en" sz="1200">
                <a:solidFill>
                  <a:srgbClr val="000000"/>
                </a:solidFill>
                <a:latin typeface="Golos Text Medium"/>
                <a:ea typeface="Golos Text Medium"/>
                <a:cs typeface="Golos Text Medium"/>
                <a:sym typeface="Golos Text Medium"/>
              </a:rPr>
              <a:t>Streamlined multi-step prompts for improved rule accuracy.</a:t>
            </a:r>
            <a:r>
              <a:rPr lang="en" sz="1100">
                <a:solidFill>
                  <a:srgbClr val="000000"/>
                </a:solidFill>
                <a:latin typeface="Golos Text Medium"/>
                <a:ea typeface="Golos Text Medium"/>
                <a:cs typeface="Golos Text Medium"/>
                <a:sym typeface="Golos Text Medium"/>
              </a:rPr>
              <a:t/>
            </a:r>
            <a:br>
              <a:rPr lang="en" sz="1100">
                <a:solidFill>
                  <a:srgbClr val="000000"/>
                </a:solidFill>
                <a:latin typeface="Golos Text Medium"/>
                <a:ea typeface="Golos Text Medium"/>
                <a:cs typeface="Golos Text Medium"/>
                <a:sym typeface="Golos Text Medium"/>
              </a:rPr>
            </a:br>
            <a:endParaRPr sz="1100">
              <a:solidFill>
                <a:srgbClr val="000000"/>
              </a:solidFill>
              <a:latin typeface="Golos Text Medium"/>
              <a:ea typeface="Golos Text Medium"/>
              <a:cs typeface="Golos Text Medium"/>
              <a:sym typeface="Golos Text Medium"/>
            </a:endParaRPr>
          </a:p>
          <a:p>
            <a:pPr marL="0" lvl="0" indent="0" algn="l" rtl="0">
              <a:spcBef>
                <a:spcPts val="1200"/>
              </a:spcBef>
              <a:spcAft>
                <a:spcPts val="0"/>
              </a:spcAft>
              <a:buNone/>
            </a:pPr>
            <a:r>
              <a:rPr lang="en">
                <a:solidFill>
                  <a:srgbClr val="000000"/>
                </a:solidFill>
                <a:latin typeface="Golos Text Medium"/>
                <a:ea typeface="Golos Text Medium"/>
                <a:cs typeface="Golos Text Medium"/>
                <a:sym typeface="Golos Text Medium"/>
              </a:rPr>
              <a:t>Streamlit UI for Fast Deployment</a:t>
            </a:r>
            <a:endParaRPr>
              <a:solidFill>
                <a:srgbClr val="000000"/>
              </a:solidFill>
              <a:latin typeface="Golos Text Medium"/>
              <a:ea typeface="Golos Text Medium"/>
              <a:cs typeface="Golos Text Medium"/>
              <a:sym typeface="Golos Text Medium"/>
            </a:endParaRPr>
          </a:p>
          <a:p>
            <a:pPr marL="457200" lvl="0" indent="-304800" algn="l" rtl="0">
              <a:spcBef>
                <a:spcPts val="1200"/>
              </a:spcBef>
              <a:spcAft>
                <a:spcPts val="0"/>
              </a:spcAft>
              <a:buClr>
                <a:srgbClr val="000000"/>
              </a:buClr>
              <a:buSzPts val="1200"/>
              <a:buFont typeface="Arial"/>
              <a:buChar char="●"/>
            </a:pPr>
            <a:r>
              <a:rPr lang="en" sz="1200">
                <a:solidFill>
                  <a:srgbClr val="000000"/>
                </a:solidFill>
                <a:latin typeface="Golos Text Medium"/>
                <a:ea typeface="Golos Text Medium"/>
                <a:cs typeface="Golos Text Medium"/>
                <a:sym typeface="Golos Text Medium"/>
              </a:rPr>
              <a:t>User-friendly UI built with Streamlit for rapid development and deployment.</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Interactive interface for uploading instructions, viewing flagged transactions, and analyzing rule violations.</a:t>
            </a:r>
            <a:br>
              <a:rPr lang="en" sz="1200">
                <a:solidFill>
                  <a:srgbClr val="000000"/>
                </a:solidFill>
                <a:latin typeface="Golos Text Medium"/>
                <a:ea typeface="Golos Text Medium"/>
                <a:cs typeface="Golos Text Medium"/>
                <a:sym typeface="Golos Text Medium"/>
              </a:rPr>
            </a:br>
            <a:endParaRPr sz="1200">
              <a:solidFill>
                <a:srgbClr val="000000"/>
              </a:solidFill>
              <a:latin typeface="Golos Text Medium"/>
              <a:ea typeface="Golos Text Medium"/>
              <a:cs typeface="Golos Text Medium"/>
              <a:sym typeface="Golos Text Medium"/>
            </a:endParaRPr>
          </a:p>
          <a:p>
            <a:pPr marL="457200" lvl="0" indent="-304800" algn="l" rtl="0">
              <a:spcBef>
                <a:spcPts val="0"/>
              </a:spcBef>
              <a:spcAft>
                <a:spcPts val="0"/>
              </a:spcAft>
              <a:buClr>
                <a:srgbClr val="000000"/>
              </a:buClr>
              <a:buSzPts val="1200"/>
              <a:buFont typeface="Golos Text Medium"/>
              <a:buChar char="●"/>
            </a:pPr>
            <a:r>
              <a:rPr lang="en" sz="1200">
                <a:solidFill>
                  <a:srgbClr val="000000"/>
                </a:solidFill>
                <a:latin typeface="Golos Text Medium"/>
                <a:ea typeface="Golos Text Medium"/>
                <a:cs typeface="Golos Text Medium"/>
                <a:sym typeface="Golos Text Medium"/>
              </a:rPr>
              <a:t>Real-time visualization of flagged results.</a:t>
            </a:r>
            <a:endParaRPr sz="1200">
              <a:solidFill>
                <a:srgbClr val="000000"/>
              </a:solidFill>
              <a:latin typeface="Golos Text Medium"/>
              <a:ea typeface="Golos Text Medium"/>
              <a:cs typeface="Golos Text Medium"/>
              <a:sym typeface="Golos Text Medium"/>
            </a:endParaRPr>
          </a:p>
        </p:txBody>
      </p:sp>
      <p:grpSp>
        <p:nvGrpSpPr>
          <p:cNvPr id="315" name="Google Shape;315;p26"/>
          <p:cNvGrpSpPr/>
          <p:nvPr/>
        </p:nvGrpSpPr>
        <p:grpSpPr>
          <a:xfrm flipH="1">
            <a:off x="5932613" y="914389"/>
            <a:ext cx="3706695" cy="2550084"/>
            <a:chOff x="4388650" y="2224200"/>
            <a:chExt cx="1707525" cy="1174775"/>
          </a:xfrm>
        </p:grpSpPr>
        <p:sp>
          <p:nvSpPr>
            <p:cNvPr id="316" name="Google Shape;316;p26"/>
            <p:cNvSpPr/>
            <p:nvPr/>
          </p:nvSpPr>
          <p:spPr>
            <a:xfrm>
              <a:off x="4422875" y="3236475"/>
              <a:ext cx="284875" cy="162500"/>
            </a:xfrm>
            <a:custGeom>
              <a:avLst/>
              <a:gdLst/>
              <a:ahLst/>
              <a:cxnLst/>
              <a:rect l="l" t="t" r="r" b="b"/>
              <a:pathLst>
                <a:path w="11395" h="6500" extrusionOk="0">
                  <a:moveTo>
                    <a:pt x="440" y="0"/>
                  </a:moveTo>
                  <a:cubicBezTo>
                    <a:pt x="352" y="135"/>
                    <a:pt x="270" y="274"/>
                    <a:pt x="193" y="415"/>
                  </a:cubicBezTo>
                  <a:lnTo>
                    <a:pt x="191" y="415"/>
                  </a:lnTo>
                  <a:cubicBezTo>
                    <a:pt x="1" y="767"/>
                    <a:pt x="2303" y="2396"/>
                    <a:pt x="5337" y="4058"/>
                  </a:cubicBezTo>
                  <a:cubicBezTo>
                    <a:pt x="7981" y="5506"/>
                    <a:pt x="10305" y="6500"/>
                    <a:pt x="10986" y="6500"/>
                  </a:cubicBezTo>
                  <a:cubicBezTo>
                    <a:pt x="11087" y="6500"/>
                    <a:pt x="11151" y="6478"/>
                    <a:pt x="11176" y="6433"/>
                  </a:cubicBezTo>
                  <a:cubicBezTo>
                    <a:pt x="11255" y="6291"/>
                    <a:pt x="11326" y="6147"/>
                    <a:pt x="11394" y="6000"/>
                  </a:cubicBezTo>
                  <a:lnTo>
                    <a:pt x="11394" y="6000"/>
                  </a:lnTo>
                  <a:cubicBezTo>
                    <a:pt x="11360" y="6019"/>
                    <a:pt x="11310" y="6028"/>
                    <a:pt x="11244" y="6028"/>
                  </a:cubicBezTo>
                  <a:cubicBezTo>
                    <a:pt x="10562" y="6028"/>
                    <a:pt x="8237" y="5036"/>
                    <a:pt x="5594" y="3587"/>
                  </a:cubicBezTo>
                  <a:cubicBezTo>
                    <a:pt x="2697" y="2000"/>
                    <a:pt x="464" y="441"/>
                    <a:pt x="4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4433850" y="3137400"/>
              <a:ext cx="302375" cy="249825"/>
            </a:xfrm>
            <a:custGeom>
              <a:avLst/>
              <a:gdLst/>
              <a:ahLst/>
              <a:cxnLst/>
              <a:rect l="l" t="t" r="r" b="b"/>
              <a:pathLst>
                <a:path w="12095" h="9993" extrusionOk="0">
                  <a:moveTo>
                    <a:pt x="4816" y="1"/>
                  </a:moveTo>
                  <a:cubicBezTo>
                    <a:pt x="4816" y="1"/>
                    <a:pt x="3750" y="461"/>
                    <a:pt x="2529" y="1359"/>
                  </a:cubicBezTo>
                  <a:cubicBezTo>
                    <a:pt x="2453" y="1415"/>
                    <a:pt x="2377" y="1473"/>
                    <a:pt x="2300" y="1532"/>
                  </a:cubicBezTo>
                  <a:cubicBezTo>
                    <a:pt x="1488" y="2156"/>
                    <a:pt x="636" y="2970"/>
                    <a:pt x="1" y="3963"/>
                  </a:cubicBezTo>
                  <a:cubicBezTo>
                    <a:pt x="25" y="4404"/>
                    <a:pt x="2258" y="5963"/>
                    <a:pt x="5155" y="7552"/>
                  </a:cubicBezTo>
                  <a:cubicBezTo>
                    <a:pt x="7800" y="9000"/>
                    <a:pt x="10126" y="9993"/>
                    <a:pt x="10806" y="9993"/>
                  </a:cubicBezTo>
                  <a:cubicBezTo>
                    <a:pt x="10871" y="9993"/>
                    <a:pt x="10921" y="9983"/>
                    <a:pt x="10955" y="9964"/>
                  </a:cubicBezTo>
                  <a:cubicBezTo>
                    <a:pt x="11116" y="9616"/>
                    <a:pt x="11249" y="9257"/>
                    <a:pt x="11358" y="8900"/>
                  </a:cubicBezTo>
                  <a:cubicBezTo>
                    <a:pt x="11385" y="8809"/>
                    <a:pt x="11411" y="8718"/>
                    <a:pt x="11435" y="8627"/>
                  </a:cubicBezTo>
                  <a:cubicBezTo>
                    <a:pt x="12094" y="6188"/>
                    <a:pt x="11700" y="3772"/>
                    <a:pt x="11700" y="3772"/>
                  </a:cubicBez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5008550" y="2646000"/>
              <a:ext cx="577200" cy="331650"/>
            </a:xfrm>
            <a:custGeom>
              <a:avLst/>
              <a:gdLst/>
              <a:ahLst/>
              <a:cxnLst/>
              <a:rect l="l" t="t" r="r" b="b"/>
              <a:pathLst>
                <a:path w="23088" h="13266" extrusionOk="0">
                  <a:moveTo>
                    <a:pt x="21874" y="0"/>
                  </a:moveTo>
                  <a:cubicBezTo>
                    <a:pt x="21472" y="0"/>
                    <a:pt x="21087" y="228"/>
                    <a:pt x="20908" y="617"/>
                  </a:cubicBezTo>
                  <a:lnTo>
                    <a:pt x="19853" y="2890"/>
                  </a:lnTo>
                  <a:lnTo>
                    <a:pt x="19244" y="4204"/>
                  </a:lnTo>
                  <a:lnTo>
                    <a:pt x="18984" y="4767"/>
                  </a:lnTo>
                  <a:lnTo>
                    <a:pt x="18851" y="5055"/>
                  </a:lnTo>
                  <a:lnTo>
                    <a:pt x="18411" y="6003"/>
                  </a:lnTo>
                  <a:cubicBezTo>
                    <a:pt x="18074" y="6732"/>
                    <a:pt x="17645" y="7395"/>
                    <a:pt x="17147" y="7983"/>
                  </a:cubicBezTo>
                  <a:cubicBezTo>
                    <a:pt x="17086" y="8057"/>
                    <a:pt x="17021" y="8131"/>
                    <a:pt x="16956" y="8203"/>
                  </a:cubicBezTo>
                  <a:cubicBezTo>
                    <a:pt x="16301" y="8927"/>
                    <a:pt x="15538" y="9528"/>
                    <a:pt x="14703" y="9994"/>
                  </a:cubicBezTo>
                  <a:cubicBezTo>
                    <a:pt x="14622" y="10040"/>
                    <a:pt x="14538" y="10084"/>
                    <a:pt x="14455" y="10126"/>
                  </a:cubicBezTo>
                  <a:cubicBezTo>
                    <a:pt x="13584" y="10579"/>
                    <a:pt x="12642" y="10885"/>
                    <a:pt x="11666" y="11032"/>
                  </a:cubicBezTo>
                  <a:cubicBezTo>
                    <a:pt x="11574" y="11047"/>
                    <a:pt x="11480" y="11059"/>
                    <a:pt x="11385" y="11070"/>
                  </a:cubicBezTo>
                  <a:cubicBezTo>
                    <a:pt x="11043" y="11110"/>
                    <a:pt x="10699" y="11130"/>
                    <a:pt x="10353" y="11130"/>
                  </a:cubicBezTo>
                  <a:cubicBezTo>
                    <a:pt x="9477" y="11130"/>
                    <a:pt x="8591" y="11000"/>
                    <a:pt x="7722" y="10726"/>
                  </a:cubicBezTo>
                  <a:cubicBezTo>
                    <a:pt x="7633" y="10699"/>
                    <a:pt x="7542" y="10668"/>
                    <a:pt x="7452" y="10637"/>
                  </a:cubicBezTo>
                  <a:cubicBezTo>
                    <a:pt x="7380" y="10611"/>
                    <a:pt x="7307" y="10585"/>
                    <a:pt x="7234" y="10556"/>
                  </a:cubicBezTo>
                  <a:lnTo>
                    <a:pt x="1563" y="8402"/>
                  </a:lnTo>
                  <a:cubicBezTo>
                    <a:pt x="1439" y="8355"/>
                    <a:pt x="1312" y="8333"/>
                    <a:pt x="1186" y="8333"/>
                  </a:cubicBezTo>
                  <a:cubicBezTo>
                    <a:pt x="758" y="8333"/>
                    <a:pt x="353" y="8595"/>
                    <a:pt x="191" y="9020"/>
                  </a:cubicBezTo>
                  <a:cubicBezTo>
                    <a:pt x="0" y="9522"/>
                    <a:pt x="214" y="10079"/>
                    <a:pt x="673" y="10331"/>
                  </a:cubicBezTo>
                  <a:cubicBezTo>
                    <a:pt x="715" y="10355"/>
                    <a:pt x="760" y="10375"/>
                    <a:pt x="807" y="10393"/>
                  </a:cubicBezTo>
                  <a:lnTo>
                    <a:pt x="1842" y="10787"/>
                  </a:lnTo>
                  <a:lnTo>
                    <a:pt x="6479" y="12547"/>
                  </a:lnTo>
                  <a:cubicBezTo>
                    <a:pt x="6900" y="12707"/>
                    <a:pt x="7328" y="12841"/>
                    <a:pt x="7761" y="12948"/>
                  </a:cubicBezTo>
                  <a:cubicBezTo>
                    <a:pt x="7895" y="12980"/>
                    <a:pt x="8027" y="13010"/>
                    <a:pt x="8160" y="13037"/>
                  </a:cubicBezTo>
                  <a:cubicBezTo>
                    <a:pt x="8892" y="13189"/>
                    <a:pt x="9636" y="13265"/>
                    <a:pt x="10379" y="13265"/>
                  </a:cubicBezTo>
                  <a:cubicBezTo>
                    <a:pt x="10999" y="13265"/>
                    <a:pt x="11618" y="13213"/>
                    <a:pt x="12231" y="13107"/>
                  </a:cubicBezTo>
                  <a:cubicBezTo>
                    <a:pt x="12346" y="13089"/>
                    <a:pt x="12462" y="13066"/>
                    <a:pt x="12577" y="13042"/>
                  </a:cubicBezTo>
                  <a:cubicBezTo>
                    <a:pt x="13237" y="12907"/>
                    <a:pt x="13887" y="12710"/>
                    <a:pt x="14522" y="12451"/>
                  </a:cubicBezTo>
                  <a:cubicBezTo>
                    <a:pt x="15006" y="12254"/>
                    <a:pt x="15473" y="12024"/>
                    <a:pt x="15918" y="11765"/>
                  </a:cubicBezTo>
                  <a:cubicBezTo>
                    <a:pt x="16008" y="11712"/>
                    <a:pt x="16097" y="11659"/>
                    <a:pt x="16185" y="11603"/>
                  </a:cubicBezTo>
                  <a:cubicBezTo>
                    <a:pt x="17116" y="11026"/>
                    <a:pt x="17951" y="10314"/>
                    <a:pt x="18666" y="9492"/>
                  </a:cubicBezTo>
                  <a:cubicBezTo>
                    <a:pt x="18733" y="9416"/>
                    <a:pt x="18796" y="9339"/>
                    <a:pt x="18860" y="9261"/>
                  </a:cubicBezTo>
                  <a:cubicBezTo>
                    <a:pt x="19447" y="8548"/>
                    <a:pt x="19947" y="7756"/>
                    <a:pt x="20343" y="6900"/>
                  </a:cubicBezTo>
                  <a:lnTo>
                    <a:pt x="20733" y="6056"/>
                  </a:lnTo>
                  <a:lnTo>
                    <a:pt x="20862" y="5782"/>
                  </a:lnTo>
                  <a:lnTo>
                    <a:pt x="21751" y="3864"/>
                  </a:lnTo>
                  <a:lnTo>
                    <a:pt x="22840" y="1512"/>
                  </a:lnTo>
                  <a:cubicBezTo>
                    <a:pt x="23087" y="979"/>
                    <a:pt x="22856" y="346"/>
                    <a:pt x="22321" y="99"/>
                  </a:cubicBezTo>
                  <a:cubicBezTo>
                    <a:pt x="22176" y="32"/>
                    <a:pt x="22024" y="0"/>
                    <a:pt x="21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4444500" y="2590075"/>
              <a:ext cx="711075" cy="698300"/>
            </a:xfrm>
            <a:custGeom>
              <a:avLst/>
              <a:gdLst/>
              <a:ahLst/>
              <a:cxnLst/>
              <a:rect l="l" t="t" r="r" b="b"/>
              <a:pathLst>
                <a:path w="28443" h="27932" extrusionOk="0">
                  <a:moveTo>
                    <a:pt x="5556" y="0"/>
                  </a:moveTo>
                  <a:lnTo>
                    <a:pt x="1502" y="12131"/>
                  </a:lnTo>
                  <a:cubicBezTo>
                    <a:pt x="0" y="16623"/>
                    <a:pt x="1321" y="21379"/>
                    <a:pt x="4507" y="24475"/>
                  </a:cubicBezTo>
                  <a:cubicBezTo>
                    <a:pt x="4575" y="24541"/>
                    <a:pt x="4645" y="24608"/>
                    <a:pt x="4714" y="24672"/>
                  </a:cubicBezTo>
                  <a:cubicBezTo>
                    <a:pt x="5905" y="25774"/>
                    <a:pt x="7339" y="26651"/>
                    <a:pt x="8972" y="27209"/>
                  </a:cubicBezTo>
                  <a:cubicBezTo>
                    <a:pt x="9036" y="27230"/>
                    <a:pt x="9099" y="27251"/>
                    <a:pt x="9163" y="27272"/>
                  </a:cubicBezTo>
                  <a:cubicBezTo>
                    <a:pt x="9227" y="27294"/>
                    <a:pt x="9289" y="27315"/>
                    <a:pt x="9352" y="27335"/>
                  </a:cubicBezTo>
                  <a:cubicBezTo>
                    <a:pt x="9548" y="27400"/>
                    <a:pt x="9743" y="27457"/>
                    <a:pt x="9940" y="27512"/>
                  </a:cubicBezTo>
                  <a:cubicBezTo>
                    <a:pt x="10982" y="27795"/>
                    <a:pt x="12033" y="27931"/>
                    <a:pt x="13070" y="27931"/>
                  </a:cubicBezTo>
                  <a:cubicBezTo>
                    <a:pt x="18065" y="27931"/>
                    <a:pt x="22718" y="24773"/>
                    <a:pt x="24387" y="19779"/>
                  </a:cubicBezTo>
                  <a:lnTo>
                    <a:pt x="27146" y="11527"/>
                  </a:lnTo>
                  <a:lnTo>
                    <a:pt x="28442" y="7648"/>
                  </a:lnTo>
                  <a:lnTo>
                    <a:pt x="55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4574225" y="2577925"/>
              <a:ext cx="590500" cy="215475"/>
            </a:xfrm>
            <a:custGeom>
              <a:avLst/>
              <a:gdLst/>
              <a:ahLst/>
              <a:cxnLst/>
              <a:rect l="l" t="t" r="r" b="b"/>
              <a:pathLst>
                <a:path w="23620" h="8619" extrusionOk="0">
                  <a:moveTo>
                    <a:pt x="1951" y="0"/>
                  </a:moveTo>
                  <a:cubicBezTo>
                    <a:pt x="1043" y="0"/>
                    <a:pt x="477" y="156"/>
                    <a:pt x="367" y="485"/>
                  </a:cubicBezTo>
                  <a:cubicBezTo>
                    <a:pt x="1" y="1581"/>
                    <a:pt x="4828" y="4181"/>
                    <a:pt x="11148" y="6294"/>
                  </a:cubicBezTo>
                  <a:cubicBezTo>
                    <a:pt x="15570" y="7771"/>
                    <a:pt x="19552" y="8618"/>
                    <a:pt x="21670" y="8618"/>
                  </a:cubicBezTo>
                  <a:cubicBezTo>
                    <a:pt x="22578" y="8618"/>
                    <a:pt x="23143" y="8463"/>
                    <a:pt x="23253" y="8134"/>
                  </a:cubicBezTo>
                  <a:cubicBezTo>
                    <a:pt x="23620" y="7037"/>
                    <a:pt x="18792" y="4436"/>
                    <a:pt x="12473" y="2325"/>
                  </a:cubicBezTo>
                  <a:cubicBezTo>
                    <a:pt x="8050" y="847"/>
                    <a:pt x="4068" y="0"/>
                    <a:pt x="19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4590900" y="2586800"/>
              <a:ext cx="557175" cy="197700"/>
            </a:xfrm>
            <a:custGeom>
              <a:avLst/>
              <a:gdLst/>
              <a:ahLst/>
              <a:cxnLst/>
              <a:rect l="l" t="t" r="r" b="b"/>
              <a:pathLst>
                <a:path w="22287" h="7908" extrusionOk="0">
                  <a:moveTo>
                    <a:pt x="1289" y="1"/>
                  </a:moveTo>
                  <a:cubicBezTo>
                    <a:pt x="358" y="1"/>
                    <a:pt x="61" y="168"/>
                    <a:pt x="37" y="242"/>
                  </a:cubicBezTo>
                  <a:cubicBezTo>
                    <a:pt x="0" y="351"/>
                    <a:pt x="329" y="1014"/>
                    <a:pt x="2601" y="2258"/>
                  </a:cubicBezTo>
                  <a:lnTo>
                    <a:pt x="2600" y="2258"/>
                  </a:lnTo>
                  <a:cubicBezTo>
                    <a:pt x="4629" y="3370"/>
                    <a:pt x="7468" y="4557"/>
                    <a:pt x="10593" y="5601"/>
                  </a:cubicBezTo>
                  <a:cubicBezTo>
                    <a:pt x="13631" y="6617"/>
                    <a:pt x="16552" y="7365"/>
                    <a:pt x="18819" y="7711"/>
                  </a:cubicBezTo>
                  <a:cubicBezTo>
                    <a:pt x="19779" y="7857"/>
                    <a:pt x="20485" y="7908"/>
                    <a:pt x="20998" y="7908"/>
                  </a:cubicBezTo>
                  <a:cubicBezTo>
                    <a:pt x="21929" y="7908"/>
                    <a:pt x="22226" y="7740"/>
                    <a:pt x="22250" y="7667"/>
                  </a:cubicBezTo>
                  <a:cubicBezTo>
                    <a:pt x="22286" y="7558"/>
                    <a:pt x="21958" y="6894"/>
                    <a:pt x="19686" y="5649"/>
                  </a:cubicBezTo>
                  <a:cubicBezTo>
                    <a:pt x="17656" y="4537"/>
                    <a:pt x="14817" y="3351"/>
                    <a:pt x="11694" y="2306"/>
                  </a:cubicBezTo>
                  <a:cubicBezTo>
                    <a:pt x="8657" y="1291"/>
                    <a:pt x="5735" y="542"/>
                    <a:pt x="3468" y="198"/>
                  </a:cubicBezTo>
                  <a:cubicBezTo>
                    <a:pt x="2508" y="52"/>
                    <a:pt x="1802" y="1"/>
                    <a:pt x="1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4590825" y="2520000"/>
              <a:ext cx="586625" cy="223800"/>
            </a:xfrm>
            <a:custGeom>
              <a:avLst/>
              <a:gdLst/>
              <a:ahLst/>
              <a:cxnLst/>
              <a:rect l="l" t="t" r="r" b="b"/>
              <a:pathLst>
                <a:path w="23465" h="8952" extrusionOk="0">
                  <a:moveTo>
                    <a:pt x="644" y="1"/>
                  </a:moveTo>
                  <a:cubicBezTo>
                    <a:pt x="608" y="102"/>
                    <a:pt x="571" y="204"/>
                    <a:pt x="538" y="307"/>
                  </a:cubicBezTo>
                  <a:lnTo>
                    <a:pt x="367" y="817"/>
                  </a:lnTo>
                  <a:cubicBezTo>
                    <a:pt x="0" y="1914"/>
                    <a:pt x="4826" y="4513"/>
                    <a:pt x="11147" y="6626"/>
                  </a:cubicBezTo>
                  <a:cubicBezTo>
                    <a:pt x="15570" y="8104"/>
                    <a:pt x="19551" y="8952"/>
                    <a:pt x="21668" y="8952"/>
                  </a:cubicBezTo>
                  <a:cubicBezTo>
                    <a:pt x="22577" y="8952"/>
                    <a:pt x="23142" y="8796"/>
                    <a:pt x="23251" y="8467"/>
                  </a:cubicBezTo>
                  <a:lnTo>
                    <a:pt x="23422" y="7955"/>
                  </a:lnTo>
                  <a:cubicBezTo>
                    <a:pt x="23437" y="7912"/>
                    <a:pt x="23450" y="7871"/>
                    <a:pt x="23465" y="7829"/>
                  </a:cubicBezTo>
                  <a:lnTo>
                    <a:pt x="23465" y="7829"/>
                  </a:lnTo>
                  <a:cubicBezTo>
                    <a:pt x="23188" y="7920"/>
                    <a:pt x="22797" y="7965"/>
                    <a:pt x="22308" y="7965"/>
                  </a:cubicBezTo>
                  <a:cubicBezTo>
                    <a:pt x="20153" y="7965"/>
                    <a:pt x="16101" y="7102"/>
                    <a:pt x="11598" y="5598"/>
                  </a:cubicBezTo>
                  <a:cubicBezTo>
                    <a:pt x="5712" y="3630"/>
                    <a:pt x="1097" y="1246"/>
                    <a:pt x="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4606925" y="2321525"/>
              <a:ext cx="621150" cy="397600"/>
            </a:xfrm>
            <a:custGeom>
              <a:avLst/>
              <a:gdLst/>
              <a:ahLst/>
              <a:cxnLst/>
              <a:rect l="l" t="t" r="r" b="b"/>
              <a:pathLst>
                <a:path w="24846" h="15904" extrusionOk="0">
                  <a:moveTo>
                    <a:pt x="11335" y="1"/>
                  </a:moveTo>
                  <a:cubicBezTo>
                    <a:pt x="9445" y="1"/>
                    <a:pt x="7603" y="449"/>
                    <a:pt x="5948" y="1274"/>
                  </a:cubicBezTo>
                  <a:cubicBezTo>
                    <a:pt x="3276" y="2607"/>
                    <a:pt x="1095" y="4929"/>
                    <a:pt x="0" y="7940"/>
                  </a:cubicBezTo>
                  <a:cubicBezTo>
                    <a:pt x="453" y="9185"/>
                    <a:pt x="5068" y="11569"/>
                    <a:pt x="10954" y="13537"/>
                  </a:cubicBezTo>
                  <a:cubicBezTo>
                    <a:pt x="15457" y="15041"/>
                    <a:pt x="19509" y="15904"/>
                    <a:pt x="21664" y="15904"/>
                  </a:cubicBezTo>
                  <a:cubicBezTo>
                    <a:pt x="22153" y="15904"/>
                    <a:pt x="22544" y="15859"/>
                    <a:pt x="22821" y="15768"/>
                  </a:cubicBezTo>
                  <a:cubicBezTo>
                    <a:pt x="24846" y="9483"/>
                    <a:pt x="21439" y="2725"/>
                    <a:pt x="15161" y="627"/>
                  </a:cubicBezTo>
                  <a:cubicBezTo>
                    <a:pt x="13892" y="202"/>
                    <a:pt x="12603" y="1"/>
                    <a:pt x="11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719000" y="2826275"/>
              <a:ext cx="401475" cy="462100"/>
            </a:xfrm>
            <a:custGeom>
              <a:avLst/>
              <a:gdLst/>
              <a:ahLst/>
              <a:cxnLst/>
              <a:rect l="l" t="t" r="r" b="b"/>
              <a:pathLst>
                <a:path w="16059" h="18484" extrusionOk="0">
                  <a:moveTo>
                    <a:pt x="11689" y="0"/>
                  </a:moveTo>
                  <a:cubicBezTo>
                    <a:pt x="9277" y="0"/>
                    <a:pt x="6932" y="1498"/>
                    <a:pt x="6117" y="4063"/>
                  </a:cubicBezTo>
                  <a:cubicBezTo>
                    <a:pt x="5037" y="7462"/>
                    <a:pt x="3225" y="12146"/>
                    <a:pt x="585" y="15808"/>
                  </a:cubicBezTo>
                  <a:cubicBezTo>
                    <a:pt x="578" y="15816"/>
                    <a:pt x="573" y="15825"/>
                    <a:pt x="566" y="15833"/>
                  </a:cubicBezTo>
                  <a:cubicBezTo>
                    <a:pt x="1" y="16617"/>
                    <a:pt x="234" y="17632"/>
                    <a:pt x="911" y="18149"/>
                  </a:cubicBezTo>
                  <a:cubicBezTo>
                    <a:pt x="1175" y="18349"/>
                    <a:pt x="1506" y="18474"/>
                    <a:pt x="1882" y="18482"/>
                  </a:cubicBezTo>
                  <a:cubicBezTo>
                    <a:pt x="1950" y="18483"/>
                    <a:pt x="2019" y="18484"/>
                    <a:pt x="2087" y="18484"/>
                  </a:cubicBezTo>
                  <a:cubicBezTo>
                    <a:pt x="7084" y="18484"/>
                    <a:pt x="11738" y="15327"/>
                    <a:pt x="13407" y="10331"/>
                  </a:cubicBezTo>
                  <a:lnTo>
                    <a:pt x="15413" y="4330"/>
                  </a:lnTo>
                  <a:lnTo>
                    <a:pt x="15532" y="3972"/>
                  </a:lnTo>
                  <a:lnTo>
                    <a:pt x="15861" y="2988"/>
                  </a:lnTo>
                  <a:cubicBezTo>
                    <a:pt x="16058" y="2402"/>
                    <a:pt x="15875" y="1756"/>
                    <a:pt x="15402" y="1360"/>
                  </a:cubicBezTo>
                  <a:cubicBezTo>
                    <a:pt x="15098" y="1102"/>
                    <a:pt x="14777" y="885"/>
                    <a:pt x="14445" y="704"/>
                  </a:cubicBezTo>
                  <a:cubicBezTo>
                    <a:pt x="14375" y="666"/>
                    <a:pt x="14304" y="628"/>
                    <a:pt x="14233" y="593"/>
                  </a:cubicBezTo>
                  <a:cubicBezTo>
                    <a:pt x="13421" y="191"/>
                    <a:pt x="12550" y="0"/>
                    <a:pt x="11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4705700" y="2820425"/>
              <a:ext cx="369125" cy="459575"/>
            </a:xfrm>
            <a:custGeom>
              <a:avLst/>
              <a:gdLst/>
              <a:ahLst/>
              <a:cxnLst/>
              <a:rect l="l" t="t" r="r" b="b"/>
              <a:pathLst>
                <a:path w="14765" h="18383" extrusionOk="0">
                  <a:moveTo>
                    <a:pt x="11794" y="1"/>
                  </a:moveTo>
                  <a:cubicBezTo>
                    <a:pt x="9383" y="1"/>
                    <a:pt x="7038" y="1497"/>
                    <a:pt x="6222" y="4063"/>
                  </a:cubicBezTo>
                  <a:lnTo>
                    <a:pt x="6223" y="4063"/>
                  </a:lnTo>
                  <a:cubicBezTo>
                    <a:pt x="5142" y="7463"/>
                    <a:pt x="3330" y="12145"/>
                    <a:pt x="690" y="15808"/>
                  </a:cubicBezTo>
                  <a:cubicBezTo>
                    <a:pt x="684" y="15817"/>
                    <a:pt x="678" y="15824"/>
                    <a:pt x="672" y="15833"/>
                  </a:cubicBezTo>
                  <a:cubicBezTo>
                    <a:pt x="1" y="16765"/>
                    <a:pt x="457" y="18022"/>
                    <a:pt x="1443" y="18383"/>
                  </a:cubicBezTo>
                  <a:cubicBezTo>
                    <a:pt x="766" y="17866"/>
                    <a:pt x="533" y="16851"/>
                    <a:pt x="1098" y="16067"/>
                  </a:cubicBezTo>
                  <a:cubicBezTo>
                    <a:pt x="1104" y="16059"/>
                    <a:pt x="1111" y="16050"/>
                    <a:pt x="1117" y="16041"/>
                  </a:cubicBezTo>
                  <a:cubicBezTo>
                    <a:pt x="3757" y="12378"/>
                    <a:pt x="5568" y="7696"/>
                    <a:pt x="6649" y="4296"/>
                  </a:cubicBezTo>
                  <a:cubicBezTo>
                    <a:pt x="7465" y="1731"/>
                    <a:pt x="9810" y="234"/>
                    <a:pt x="12221" y="234"/>
                  </a:cubicBezTo>
                  <a:cubicBezTo>
                    <a:pt x="13083" y="234"/>
                    <a:pt x="13953" y="425"/>
                    <a:pt x="14765" y="827"/>
                  </a:cubicBezTo>
                  <a:cubicBezTo>
                    <a:pt x="14694" y="785"/>
                    <a:pt x="14622" y="744"/>
                    <a:pt x="14551" y="704"/>
                  </a:cubicBezTo>
                  <a:cubicBezTo>
                    <a:pt x="13679" y="227"/>
                    <a:pt x="12732" y="1"/>
                    <a:pt x="117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5487750" y="2687725"/>
              <a:ext cx="86000" cy="65025"/>
            </a:xfrm>
            <a:custGeom>
              <a:avLst/>
              <a:gdLst/>
              <a:ahLst/>
              <a:cxnLst/>
              <a:rect l="l" t="t" r="r" b="b"/>
              <a:pathLst>
                <a:path w="3440" h="2601" extrusionOk="0">
                  <a:moveTo>
                    <a:pt x="546" y="1"/>
                  </a:moveTo>
                  <a:lnTo>
                    <a:pt x="83" y="1126"/>
                  </a:lnTo>
                  <a:cubicBezTo>
                    <a:pt x="1" y="1326"/>
                    <a:pt x="129" y="1588"/>
                    <a:pt x="401" y="1838"/>
                  </a:cubicBezTo>
                  <a:cubicBezTo>
                    <a:pt x="613" y="2035"/>
                    <a:pt x="911" y="2223"/>
                    <a:pt x="1264" y="2368"/>
                  </a:cubicBezTo>
                  <a:cubicBezTo>
                    <a:pt x="1642" y="2524"/>
                    <a:pt x="2013" y="2600"/>
                    <a:pt x="2315" y="2600"/>
                  </a:cubicBezTo>
                  <a:cubicBezTo>
                    <a:pt x="2342" y="2600"/>
                    <a:pt x="2369" y="2600"/>
                    <a:pt x="2395" y="2598"/>
                  </a:cubicBezTo>
                  <a:cubicBezTo>
                    <a:pt x="2689" y="2583"/>
                    <a:pt x="2906" y="2489"/>
                    <a:pt x="2976" y="2317"/>
                  </a:cubicBezTo>
                  <a:lnTo>
                    <a:pt x="3439" y="1191"/>
                  </a:lnTo>
                  <a:lnTo>
                    <a:pt x="5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491475" y="2634400"/>
              <a:ext cx="118875" cy="90200"/>
            </a:xfrm>
            <a:custGeom>
              <a:avLst/>
              <a:gdLst/>
              <a:ahLst/>
              <a:cxnLst/>
              <a:rect l="l" t="t" r="r" b="b"/>
              <a:pathLst>
                <a:path w="4755" h="3608" extrusionOk="0">
                  <a:moveTo>
                    <a:pt x="488" y="1"/>
                  </a:moveTo>
                  <a:cubicBezTo>
                    <a:pt x="488" y="1"/>
                    <a:pt x="0" y="902"/>
                    <a:pt x="397" y="2134"/>
                  </a:cubicBezTo>
                  <a:cubicBezTo>
                    <a:pt x="250" y="2491"/>
                    <a:pt x="779" y="3047"/>
                    <a:pt x="1577" y="3376"/>
                  </a:cubicBezTo>
                  <a:cubicBezTo>
                    <a:pt x="1955" y="3530"/>
                    <a:pt x="2325" y="3607"/>
                    <a:pt x="2626" y="3607"/>
                  </a:cubicBezTo>
                  <a:cubicBezTo>
                    <a:pt x="2947" y="3607"/>
                    <a:pt x="3189" y="3520"/>
                    <a:pt x="3278" y="3348"/>
                  </a:cubicBezTo>
                  <a:lnTo>
                    <a:pt x="3290" y="3354"/>
                  </a:lnTo>
                  <a:cubicBezTo>
                    <a:pt x="4449" y="2779"/>
                    <a:pt x="4755" y="1802"/>
                    <a:pt x="4755" y="1802"/>
                  </a:cubicBezTo>
                  <a:lnTo>
                    <a:pt x="4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5498250" y="2623925"/>
              <a:ext cx="117675" cy="64950"/>
            </a:xfrm>
            <a:custGeom>
              <a:avLst/>
              <a:gdLst/>
              <a:ahLst/>
              <a:cxnLst/>
              <a:rect l="l" t="t" r="r" b="b"/>
              <a:pathLst>
                <a:path w="4707" h="2598" extrusionOk="0">
                  <a:moveTo>
                    <a:pt x="1198" y="1"/>
                  </a:moveTo>
                  <a:cubicBezTo>
                    <a:pt x="701" y="1"/>
                    <a:pt x="331" y="142"/>
                    <a:pt x="217" y="420"/>
                  </a:cubicBezTo>
                  <a:cubicBezTo>
                    <a:pt x="0" y="947"/>
                    <a:pt x="780" y="1769"/>
                    <a:pt x="1960" y="2254"/>
                  </a:cubicBezTo>
                  <a:cubicBezTo>
                    <a:pt x="2517" y="2484"/>
                    <a:pt x="3064" y="2597"/>
                    <a:pt x="3509" y="2597"/>
                  </a:cubicBezTo>
                  <a:cubicBezTo>
                    <a:pt x="4006" y="2597"/>
                    <a:pt x="4375" y="2456"/>
                    <a:pt x="4490" y="2178"/>
                  </a:cubicBezTo>
                  <a:cubicBezTo>
                    <a:pt x="4707" y="1650"/>
                    <a:pt x="3926" y="829"/>
                    <a:pt x="2746" y="343"/>
                  </a:cubicBezTo>
                  <a:cubicBezTo>
                    <a:pt x="2189" y="114"/>
                    <a:pt x="1642" y="1"/>
                    <a:pt x="1198"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4786400" y="2462150"/>
              <a:ext cx="360800" cy="211625"/>
            </a:xfrm>
            <a:custGeom>
              <a:avLst/>
              <a:gdLst/>
              <a:ahLst/>
              <a:cxnLst/>
              <a:rect l="l" t="t" r="r" b="b"/>
              <a:pathLst>
                <a:path w="14432" h="8465" extrusionOk="0">
                  <a:moveTo>
                    <a:pt x="2547" y="0"/>
                  </a:moveTo>
                  <a:cubicBezTo>
                    <a:pt x="1724" y="0"/>
                    <a:pt x="984" y="572"/>
                    <a:pt x="804" y="1409"/>
                  </a:cubicBezTo>
                  <a:lnTo>
                    <a:pt x="210" y="4152"/>
                  </a:lnTo>
                  <a:cubicBezTo>
                    <a:pt x="1" y="5117"/>
                    <a:pt x="614" y="6068"/>
                    <a:pt x="1578" y="6276"/>
                  </a:cubicBezTo>
                  <a:lnTo>
                    <a:pt x="11505" y="8424"/>
                  </a:lnTo>
                  <a:cubicBezTo>
                    <a:pt x="11633" y="8451"/>
                    <a:pt x="11760" y="8465"/>
                    <a:pt x="11885" y="8465"/>
                  </a:cubicBezTo>
                  <a:cubicBezTo>
                    <a:pt x="12708" y="8465"/>
                    <a:pt x="13447" y="7893"/>
                    <a:pt x="13629" y="7056"/>
                  </a:cubicBezTo>
                  <a:lnTo>
                    <a:pt x="14222" y="4313"/>
                  </a:lnTo>
                  <a:cubicBezTo>
                    <a:pt x="14431" y="3348"/>
                    <a:pt x="13818" y="2397"/>
                    <a:pt x="12855" y="2189"/>
                  </a:cubicBezTo>
                  <a:lnTo>
                    <a:pt x="2927" y="41"/>
                  </a:lnTo>
                  <a:cubicBezTo>
                    <a:pt x="2800" y="14"/>
                    <a:pt x="2672" y="0"/>
                    <a:pt x="2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4841500" y="2474075"/>
              <a:ext cx="360800" cy="211625"/>
            </a:xfrm>
            <a:custGeom>
              <a:avLst/>
              <a:gdLst/>
              <a:ahLst/>
              <a:cxnLst/>
              <a:rect l="l" t="t" r="r" b="b"/>
              <a:pathLst>
                <a:path w="14432" h="8465" extrusionOk="0">
                  <a:moveTo>
                    <a:pt x="2547" y="1"/>
                  </a:moveTo>
                  <a:cubicBezTo>
                    <a:pt x="1724" y="1"/>
                    <a:pt x="985" y="572"/>
                    <a:pt x="803" y="1409"/>
                  </a:cubicBezTo>
                  <a:lnTo>
                    <a:pt x="210" y="4152"/>
                  </a:lnTo>
                  <a:cubicBezTo>
                    <a:pt x="1" y="5117"/>
                    <a:pt x="614" y="6067"/>
                    <a:pt x="1578" y="6276"/>
                  </a:cubicBezTo>
                  <a:lnTo>
                    <a:pt x="11505" y="8424"/>
                  </a:lnTo>
                  <a:cubicBezTo>
                    <a:pt x="11632" y="8451"/>
                    <a:pt x="11759" y="8465"/>
                    <a:pt x="11884" y="8465"/>
                  </a:cubicBezTo>
                  <a:cubicBezTo>
                    <a:pt x="12707" y="8465"/>
                    <a:pt x="13447" y="7892"/>
                    <a:pt x="13629" y="7056"/>
                  </a:cubicBezTo>
                  <a:lnTo>
                    <a:pt x="14222" y="4313"/>
                  </a:lnTo>
                  <a:cubicBezTo>
                    <a:pt x="14431" y="3348"/>
                    <a:pt x="13818" y="2397"/>
                    <a:pt x="12855" y="2189"/>
                  </a:cubicBezTo>
                  <a:lnTo>
                    <a:pt x="2927" y="41"/>
                  </a:lnTo>
                  <a:cubicBezTo>
                    <a:pt x="2799" y="14"/>
                    <a:pt x="2672" y="1"/>
                    <a:pt x="2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4852100" y="2482925"/>
              <a:ext cx="339600" cy="193900"/>
            </a:xfrm>
            <a:custGeom>
              <a:avLst/>
              <a:gdLst/>
              <a:ahLst/>
              <a:cxnLst/>
              <a:rect l="l" t="t" r="r" b="b"/>
              <a:pathLst>
                <a:path w="13584" h="7756" extrusionOk="0">
                  <a:moveTo>
                    <a:pt x="2125" y="0"/>
                  </a:moveTo>
                  <a:cubicBezTo>
                    <a:pt x="1466" y="0"/>
                    <a:pt x="871" y="460"/>
                    <a:pt x="726" y="1129"/>
                  </a:cubicBezTo>
                  <a:lnTo>
                    <a:pt x="133" y="3874"/>
                  </a:lnTo>
                  <a:cubicBezTo>
                    <a:pt x="1" y="4485"/>
                    <a:pt x="275" y="5106"/>
                    <a:pt x="816" y="5416"/>
                  </a:cubicBezTo>
                  <a:cubicBezTo>
                    <a:pt x="944" y="5490"/>
                    <a:pt x="1082" y="5543"/>
                    <a:pt x="1229" y="5575"/>
                  </a:cubicBezTo>
                  <a:lnTo>
                    <a:pt x="11155" y="7723"/>
                  </a:lnTo>
                  <a:cubicBezTo>
                    <a:pt x="11257" y="7745"/>
                    <a:pt x="11358" y="7755"/>
                    <a:pt x="11459" y="7755"/>
                  </a:cubicBezTo>
                  <a:cubicBezTo>
                    <a:pt x="12118" y="7755"/>
                    <a:pt x="12713" y="7297"/>
                    <a:pt x="12858" y="6626"/>
                  </a:cubicBezTo>
                  <a:lnTo>
                    <a:pt x="13451" y="3883"/>
                  </a:lnTo>
                  <a:cubicBezTo>
                    <a:pt x="13583" y="3271"/>
                    <a:pt x="13309" y="2652"/>
                    <a:pt x="12767" y="2340"/>
                  </a:cubicBezTo>
                  <a:cubicBezTo>
                    <a:pt x="12640" y="2266"/>
                    <a:pt x="12500" y="2212"/>
                    <a:pt x="12355" y="2181"/>
                  </a:cubicBezTo>
                  <a:lnTo>
                    <a:pt x="2427" y="33"/>
                  </a:lnTo>
                  <a:cubicBezTo>
                    <a:pt x="2326" y="11"/>
                    <a:pt x="2225" y="0"/>
                    <a:pt x="2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5110550" y="2563175"/>
              <a:ext cx="51225" cy="89100"/>
            </a:xfrm>
            <a:custGeom>
              <a:avLst/>
              <a:gdLst/>
              <a:ahLst/>
              <a:cxnLst/>
              <a:rect l="l" t="t" r="r" b="b"/>
              <a:pathLst>
                <a:path w="2049" h="3564" extrusionOk="0">
                  <a:moveTo>
                    <a:pt x="1252" y="1"/>
                  </a:moveTo>
                  <a:cubicBezTo>
                    <a:pt x="916" y="1"/>
                    <a:pt x="615" y="234"/>
                    <a:pt x="540" y="575"/>
                  </a:cubicBezTo>
                  <a:lnTo>
                    <a:pt x="86" y="2680"/>
                  </a:lnTo>
                  <a:cubicBezTo>
                    <a:pt x="1" y="3074"/>
                    <a:pt x="249" y="3462"/>
                    <a:pt x="643" y="3547"/>
                  </a:cubicBezTo>
                  <a:cubicBezTo>
                    <a:pt x="695" y="3558"/>
                    <a:pt x="746" y="3563"/>
                    <a:pt x="797" y="3563"/>
                  </a:cubicBezTo>
                  <a:cubicBezTo>
                    <a:pt x="1132" y="3563"/>
                    <a:pt x="1434" y="3330"/>
                    <a:pt x="1508" y="2988"/>
                  </a:cubicBezTo>
                  <a:lnTo>
                    <a:pt x="1964" y="882"/>
                  </a:lnTo>
                  <a:cubicBezTo>
                    <a:pt x="2049" y="490"/>
                    <a:pt x="1799" y="102"/>
                    <a:pt x="1406" y="17"/>
                  </a:cubicBezTo>
                  <a:cubicBezTo>
                    <a:pt x="1355" y="6"/>
                    <a:pt x="1303" y="1"/>
                    <a:pt x="1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4967900" y="2531650"/>
              <a:ext cx="51275" cy="89075"/>
            </a:xfrm>
            <a:custGeom>
              <a:avLst/>
              <a:gdLst/>
              <a:ahLst/>
              <a:cxnLst/>
              <a:rect l="l" t="t" r="r" b="b"/>
              <a:pathLst>
                <a:path w="2051" h="3563" extrusionOk="0">
                  <a:moveTo>
                    <a:pt x="1253" y="0"/>
                  </a:moveTo>
                  <a:cubicBezTo>
                    <a:pt x="917" y="0"/>
                    <a:pt x="615" y="233"/>
                    <a:pt x="542" y="574"/>
                  </a:cubicBezTo>
                  <a:lnTo>
                    <a:pt x="87" y="2679"/>
                  </a:lnTo>
                  <a:cubicBezTo>
                    <a:pt x="1" y="3073"/>
                    <a:pt x="251" y="3461"/>
                    <a:pt x="645" y="3546"/>
                  </a:cubicBezTo>
                  <a:cubicBezTo>
                    <a:pt x="696" y="3557"/>
                    <a:pt x="748" y="3562"/>
                    <a:pt x="799" y="3562"/>
                  </a:cubicBezTo>
                  <a:cubicBezTo>
                    <a:pt x="1134" y="3562"/>
                    <a:pt x="1436" y="3329"/>
                    <a:pt x="1509" y="2988"/>
                  </a:cubicBezTo>
                  <a:lnTo>
                    <a:pt x="1965" y="883"/>
                  </a:lnTo>
                  <a:cubicBezTo>
                    <a:pt x="2050" y="489"/>
                    <a:pt x="1800" y="101"/>
                    <a:pt x="1408" y="17"/>
                  </a:cubicBezTo>
                  <a:cubicBezTo>
                    <a:pt x="1356" y="5"/>
                    <a:pt x="1304" y="0"/>
                    <a:pt x="1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5563000" y="2623925"/>
              <a:ext cx="144650" cy="69950"/>
            </a:xfrm>
            <a:custGeom>
              <a:avLst/>
              <a:gdLst/>
              <a:ahLst/>
              <a:cxnLst/>
              <a:rect l="l" t="t" r="r" b="b"/>
              <a:pathLst>
                <a:path w="5786" h="2798" extrusionOk="0">
                  <a:moveTo>
                    <a:pt x="5180" y="1"/>
                  </a:moveTo>
                  <a:cubicBezTo>
                    <a:pt x="4976" y="1"/>
                    <a:pt x="4781" y="119"/>
                    <a:pt x="4693" y="318"/>
                  </a:cubicBezTo>
                  <a:cubicBezTo>
                    <a:pt x="4307" y="1189"/>
                    <a:pt x="3451" y="1732"/>
                    <a:pt x="2525" y="1732"/>
                  </a:cubicBezTo>
                  <a:cubicBezTo>
                    <a:pt x="2390" y="1732"/>
                    <a:pt x="2252" y="1721"/>
                    <a:pt x="2115" y="1697"/>
                  </a:cubicBezTo>
                  <a:lnTo>
                    <a:pt x="662" y="1444"/>
                  </a:lnTo>
                  <a:cubicBezTo>
                    <a:pt x="632" y="1439"/>
                    <a:pt x="601" y="1436"/>
                    <a:pt x="571" y="1436"/>
                  </a:cubicBezTo>
                  <a:cubicBezTo>
                    <a:pt x="317" y="1436"/>
                    <a:pt x="92" y="1618"/>
                    <a:pt x="47" y="1877"/>
                  </a:cubicBezTo>
                  <a:cubicBezTo>
                    <a:pt x="0" y="2141"/>
                    <a:pt x="158" y="2394"/>
                    <a:pt x="405" y="2474"/>
                  </a:cubicBezTo>
                  <a:cubicBezTo>
                    <a:pt x="429" y="2483"/>
                    <a:pt x="453" y="2489"/>
                    <a:pt x="479" y="2493"/>
                  </a:cubicBezTo>
                  <a:lnTo>
                    <a:pt x="1932" y="2746"/>
                  </a:lnTo>
                  <a:cubicBezTo>
                    <a:pt x="2131" y="2781"/>
                    <a:pt x="2329" y="2798"/>
                    <a:pt x="2525" y="2798"/>
                  </a:cubicBezTo>
                  <a:cubicBezTo>
                    <a:pt x="3868" y="2798"/>
                    <a:pt x="5108" y="2011"/>
                    <a:pt x="5667" y="749"/>
                  </a:cubicBezTo>
                  <a:cubicBezTo>
                    <a:pt x="5785" y="479"/>
                    <a:pt x="5664" y="165"/>
                    <a:pt x="5394" y="46"/>
                  </a:cubicBezTo>
                  <a:cubicBezTo>
                    <a:pt x="5325" y="15"/>
                    <a:pt x="5252" y="1"/>
                    <a:pt x="5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5560725" y="2556250"/>
              <a:ext cx="98475" cy="106000"/>
            </a:xfrm>
            <a:custGeom>
              <a:avLst/>
              <a:gdLst/>
              <a:ahLst/>
              <a:cxnLst/>
              <a:rect l="l" t="t" r="r" b="b"/>
              <a:pathLst>
                <a:path w="3939" h="4240" extrusionOk="0">
                  <a:moveTo>
                    <a:pt x="3307" y="1"/>
                  </a:moveTo>
                  <a:cubicBezTo>
                    <a:pt x="3296" y="1"/>
                    <a:pt x="3285" y="1"/>
                    <a:pt x="3274" y="2"/>
                  </a:cubicBezTo>
                  <a:cubicBezTo>
                    <a:pt x="2980" y="20"/>
                    <a:pt x="2757" y="273"/>
                    <a:pt x="2777" y="567"/>
                  </a:cubicBezTo>
                  <a:cubicBezTo>
                    <a:pt x="2847" y="1658"/>
                    <a:pt x="2167" y="2650"/>
                    <a:pt x="1126" y="2980"/>
                  </a:cubicBezTo>
                  <a:lnTo>
                    <a:pt x="435" y="3200"/>
                  </a:lnTo>
                  <a:cubicBezTo>
                    <a:pt x="155" y="3289"/>
                    <a:pt x="1" y="3587"/>
                    <a:pt x="88" y="3868"/>
                  </a:cubicBezTo>
                  <a:cubicBezTo>
                    <a:pt x="148" y="4051"/>
                    <a:pt x="296" y="4181"/>
                    <a:pt x="472" y="4224"/>
                  </a:cubicBezTo>
                  <a:cubicBezTo>
                    <a:pt x="513" y="4234"/>
                    <a:pt x="555" y="4239"/>
                    <a:pt x="598" y="4239"/>
                  </a:cubicBezTo>
                  <a:cubicBezTo>
                    <a:pt x="651" y="4239"/>
                    <a:pt x="705" y="4231"/>
                    <a:pt x="758" y="4214"/>
                  </a:cubicBezTo>
                  <a:lnTo>
                    <a:pt x="1447" y="3995"/>
                  </a:lnTo>
                  <a:cubicBezTo>
                    <a:pt x="2956" y="3516"/>
                    <a:pt x="3939" y="2079"/>
                    <a:pt x="3839" y="499"/>
                  </a:cubicBezTo>
                  <a:cubicBezTo>
                    <a:pt x="3821" y="218"/>
                    <a:pt x="3587" y="1"/>
                    <a:pt x="3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4873700" y="2352750"/>
              <a:ext cx="192300" cy="110800"/>
            </a:xfrm>
            <a:custGeom>
              <a:avLst/>
              <a:gdLst/>
              <a:ahLst/>
              <a:cxnLst/>
              <a:rect l="l" t="t" r="r" b="b"/>
              <a:pathLst>
                <a:path w="7692" h="4432" extrusionOk="0">
                  <a:moveTo>
                    <a:pt x="2638" y="0"/>
                  </a:moveTo>
                  <a:cubicBezTo>
                    <a:pt x="1529" y="0"/>
                    <a:pt x="620" y="328"/>
                    <a:pt x="229" y="900"/>
                  </a:cubicBezTo>
                  <a:cubicBezTo>
                    <a:pt x="150" y="1015"/>
                    <a:pt x="93" y="1141"/>
                    <a:pt x="58" y="1274"/>
                  </a:cubicBezTo>
                  <a:lnTo>
                    <a:pt x="58" y="1276"/>
                  </a:lnTo>
                  <a:cubicBezTo>
                    <a:pt x="0" y="1498"/>
                    <a:pt x="11" y="1729"/>
                    <a:pt x="84" y="1960"/>
                  </a:cubicBezTo>
                  <a:cubicBezTo>
                    <a:pt x="368" y="2881"/>
                    <a:pt x="1598" y="3807"/>
                    <a:pt x="3219" y="4220"/>
                  </a:cubicBezTo>
                  <a:cubicBezTo>
                    <a:pt x="3777" y="4364"/>
                    <a:pt x="4324" y="4431"/>
                    <a:pt x="4829" y="4431"/>
                  </a:cubicBezTo>
                  <a:cubicBezTo>
                    <a:pt x="6161" y="4431"/>
                    <a:pt x="7203" y="3960"/>
                    <a:pt x="7409" y="3157"/>
                  </a:cubicBezTo>
                  <a:cubicBezTo>
                    <a:pt x="7692" y="2048"/>
                    <a:pt x="6277" y="731"/>
                    <a:pt x="4246" y="211"/>
                  </a:cubicBezTo>
                  <a:cubicBezTo>
                    <a:pt x="3688" y="68"/>
                    <a:pt x="3142" y="0"/>
                    <a:pt x="2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4873700" y="2375275"/>
              <a:ext cx="16175" cy="26500"/>
            </a:xfrm>
            <a:custGeom>
              <a:avLst/>
              <a:gdLst/>
              <a:ahLst/>
              <a:cxnLst/>
              <a:rect l="l" t="t" r="r" b="b"/>
              <a:pathLst>
                <a:path w="647" h="1060" extrusionOk="0">
                  <a:moveTo>
                    <a:pt x="227" y="1"/>
                  </a:moveTo>
                  <a:cubicBezTo>
                    <a:pt x="149" y="114"/>
                    <a:pt x="91" y="240"/>
                    <a:pt x="58" y="375"/>
                  </a:cubicBezTo>
                  <a:cubicBezTo>
                    <a:pt x="0" y="597"/>
                    <a:pt x="11" y="828"/>
                    <a:pt x="84" y="1059"/>
                  </a:cubicBezTo>
                  <a:cubicBezTo>
                    <a:pt x="330" y="1020"/>
                    <a:pt x="529" y="875"/>
                    <a:pt x="583" y="661"/>
                  </a:cubicBezTo>
                  <a:cubicBezTo>
                    <a:pt x="647" y="413"/>
                    <a:pt x="496" y="149"/>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4801900" y="2507750"/>
              <a:ext cx="50225" cy="71325"/>
            </a:xfrm>
            <a:custGeom>
              <a:avLst/>
              <a:gdLst/>
              <a:ahLst/>
              <a:cxnLst/>
              <a:rect l="l" t="t" r="r" b="b"/>
              <a:pathLst>
                <a:path w="2009" h="2853" extrusionOk="0">
                  <a:moveTo>
                    <a:pt x="1036" y="0"/>
                  </a:moveTo>
                  <a:cubicBezTo>
                    <a:pt x="887" y="0"/>
                    <a:pt x="753" y="104"/>
                    <a:pt x="720" y="255"/>
                  </a:cubicBezTo>
                  <a:lnTo>
                    <a:pt x="271" y="2327"/>
                  </a:lnTo>
                  <a:cubicBezTo>
                    <a:pt x="234" y="2501"/>
                    <a:pt x="0" y="2598"/>
                    <a:pt x="176" y="2636"/>
                  </a:cubicBezTo>
                  <a:lnTo>
                    <a:pt x="1139" y="2845"/>
                  </a:lnTo>
                  <a:cubicBezTo>
                    <a:pt x="1162" y="2850"/>
                    <a:pt x="1186" y="2852"/>
                    <a:pt x="1208" y="2852"/>
                  </a:cubicBezTo>
                  <a:cubicBezTo>
                    <a:pt x="1357" y="2852"/>
                    <a:pt x="1491" y="2749"/>
                    <a:pt x="1524" y="2596"/>
                  </a:cubicBezTo>
                  <a:lnTo>
                    <a:pt x="1971" y="526"/>
                  </a:lnTo>
                  <a:cubicBezTo>
                    <a:pt x="2009" y="352"/>
                    <a:pt x="1898" y="179"/>
                    <a:pt x="1724" y="141"/>
                  </a:cubicBezTo>
                  <a:lnTo>
                    <a:pt x="1105" y="8"/>
                  </a:lnTo>
                  <a:cubicBezTo>
                    <a:pt x="1081" y="3"/>
                    <a:pt x="1058" y="0"/>
                    <a:pt x="1036"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4799725" y="2506000"/>
              <a:ext cx="39675" cy="70200"/>
            </a:xfrm>
            <a:custGeom>
              <a:avLst/>
              <a:gdLst/>
              <a:ahLst/>
              <a:cxnLst/>
              <a:rect l="l" t="t" r="r" b="b"/>
              <a:pathLst>
                <a:path w="1587" h="2808" extrusionOk="0">
                  <a:moveTo>
                    <a:pt x="802" y="1"/>
                  </a:moveTo>
                  <a:cubicBezTo>
                    <a:pt x="653" y="1"/>
                    <a:pt x="519" y="104"/>
                    <a:pt x="487" y="255"/>
                  </a:cubicBezTo>
                  <a:lnTo>
                    <a:pt x="39" y="2327"/>
                  </a:lnTo>
                  <a:cubicBezTo>
                    <a:pt x="1" y="2501"/>
                    <a:pt x="112" y="2674"/>
                    <a:pt x="286" y="2712"/>
                  </a:cubicBezTo>
                  <a:lnTo>
                    <a:pt x="717" y="2800"/>
                  </a:lnTo>
                  <a:cubicBezTo>
                    <a:pt x="741" y="2805"/>
                    <a:pt x="764" y="2807"/>
                    <a:pt x="786" y="2807"/>
                  </a:cubicBezTo>
                  <a:cubicBezTo>
                    <a:pt x="935" y="2807"/>
                    <a:pt x="1069" y="2704"/>
                    <a:pt x="1102" y="2551"/>
                  </a:cubicBezTo>
                  <a:lnTo>
                    <a:pt x="1549" y="481"/>
                  </a:lnTo>
                  <a:cubicBezTo>
                    <a:pt x="1587" y="306"/>
                    <a:pt x="1476" y="134"/>
                    <a:pt x="1302" y="96"/>
                  </a:cubicBezTo>
                  <a:lnTo>
                    <a:pt x="870" y="8"/>
                  </a:lnTo>
                  <a:cubicBezTo>
                    <a:pt x="847" y="3"/>
                    <a:pt x="824" y="1"/>
                    <a:pt x="8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4812500" y="2313275"/>
              <a:ext cx="60150" cy="225100"/>
            </a:xfrm>
            <a:custGeom>
              <a:avLst/>
              <a:gdLst/>
              <a:ahLst/>
              <a:cxnLst/>
              <a:rect l="l" t="t" r="r" b="b"/>
              <a:pathLst>
                <a:path w="2406" h="9004" extrusionOk="0">
                  <a:moveTo>
                    <a:pt x="2107" y="1"/>
                  </a:moveTo>
                  <a:cubicBezTo>
                    <a:pt x="1980" y="1"/>
                    <a:pt x="1867" y="89"/>
                    <a:pt x="1839" y="216"/>
                  </a:cubicBezTo>
                  <a:lnTo>
                    <a:pt x="32" y="8671"/>
                  </a:lnTo>
                  <a:cubicBezTo>
                    <a:pt x="0" y="8818"/>
                    <a:pt x="94" y="8965"/>
                    <a:pt x="243" y="8997"/>
                  </a:cubicBezTo>
                  <a:cubicBezTo>
                    <a:pt x="262" y="9001"/>
                    <a:pt x="281" y="9003"/>
                    <a:pt x="300" y="9003"/>
                  </a:cubicBezTo>
                  <a:cubicBezTo>
                    <a:pt x="426" y="9003"/>
                    <a:pt x="539" y="8915"/>
                    <a:pt x="567" y="8786"/>
                  </a:cubicBezTo>
                  <a:lnTo>
                    <a:pt x="2374" y="331"/>
                  </a:lnTo>
                  <a:cubicBezTo>
                    <a:pt x="2406" y="184"/>
                    <a:pt x="2312" y="39"/>
                    <a:pt x="2165" y="7"/>
                  </a:cubicBezTo>
                  <a:cubicBezTo>
                    <a:pt x="2145" y="3"/>
                    <a:pt x="2126" y="1"/>
                    <a:pt x="2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5479800" y="2765175"/>
              <a:ext cx="50275" cy="32250"/>
            </a:xfrm>
            <a:custGeom>
              <a:avLst/>
              <a:gdLst/>
              <a:ahLst/>
              <a:cxnLst/>
              <a:rect l="l" t="t" r="r" b="b"/>
              <a:pathLst>
                <a:path w="2011" h="1290" extrusionOk="0">
                  <a:moveTo>
                    <a:pt x="134" y="0"/>
                  </a:moveTo>
                  <a:lnTo>
                    <a:pt x="1" y="288"/>
                  </a:lnTo>
                  <a:cubicBezTo>
                    <a:pt x="272" y="609"/>
                    <a:pt x="558" y="832"/>
                    <a:pt x="834" y="983"/>
                  </a:cubicBezTo>
                  <a:cubicBezTo>
                    <a:pt x="1228" y="1198"/>
                    <a:pt x="1602" y="1271"/>
                    <a:pt x="1883" y="1289"/>
                  </a:cubicBezTo>
                  <a:lnTo>
                    <a:pt x="2011" y="1015"/>
                  </a:lnTo>
                  <a:lnTo>
                    <a:pt x="2011" y="1015"/>
                  </a:lnTo>
                  <a:cubicBezTo>
                    <a:pt x="2008" y="1015"/>
                    <a:pt x="2006" y="1015"/>
                    <a:pt x="2004" y="1015"/>
                  </a:cubicBezTo>
                  <a:cubicBezTo>
                    <a:pt x="1583" y="1015"/>
                    <a:pt x="809" y="877"/>
                    <a:pt x="13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5432425" y="2845550"/>
              <a:ext cx="47625" cy="37750"/>
            </a:xfrm>
            <a:custGeom>
              <a:avLst/>
              <a:gdLst/>
              <a:ahLst/>
              <a:cxnLst/>
              <a:rect l="l" t="t" r="r" b="b"/>
              <a:pathLst>
                <a:path w="1905" h="1510" extrusionOk="0">
                  <a:moveTo>
                    <a:pt x="192" y="1"/>
                  </a:moveTo>
                  <a:cubicBezTo>
                    <a:pt x="129" y="75"/>
                    <a:pt x="66" y="149"/>
                    <a:pt x="1" y="221"/>
                  </a:cubicBezTo>
                  <a:cubicBezTo>
                    <a:pt x="352" y="726"/>
                    <a:pt x="773" y="1054"/>
                    <a:pt x="1163" y="1267"/>
                  </a:cubicBezTo>
                  <a:cubicBezTo>
                    <a:pt x="1358" y="1375"/>
                    <a:pt x="1546" y="1452"/>
                    <a:pt x="1711" y="1510"/>
                  </a:cubicBezTo>
                  <a:cubicBezTo>
                    <a:pt x="1778" y="1434"/>
                    <a:pt x="1841" y="1357"/>
                    <a:pt x="1905" y="1279"/>
                  </a:cubicBezTo>
                  <a:cubicBezTo>
                    <a:pt x="1440" y="1143"/>
                    <a:pt x="723" y="811"/>
                    <a:pt x="19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5369900" y="2895850"/>
              <a:ext cx="43275" cy="44300"/>
            </a:xfrm>
            <a:custGeom>
              <a:avLst/>
              <a:gdLst/>
              <a:ahLst/>
              <a:cxnLst/>
              <a:rect l="l" t="t" r="r" b="b"/>
              <a:pathLst>
                <a:path w="1731" h="1772" extrusionOk="0">
                  <a:moveTo>
                    <a:pt x="249" y="0"/>
                  </a:moveTo>
                  <a:cubicBezTo>
                    <a:pt x="168" y="46"/>
                    <a:pt x="84" y="90"/>
                    <a:pt x="1" y="132"/>
                  </a:cubicBezTo>
                  <a:cubicBezTo>
                    <a:pt x="342" y="940"/>
                    <a:pt x="948" y="1456"/>
                    <a:pt x="1464" y="1771"/>
                  </a:cubicBezTo>
                  <a:cubicBezTo>
                    <a:pt x="1554" y="1718"/>
                    <a:pt x="1643" y="1665"/>
                    <a:pt x="1731" y="1609"/>
                  </a:cubicBezTo>
                  <a:cubicBezTo>
                    <a:pt x="1223" y="1330"/>
                    <a:pt x="587" y="835"/>
                    <a:pt x="24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5292900" y="2921750"/>
              <a:ext cx="30075" cy="51950"/>
            </a:xfrm>
            <a:custGeom>
              <a:avLst/>
              <a:gdLst/>
              <a:ahLst/>
              <a:cxnLst/>
              <a:rect l="l" t="t" r="r" b="b"/>
              <a:pathLst>
                <a:path w="1203" h="2078" extrusionOk="0">
                  <a:moveTo>
                    <a:pt x="294" y="0"/>
                  </a:moveTo>
                  <a:cubicBezTo>
                    <a:pt x="200" y="16"/>
                    <a:pt x="105" y="28"/>
                    <a:pt x="11" y="40"/>
                  </a:cubicBezTo>
                  <a:cubicBezTo>
                    <a:pt x="0" y="1050"/>
                    <a:pt x="468" y="1706"/>
                    <a:pt x="857" y="2077"/>
                  </a:cubicBezTo>
                  <a:cubicBezTo>
                    <a:pt x="972" y="2057"/>
                    <a:pt x="1088" y="2036"/>
                    <a:pt x="1203" y="2012"/>
                  </a:cubicBezTo>
                  <a:cubicBezTo>
                    <a:pt x="839" y="1724"/>
                    <a:pt x="264" y="1096"/>
                    <a:pt x="29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5185875" y="2911900"/>
              <a:ext cx="26675" cy="60050"/>
            </a:xfrm>
            <a:custGeom>
              <a:avLst/>
              <a:gdLst/>
              <a:ahLst/>
              <a:cxnLst/>
              <a:rect l="l" t="t" r="r" b="b"/>
              <a:pathLst>
                <a:path w="1067" h="2402" extrusionOk="0">
                  <a:moveTo>
                    <a:pt x="359" y="1"/>
                  </a:moveTo>
                  <a:lnTo>
                    <a:pt x="359" y="1"/>
                  </a:lnTo>
                  <a:cubicBezTo>
                    <a:pt x="0" y="912"/>
                    <a:pt x="299" y="1732"/>
                    <a:pt x="668" y="2311"/>
                  </a:cubicBezTo>
                  <a:cubicBezTo>
                    <a:pt x="800" y="2344"/>
                    <a:pt x="934" y="2374"/>
                    <a:pt x="1067" y="2401"/>
                  </a:cubicBezTo>
                  <a:cubicBezTo>
                    <a:pt x="665" y="1880"/>
                    <a:pt x="246" y="1043"/>
                    <a:pt x="631" y="90"/>
                  </a:cubicBezTo>
                  <a:cubicBezTo>
                    <a:pt x="540" y="63"/>
                    <a:pt x="450" y="32"/>
                    <a:pt x="35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4491350" y="3171375"/>
              <a:ext cx="228400" cy="188525"/>
            </a:xfrm>
            <a:custGeom>
              <a:avLst/>
              <a:gdLst/>
              <a:ahLst/>
              <a:cxnLst/>
              <a:rect l="l" t="t" r="r" b="b"/>
              <a:pathLst>
                <a:path w="9136" h="7541" extrusionOk="0">
                  <a:moveTo>
                    <a:pt x="229" y="0"/>
                  </a:moveTo>
                  <a:cubicBezTo>
                    <a:pt x="153" y="56"/>
                    <a:pt x="77" y="114"/>
                    <a:pt x="0" y="173"/>
                  </a:cubicBezTo>
                  <a:cubicBezTo>
                    <a:pt x="652" y="1229"/>
                    <a:pt x="1609" y="1856"/>
                    <a:pt x="1972" y="2068"/>
                  </a:cubicBezTo>
                  <a:cubicBezTo>
                    <a:pt x="1721" y="2419"/>
                    <a:pt x="1468" y="2810"/>
                    <a:pt x="1224" y="3243"/>
                  </a:cubicBezTo>
                  <a:lnTo>
                    <a:pt x="1165" y="3349"/>
                  </a:lnTo>
                  <a:lnTo>
                    <a:pt x="1260" y="3424"/>
                  </a:lnTo>
                  <a:cubicBezTo>
                    <a:pt x="2589" y="4481"/>
                    <a:pt x="3825" y="5275"/>
                    <a:pt x="4914" y="5871"/>
                  </a:cubicBezTo>
                  <a:cubicBezTo>
                    <a:pt x="6909" y="6964"/>
                    <a:pt x="8405" y="7391"/>
                    <a:pt x="9058" y="7541"/>
                  </a:cubicBezTo>
                  <a:cubicBezTo>
                    <a:pt x="9085" y="7450"/>
                    <a:pt x="9111" y="7359"/>
                    <a:pt x="9135" y="7268"/>
                  </a:cubicBezTo>
                  <a:cubicBezTo>
                    <a:pt x="8187" y="7053"/>
                    <a:pt x="5235" y="6196"/>
                    <a:pt x="1532" y="3278"/>
                  </a:cubicBezTo>
                  <a:cubicBezTo>
                    <a:pt x="1962" y="2528"/>
                    <a:pt x="2425" y="1907"/>
                    <a:pt x="2842" y="1420"/>
                  </a:cubicBezTo>
                  <a:cubicBezTo>
                    <a:pt x="2771" y="1356"/>
                    <a:pt x="2701" y="1289"/>
                    <a:pt x="2633" y="1223"/>
                  </a:cubicBezTo>
                  <a:cubicBezTo>
                    <a:pt x="2475" y="1408"/>
                    <a:pt x="2309" y="1612"/>
                    <a:pt x="2140" y="1838"/>
                  </a:cubicBezTo>
                  <a:cubicBezTo>
                    <a:pt x="1824" y="1653"/>
                    <a:pt x="859" y="1033"/>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5269600" y="2224200"/>
              <a:ext cx="826575" cy="449875"/>
            </a:xfrm>
            <a:custGeom>
              <a:avLst/>
              <a:gdLst/>
              <a:ahLst/>
              <a:cxnLst/>
              <a:rect l="l" t="t" r="r" b="b"/>
              <a:pathLst>
                <a:path w="33063" h="17995" extrusionOk="0">
                  <a:moveTo>
                    <a:pt x="0" y="0"/>
                  </a:moveTo>
                  <a:lnTo>
                    <a:pt x="0" y="17995"/>
                  </a:lnTo>
                  <a:lnTo>
                    <a:pt x="2533" y="15262"/>
                  </a:lnTo>
                  <a:lnTo>
                    <a:pt x="33062" y="15262"/>
                  </a:lnTo>
                  <a:lnTo>
                    <a:pt x="33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5851600" y="2306750"/>
              <a:ext cx="215675" cy="196525"/>
            </a:xfrm>
            <a:custGeom>
              <a:avLst/>
              <a:gdLst/>
              <a:ahLst/>
              <a:cxnLst/>
              <a:rect l="l" t="t" r="r" b="b"/>
              <a:pathLst>
                <a:path w="8627" h="7861" extrusionOk="0">
                  <a:moveTo>
                    <a:pt x="4313" y="0"/>
                  </a:moveTo>
                  <a:cubicBezTo>
                    <a:pt x="3307" y="0"/>
                    <a:pt x="2302" y="384"/>
                    <a:pt x="1534" y="1151"/>
                  </a:cubicBezTo>
                  <a:cubicBezTo>
                    <a:pt x="0" y="2687"/>
                    <a:pt x="0" y="5174"/>
                    <a:pt x="1534" y="6709"/>
                  </a:cubicBezTo>
                  <a:cubicBezTo>
                    <a:pt x="2302" y="7477"/>
                    <a:pt x="3307" y="7861"/>
                    <a:pt x="4313" y="7861"/>
                  </a:cubicBezTo>
                  <a:cubicBezTo>
                    <a:pt x="5319" y="7861"/>
                    <a:pt x="6325" y="7477"/>
                    <a:pt x="7092" y="6709"/>
                  </a:cubicBezTo>
                  <a:cubicBezTo>
                    <a:pt x="8626" y="5174"/>
                    <a:pt x="8626" y="2687"/>
                    <a:pt x="7092" y="1151"/>
                  </a:cubicBezTo>
                  <a:cubicBezTo>
                    <a:pt x="6325" y="384"/>
                    <a:pt x="5319" y="0"/>
                    <a:pt x="4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5312100" y="2329950"/>
              <a:ext cx="496750" cy="16000"/>
            </a:xfrm>
            <a:custGeom>
              <a:avLst/>
              <a:gdLst/>
              <a:ahLst/>
              <a:cxnLst/>
              <a:rect l="l" t="t" r="r" b="b"/>
              <a:pathLst>
                <a:path w="19870" h="640" extrusionOk="0">
                  <a:moveTo>
                    <a:pt x="320" y="1"/>
                  </a:moveTo>
                  <a:cubicBezTo>
                    <a:pt x="142" y="1"/>
                    <a:pt x="0" y="143"/>
                    <a:pt x="0" y="320"/>
                  </a:cubicBezTo>
                  <a:cubicBezTo>
                    <a:pt x="0" y="496"/>
                    <a:pt x="142" y="640"/>
                    <a:pt x="320" y="640"/>
                  </a:cubicBezTo>
                  <a:lnTo>
                    <a:pt x="19550" y="640"/>
                  </a:lnTo>
                  <a:cubicBezTo>
                    <a:pt x="19728" y="640"/>
                    <a:pt x="19870" y="496"/>
                    <a:pt x="19870" y="320"/>
                  </a:cubicBezTo>
                  <a:cubicBezTo>
                    <a:pt x="19870" y="143"/>
                    <a:pt x="19728" y="1"/>
                    <a:pt x="195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5623275" y="2389025"/>
              <a:ext cx="185575" cy="16000"/>
            </a:xfrm>
            <a:custGeom>
              <a:avLst/>
              <a:gdLst/>
              <a:ahLst/>
              <a:cxnLst/>
              <a:rect l="l" t="t" r="r" b="b"/>
              <a:pathLst>
                <a:path w="7423" h="640" extrusionOk="0">
                  <a:moveTo>
                    <a:pt x="320" y="1"/>
                  </a:moveTo>
                  <a:cubicBezTo>
                    <a:pt x="143" y="1"/>
                    <a:pt x="1" y="143"/>
                    <a:pt x="1" y="320"/>
                  </a:cubicBezTo>
                  <a:cubicBezTo>
                    <a:pt x="1" y="497"/>
                    <a:pt x="143" y="640"/>
                    <a:pt x="320" y="640"/>
                  </a:cubicBezTo>
                  <a:lnTo>
                    <a:pt x="7103" y="640"/>
                  </a:lnTo>
                  <a:cubicBezTo>
                    <a:pt x="7281" y="640"/>
                    <a:pt x="7423" y="497"/>
                    <a:pt x="7423" y="320"/>
                  </a:cubicBezTo>
                  <a:cubicBezTo>
                    <a:pt x="7423" y="143"/>
                    <a:pt x="7281" y="1"/>
                    <a:pt x="7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5308075" y="2389025"/>
              <a:ext cx="288225" cy="16000"/>
            </a:xfrm>
            <a:custGeom>
              <a:avLst/>
              <a:gdLst/>
              <a:ahLst/>
              <a:cxnLst/>
              <a:rect l="l" t="t" r="r" b="b"/>
              <a:pathLst>
                <a:path w="11529" h="640" extrusionOk="0">
                  <a:moveTo>
                    <a:pt x="320" y="1"/>
                  </a:moveTo>
                  <a:cubicBezTo>
                    <a:pt x="144" y="1"/>
                    <a:pt x="0" y="143"/>
                    <a:pt x="0" y="320"/>
                  </a:cubicBezTo>
                  <a:cubicBezTo>
                    <a:pt x="0" y="496"/>
                    <a:pt x="144" y="640"/>
                    <a:pt x="320" y="640"/>
                  </a:cubicBezTo>
                  <a:lnTo>
                    <a:pt x="11209" y="640"/>
                  </a:lnTo>
                  <a:cubicBezTo>
                    <a:pt x="11387" y="640"/>
                    <a:pt x="11529" y="496"/>
                    <a:pt x="11529" y="320"/>
                  </a:cubicBezTo>
                  <a:cubicBezTo>
                    <a:pt x="11529" y="143"/>
                    <a:pt x="11387" y="1"/>
                    <a:pt x="1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5312100" y="2448100"/>
              <a:ext cx="496750" cy="16000"/>
            </a:xfrm>
            <a:custGeom>
              <a:avLst/>
              <a:gdLst/>
              <a:ahLst/>
              <a:cxnLst/>
              <a:rect l="l" t="t" r="r" b="b"/>
              <a:pathLst>
                <a:path w="19870" h="640" extrusionOk="0">
                  <a:moveTo>
                    <a:pt x="320" y="0"/>
                  </a:moveTo>
                  <a:cubicBezTo>
                    <a:pt x="142" y="0"/>
                    <a:pt x="0" y="144"/>
                    <a:pt x="0" y="320"/>
                  </a:cubicBezTo>
                  <a:cubicBezTo>
                    <a:pt x="0" y="497"/>
                    <a:pt x="142" y="640"/>
                    <a:pt x="320" y="640"/>
                  </a:cubicBezTo>
                  <a:lnTo>
                    <a:pt x="19550" y="640"/>
                  </a:lnTo>
                  <a:cubicBezTo>
                    <a:pt x="19728" y="640"/>
                    <a:pt x="19870" y="497"/>
                    <a:pt x="19870" y="320"/>
                  </a:cubicBezTo>
                  <a:cubicBezTo>
                    <a:pt x="19870" y="144"/>
                    <a:pt x="19728" y="0"/>
                    <a:pt x="195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5657100" y="2507200"/>
              <a:ext cx="151750" cy="16025"/>
            </a:xfrm>
            <a:custGeom>
              <a:avLst/>
              <a:gdLst/>
              <a:ahLst/>
              <a:cxnLst/>
              <a:rect l="l" t="t" r="r" b="b"/>
              <a:pathLst>
                <a:path w="6070" h="641" extrusionOk="0">
                  <a:moveTo>
                    <a:pt x="320" y="1"/>
                  </a:moveTo>
                  <a:cubicBezTo>
                    <a:pt x="143" y="1"/>
                    <a:pt x="1" y="143"/>
                    <a:pt x="1" y="321"/>
                  </a:cubicBezTo>
                  <a:cubicBezTo>
                    <a:pt x="1" y="496"/>
                    <a:pt x="143" y="640"/>
                    <a:pt x="320" y="640"/>
                  </a:cubicBezTo>
                  <a:lnTo>
                    <a:pt x="5750" y="640"/>
                  </a:lnTo>
                  <a:cubicBezTo>
                    <a:pt x="5928" y="640"/>
                    <a:pt x="6070" y="496"/>
                    <a:pt x="6070" y="321"/>
                  </a:cubicBezTo>
                  <a:cubicBezTo>
                    <a:pt x="6070" y="143"/>
                    <a:pt x="5928" y="1"/>
                    <a:pt x="5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5429550" y="2507200"/>
              <a:ext cx="201875" cy="16025"/>
            </a:xfrm>
            <a:custGeom>
              <a:avLst/>
              <a:gdLst/>
              <a:ahLst/>
              <a:cxnLst/>
              <a:rect l="l" t="t" r="r" b="b"/>
              <a:pathLst>
                <a:path w="8075" h="641" extrusionOk="0">
                  <a:moveTo>
                    <a:pt x="320" y="1"/>
                  </a:moveTo>
                  <a:cubicBezTo>
                    <a:pt x="145" y="1"/>
                    <a:pt x="1" y="143"/>
                    <a:pt x="1" y="321"/>
                  </a:cubicBezTo>
                  <a:cubicBezTo>
                    <a:pt x="1" y="496"/>
                    <a:pt x="145" y="640"/>
                    <a:pt x="320" y="640"/>
                  </a:cubicBezTo>
                  <a:lnTo>
                    <a:pt x="7754" y="640"/>
                  </a:lnTo>
                  <a:cubicBezTo>
                    <a:pt x="7932" y="640"/>
                    <a:pt x="8074" y="496"/>
                    <a:pt x="8074" y="321"/>
                  </a:cubicBezTo>
                  <a:cubicBezTo>
                    <a:pt x="8074" y="143"/>
                    <a:pt x="7932" y="1"/>
                    <a:pt x="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5493200" y="2531950"/>
              <a:ext cx="70325" cy="122725"/>
            </a:xfrm>
            <a:custGeom>
              <a:avLst/>
              <a:gdLst/>
              <a:ahLst/>
              <a:cxnLst/>
              <a:rect l="l" t="t" r="r" b="b"/>
              <a:pathLst>
                <a:path w="2813" h="4909" extrusionOk="0">
                  <a:moveTo>
                    <a:pt x="2207" y="1"/>
                  </a:moveTo>
                  <a:cubicBezTo>
                    <a:pt x="2100" y="1"/>
                    <a:pt x="1992" y="33"/>
                    <a:pt x="1899" y="100"/>
                  </a:cubicBezTo>
                  <a:cubicBezTo>
                    <a:pt x="832" y="859"/>
                    <a:pt x="237" y="1719"/>
                    <a:pt x="134" y="2655"/>
                  </a:cubicBezTo>
                  <a:cubicBezTo>
                    <a:pt x="1" y="3850"/>
                    <a:pt x="743" y="4696"/>
                    <a:pt x="775" y="4730"/>
                  </a:cubicBezTo>
                  <a:cubicBezTo>
                    <a:pt x="816" y="4777"/>
                    <a:pt x="864" y="4815"/>
                    <a:pt x="916" y="4843"/>
                  </a:cubicBezTo>
                  <a:cubicBezTo>
                    <a:pt x="995" y="4886"/>
                    <a:pt x="1084" y="4908"/>
                    <a:pt x="1172" y="4908"/>
                  </a:cubicBezTo>
                  <a:cubicBezTo>
                    <a:pt x="1298" y="4908"/>
                    <a:pt x="1425" y="4864"/>
                    <a:pt x="1526" y="4773"/>
                  </a:cubicBezTo>
                  <a:cubicBezTo>
                    <a:pt x="1744" y="4577"/>
                    <a:pt x="1764" y="4243"/>
                    <a:pt x="1570" y="4023"/>
                  </a:cubicBezTo>
                  <a:cubicBezTo>
                    <a:pt x="1555" y="4006"/>
                    <a:pt x="1108" y="3472"/>
                    <a:pt x="1193" y="2760"/>
                  </a:cubicBezTo>
                  <a:cubicBezTo>
                    <a:pt x="1267" y="2142"/>
                    <a:pt x="1712" y="1539"/>
                    <a:pt x="2515" y="968"/>
                  </a:cubicBezTo>
                  <a:cubicBezTo>
                    <a:pt x="2756" y="797"/>
                    <a:pt x="2812" y="465"/>
                    <a:pt x="2641" y="226"/>
                  </a:cubicBezTo>
                  <a:cubicBezTo>
                    <a:pt x="2538" y="79"/>
                    <a:pt x="2374" y="1"/>
                    <a:pt x="2207"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503650" y="2630150"/>
              <a:ext cx="104675" cy="57775"/>
            </a:xfrm>
            <a:custGeom>
              <a:avLst/>
              <a:gdLst/>
              <a:ahLst/>
              <a:cxnLst/>
              <a:rect l="l" t="t" r="r" b="b"/>
              <a:pathLst>
                <a:path w="4187" h="2311" extrusionOk="0">
                  <a:moveTo>
                    <a:pt x="1065" y="1"/>
                  </a:moveTo>
                  <a:cubicBezTo>
                    <a:pt x="624" y="1"/>
                    <a:pt x="296" y="126"/>
                    <a:pt x="193" y="374"/>
                  </a:cubicBezTo>
                  <a:cubicBezTo>
                    <a:pt x="1" y="843"/>
                    <a:pt x="695" y="1573"/>
                    <a:pt x="1744" y="2005"/>
                  </a:cubicBezTo>
                  <a:cubicBezTo>
                    <a:pt x="2240" y="2209"/>
                    <a:pt x="2726" y="2310"/>
                    <a:pt x="3122" y="2310"/>
                  </a:cubicBezTo>
                  <a:cubicBezTo>
                    <a:pt x="3563" y="2310"/>
                    <a:pt x="3891" y="2185"/>
                    <a:pt x="3994" y="1937"/>
                  </a:cubicBezTo>
                  <a:cubicBezTo>
                    <a:pt x="4186" y="1467"/>
                    <a:pt x="3492" y="737"/>
                    <a:pt x="2443" y="306"/>
                  </a:cubicBezTo>
                  <a:cubicBezTo>
                    <a:pt x="1947" y="102"/>
                    <a:pt x="1461" y="1"/>
                    <a:pt x="10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527175" y="2641900"/>
              <a:ext cx="59900" cy="34300"/>
            </a:xfrm>
            <a:custGeom>
              <a:avLst/>
              <a:gdLst/>
              <a:ahLst/>
              <a:cxnLst/>
              <a:rect l="l" t="t" r="r" b="b"/>
              <a:pathLst>
                <a:path w="2396" h="1372" extrusionOk="0">
                  <a:moveTo>
                    <a:pt x="542" y="0"/>
                  </a:moveTo>
                  <a:cubicBezTo>
                    <a:pt x="280" y="0"/>
                    <a:pt x="85" y="75"/>
                    <a:pt x="25" y="222"/>
                  </a:cubicBezTo>
                  <a:cubicBezTo>
                    <a:pt x="4" y="270"/>
                    <a:pt x="1" y="323"/>
                    <a:pt x="11" y="381"/>
                  </a:cubicBezTo>
                  <a:cubicBezTo>
                    <a:pt x="61" y="646"/>
                    <a:pt x="431" y="979"/>
                    <a:pt x="946" y="1190"/>
                  </a:cubicBezTo>
                  <a:cubicBezTo>
                    <a:pt x="1240" y="1311"/>
                    <a:pt x="1529" y="1371"/>
                    <a:pt x="1764" y="1371"/>
                  </a:cubicBezTo>
                  <a:cubicBezTo>
                    <a:pt x="1907" y="1371"/>
                    <a:pt x="2030" y="1349"/>
                    <a:pt x="2123" y="1305"/>
                  </a:cubicBezTo>
                  <a:cubicBezTo>
                    <a:pt x="2198" y="1269"/>
                    <a:pt x="2253" y="1217"/>
                    <a:pt x="2280" y="1150"/>
                  </a:cubicBezTo>
                  <a:cubicBezTo>
                    <a:pt x="2395" y="872"/>
                    <a:pt x="1983" y="437"/>
                    <a:pt x="1361" y="181"/>
                  </a:cubicBezTo>
                  <a:cubicBezTo>
                    <a:pt x="1066" y="60"/>
                    <a:pt x="777"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527450" y="2649750"/>
              <a:ext cx="52800" cy="26450"/>
            </a:xfrm>
            <a:custGeom>
              <a:avLst/>
              <a:gdLst/>
              <a:ahLst/>
              <a:cxnLst/>
              <a:rect l="l" t="t" r="r" b="b"/>
              <a:pathLst>
                <a:path w="2112" h="1058" extrusionOk="0">
                  <a:moveTo>
                    <a:pt x="357" y="1"/>
                  </a:moveTo>
                  <a:cubicBezTo>
                    <a:pt x="215" y="1"/>
                    <a:pt x="92" y="23"/>
                    <a:pt x="0" y="67"/>
                  </a:cubicBezTo>
                  <a:cubicBezTo>
                    <a:pt x="50" y="332"/>
                    <a:pt x="420" y="665"/>
                    <a:pt x="935" y="876"/>
                  </a:cubicBezTo>
                  <a:cubicBezTo>
                    <a:pt x="1229" y="997"/>
                    <a:pt x="1518" y="1057"/>
                    <a:pt x="1753" y="1057"/>
                  </a:cubicBezTo>
                  <a:cubicBezTo>
                    <a:pt x="1896" y="1057"/>
                    <a:pt x="2019" y="1035"/>
                    <a:pt x="2112" y="991"/>
                  </a:cubicBezTo>
                  <a:cubicBezTo>
                    <a:pt x="2062" y="724"/>
                    <a:pt x="1691" y="393"/>
                    <a:pt x="1177" y="182"/>
                  </a:cubicBezTo>
                  <a:cubicBezTo>
                    <a:pt x="881" y="61"/>
                    <a:pt x="592" y="1"/>
                    <a:pt x="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5104300" y="2733650"/>
              <a:ext cx="443350" cy="244000"/>
            </a:xfrm>
            <a:custGeom>
              <a:avLst/>
              <a:gdLst/>
              <a:ahLst/>
              <a:cxnLst/>
              <a:rect l="l" t="t" r="r" b="b"/>
              <a:pathLst>
                <a:path w="17734" h="9760" extrusionOk="0">
                  <a:moveTo>
                    <a:pt x="15739" y="1"/>
                  </a:moveTo>
                  <a:lnTo>
                    <a:pt x="15416" y="698"/>
                  </a:lnTo>
                  <a:cubicBezTo>
                    <a:pt x="15477" y="798"/>
                    <a:pt x="15631" y="958"/>
                    <a:pt x="16025" y="1146"/>
                  </a:cubicBezTo>
                  <a:cubicBezTo>
                    <a:pt x="16588" y="1416"/>
                    <a:pt x="16802" y="2108"/>
                    <a:pt x="16494" y="2650"/>
                  </a:cubicBezTo>
                  <a:cubicBezTo>
                    <a:pt x="15065" y="5155"/>
                    <a:pt x="11958" y="9266"/>
                    <a:pt x="6459" y="9266"/>
                  </a:cubicBezTo>
                  <a:cubicBezTo>
                    <a:pt x="4623" y="9266"/>
                    <a:pt x="2519" y="8808"/>
                    <a:pt x="122" y="7677"/>
                  </a:cubicBezTo>
                  <a:lnTo>
                    <a:pt x="120" y="7677"/>
                  </a:lnTo>
                  <a:lnTo>
                    <a:pt x="1" y="8035"/>
                  </a:lnTo>
                  <a:lnTo>
                    <a:pt x="2649" y="9041"/>
                  </a:lnTo>
                  <a:cubicBezTo>
                    <a:pt x="3070" y="9201"/>
                    <a:pt x="3498" y="9335"/>
                    <a:pt x="3931" y="9441"/>
                  </a:cubicBezTo>
                  <a:cubicBezTo>
                    <a:pt x="4065" y="9474"/>
                    <a:pt x="4197" y="9504"/>
                    <a:pt x="4330" y="9531"/>
                  </a:cubicBezTo>
                  <a:cubicBezTo>
                    <a:pt x="5062" y="9683"/>
                    <a:pt x="5806" y="9759"/>
                    <a:pt x="6549" y="9759"/>
                  </a:cubicBezTo>
                  <a:cubicBezTo>
                    <a:pt x="7169" y="9759"/>
                    <a:pt x="7788" y="9707"/>
                    <a:pt x="8401" y="9601"/>
                  </a:cubicBezTo>
                  <a:cubicBezTo>
                    <a:pt x="8516" y="9581"/>
                    <a:pt x="8632" y="9560"/>
                    <a:pt x="8747" y="9536"/>
                  </a:cubicBezTo>
                  <a:cubicBezTo>
                    <a:pt x="9407" y="9401"/>
                    <a:pt x="10057" y="9204"/>
                    <a:pt x="10692" y="8945"/>
                  </a:cubicBezTo>
                  <a:cubicBezTo>
                    <a:pt x="11176" y="8748"/>
                    <a:pt x="11643" y="8518"/>
                    <a:pt x="12088" y="8258"/>
                  </a:cubicBezTo>
                  <a:cubicBezTo>
                    <a:pt x="12178" y="8206"/>
                    <a:pt x="12267" y="8153"/>
                    <a:pt x="12355" y="8097"/>
                  </a:cubicBezTo>
                  <a:cubicBezTo>
                    <a:pt x="13286" y="7520"/>
                    <a:pt x="14121" y="6806"/>
                    <a:pt x="14836" y="5984"/>
                  </a:cubicBezTo>
                  <a:cubicBezTo>
                    <a:pt x="14903" y="5910"/>
                    <a:pt x="14966" y="5833"/>
                    <a:pt x="15030" y="5755"/>
                  </a:cubicBezTo>
                  <a:cubicBezTo>
                    <a:pt x="15617" y="5042"/>
                    <a:pt x="16117" y="4250"/>
                    <a:pt x="16513" y="3392"/>
                  </a:cubicBezTo>
                  <a:lnTo>
                    <a:pt x="16903" y="2550"/>
                  </a:lnTo>
                  <a:lnTo>
                    <a:pt x="17032" y="2276"/>
                  </a:lnTo>
                  <a:lnTo>
                    <a:pt x="17733" y="761"/>
                  </a:lnTo>
                  <a:lnTo>
                    <a:pt x="17733" y="761"/>
                  </a:lnTo>
                  <a:cubicBezTo>
                    <a:pt x="17707" y="763"/>
                    <a:pt x="17680" y="763"/>
                    <a:pt x="17653" y="763"/>
                  </a:cubicBezTo>
                  <a:cubicBezTo>
                    <a:pt x="17351" y="763"/>
                    <a:pt x="16980" y="687"/>
                    <a:pt x="16602" y="531"/>
                  </a:cubicBezTo>
                  <a:cubicBezTo>
                    <a:pt x="16249" y="386"/>
                    <a:pt x="15951" y="198"/>
                    <a:pt x="1573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549275" y="2667375"/>
              <a:ext cx="142750" cy="163300"/>
            </a:xfrm>
            <a:custGeom>
              <a:avLst/>
              <a:gdLst/>
              <a:ahLst/>
              <a:cxnLst/>
              <a:rect l="l" t="t" r="r" b="b"/>
              <a:pathLst>
                <a:path w="5710" h="6532" extrusionOk="0">
                  <a:moveTo>
                    <a:pt x="3284" y="0"/>
                  </a:moveTo>
                  <a:cubicBezTo>
                    <a:pt x="2143" y="0"/>
                    <a:pt x="978" y="1045"/>
                    <a:pt x="523" y="2573"/>
                  </a:cubicBezTo>
                  <a:cubicBezTo>
                    <a:pt x="1" y="4335"/>
                    <a:pt x="620" y="6074"/>
                    <a:pt x="1908" y="6457"/>
                  </a:cubicBezTo>
                  <a:cubicBezTo>
                    <a:pt x="2078" y="6507"/>
                    <a:pt x="2251" y="6532"/>
                    <a:pt x="2425" y="6532"/>
                  </a:cubicBezTo>
                  <a:cubicBezTo>
                    <a:pt x="3567" y="6532"/>
                    <a:pt x="4732" y="5488"/>
                    <a:pt x="5187" y="3959"/>
                  </a:cubicBezTo>
                  <a:cubicBezTo>
                    <a:pt x="5710" y="2197"/>
                    <a:pt x="5092" y="459"/>
                    <a:pt x="3803" y="75"/>
                  </a:cubicBezTo>
                  <a:cubicBezTo>
                    <a:pt x="3632" y="25"/>
                    <a:pt x="3458" y="0"/>
                    <a:pt x="3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4539175" y="2681025"/>
              <a:ext cx="125200" cy="130775"/>
            </a:xfrm>
            <a:custGeom>
              <a:avLst/>
              <a:gdLst/>
              <a:ahLst/>
              <a:cxnLst/>
              <a:rect l="l" t="t" r="r" b="b"/>
              <a:pathLst>
                <a:path w="5008" h="5231" extrusionOk="0">
                  <a:moveTo>
                    <a:pt x="2952" y="0"/>
                  </a:moveTo>
                  <a:cubicBezTo>
                    <a:pt x="1968" y="0"/>
                    <a:pt x="770" y="643"/>
                    <a:pt x="420" y="1821"/>
                  </a:cubicBezTo>
                  <a:cubicBezTo>
                    <a:pt x="0" y="3228"/>
                    <a:pt x="951" y="4867"/>
                    <a:pt x="1981" y="5173"/>
                  </a:cubicBezTo>
                  <a:cubicBezTo>
                    <a:pt x="2111" y="5212"/>
                    <a:pt x="2242" y="5230"/>
                    <a:pt x="2374" y="5230"/>
                  </a:cubicBezTo>
                  <a:cubicBezTo>
                    <a:pt x="3290" y="5230"/>
                    <a:pt x="4223" y="4340"/>
                    <a:pt x="4588" y="3110"/>
                  </a:cubicBezTo>
                  <a:cubicBezTo>
                    <a:pt x="5008" y="1701"/>
                    <a:pt x="4525" y="381"/>
                    <a:pt x="3496" y="75"/>
                  </a:cubicBezTo>
                  <a:cubicBezTo>
                    <a:pt x="3328" y="25"/>
                    <a:pt x="3144" y="0"/>
                    <a:pt x="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4558700" y="2709425"/>
              <a:ext cx="52075" cy="56600"/>
            </a:xfrm>
            <a:custGeom>
              <a:avLst/>
              <a:gdLst/>
              <a:ahLst/>
              <a:cxnLst/>
              <a:rect l="l" t="t" r="r" b="b"/>
              <a:pathLst>
                <a:path w="2083" h="2264" extrusionOk="0">
                  <a:moveTo>
                    <a:pt x="1336" y="0"/>
                  </a:moveTo>
                  <a:cubicBezTo>
                    <a:pt x="980" y="0"/>
                    <a:pt x="572" y="282"/>
                    <a:pt x="322" y="738"/>
                  </a:cubicBezTo>
                  <a:cubicBezTo>
                    <a:pt x="1" y="1324"/>
                    <a:pt x="63" y="1976"/>
                    <a:pt x="460" y="2192"/>
                  </a:cubicBezTo>
                  <a:cubicBezTo>
                    <a:pt x="548" y="2241"/>
                    <a:pt x="646" y="2264"/>
                    <a:pt x="747" y="2264"/>
                  </a:cubicBezTo>
                  <a:cubicBezTo>
                    <a:pt x="1104" y="2264"/>
                    <a:pt x="1511" y="1982"/>
                    <a:pt x="1761" y="1526"/>
                  </a:cubicBezTo>
                  <a:cubicBezTo>
                    <a:pt x="2082" y="940"/>
                    <a:pt x="2020" y="288"/>
                    <a:pt x="1623" y="72"/>
                  </a:cubicBezTo>
                  <a:cubicBezTo>
                    <a:pt x="1535" y="23"/>
                    <a:pt x="1438" y="0"/>
                    <a:pt x="1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4570225" y="2711200"/>
              <a:ext cx="53825" cy="62125"/>
            </a:xfrm>
            <a:custGeom>
              <a:avLst/>
              <a:gdLst/>
              <a:ahLst/>
              <a:cxnLst/>
              <a:rect l="l" t="t" r="r" b="b"/>
              <a:pathLst>
                <a:path w="2153" h="2485" extrusionOk="0">
                  <a:moveTo>
                    <a:pt x="1162" y="1"/>
                  </a:moveTo>
                  <a:lnTo>
                    <a:pt x="1163" y="1"/>
                  </a:lnTo>
                  <a:lnTo>
                    <a:pt x="1163" y="1"/>
                  </a:lnTo>
                  <a:cubicBezTo>
                    <a:pt x="1163" y="1"/>
                    <a:pt x="1162" y="1"/>
                    <a:pt x="1162" y="1"/>
                  </a:cubicBezTo>
                  <a:close/>
                  <a:moveTo>
                    <a:pt x="1163" y="1"/>
                  </a:moveTo>
                  <a:lnTo>
                    <a:pt x="1163" y="1"/>
                  </a:lnTo>
                  <a:cubicBezTo>
                    <a:pt x="1559" y="218"/>
                    <a:pt x="1621" y="869"/>
                    <a:pt x="1300" y="1455"/>
                  </a:cubicBezTo>
                  <a:cubicBezTo>
                    <a:pt x="1050" y="1911"/>
                    <a:pt x="642" y="2193"/>
                    <a:pt x="286" y="2193"/>
                  </a:cubicBezTo>
                  <a:cubicBezTo>
                    <a:pt x="185" y="2193"/>
                    <a:pt x="88" y="2171"/>
                    <a:pt x="0" y="2123"/>
                  </a:cubicBezTo>
                  <a:lnTo>
                    <a:pt x="0" y="2123"/>
                  </a:lnTo>
                  <a:lnTo>
                    <a:pt x="530" y="2414"/>
                  </a:lnTo>
                  <a:cubicBezTo>
                    <a:pt x="619" y="2462"/>
                    <a:pt x="716" y="2485"/>
                    <a:pt x="817" y="2485"/>
                  </a:cubicBezTo>
                  <a:cubicBezTo>
                    <a:pt x="1174" y="2485"/>
                    <a:pt x="1582" y="2202"/>
                    <a:pt x="1832" y="1747"/>
                  </a:cubicBezTo>
                  <a:cubicBezTo>
                    <a:pt x="2153" y="1161"/>
                    <a:pt x="2091" y="510"/>
                    <a:pt x="1694" y="292"/>
                  </a:cubicBezTo>
                  <a:lnTo>
                    <a:pt x="11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4388650" y="2693800"/>
              <a:ext cx="248175" cy="388675"/>
            </a:xfrm>
            <a:custGeom>
              <a:avLst/>
              <a:gdLst/>
              <a:ahLst/>
              <a:cxnLst/>
              <a:rect l="l" t="t" r="r" b="b"/>
              <a:pathLst>
                <a:path w="9927" h="15547" extrusionOk="0">
                  <a:moveTo>
                    <a:pt x="5545" y="1"/>
                  </a:moveTo>
                  <a:cubicBezTo>
                    <a:pt x="5470" y="1"/>
                    <a:pt x="5395" y="3"/>
                    <a:pt x="5320" y="6"/>
                  </a:cubicBezTo>
                  <a:cubicBezTo>
                    <a:pt x="5202" y="11"/>
                    <a:pt x="5082" y="21"/>
                    <a:pt x="4962" y="35"/>
                  </a:cubicBezTo>
                  <a:cubicBezTo>
                    <a:pt x="4785" y="56"/>
                    <a:pt x="4610" y="85"/>
                    <a:pt x="4434" y="126"/>
                  </a:cubicBezTo>
                  <a:cubicBezTo>
                    <a:pt x="3786" y="271"/>
                    <a:pt x="3178" y="544"/>
                    <a:pt x="2645" y="921"/>
                  </a:cubicBezTo>
                  <a:cubicBezTo>
                    <a:pt x="2559" y="983"/>
                    <a:pt x="2472" y="1048"/>
                    <a:pt x="2390" y="1116"/>
                  </a:cubicBezTo>
                  <a:cubicBezTo>
                    <a:pt x="2066" y="1378"/>
                    <a:pt x="1774" y="1681"/>
                    <a:pt x="1523" y="2022"/>
                  </a:cubicBezTo>
                  <a:cubicBezTo>
                    <a:pt x="1185" y="2481"/>
                    <a:pt x="902" y="2975"/>
                    <a:pt x="679" y="3490"/>
                  </a:cubicBezTo>
                  <a:lnTo>
                    <a:pt x="679" y="3491"/>
                  </a:lnTo>
                  <a:cubicBezTo>
                    <a:pt x="635" y="3596"/>
                    <a:pt x="591" y="3702"/>
                    <a:pt x="552" y="3808"/>
                  </a:cubicBezTo>
                  <a:cubicBezTo>
                    <a:pt x="161" y="4841"/>
                    <a:pt x="0" y="5957"/>
                    <a:pt x="87" y="7077"/>
                  </a:cubicBezTo>
                  <a:cubicBezTo>
                    <a:pt x="94" y="7189"/>
                    <a:pt x="106" y="7301"/>
                    <a:pt x="120" y="7413"/>
                  </a:cubicBezTo>
                  <a:cubicBezTo>
                    <a:pt x="149" y="7655"/>
                    <a:pt x="191" y="7899"/>
                    <a:pt x="244" y="8140"/>
                  </a:cubicBezTo>
                  <a:cubicBezTo>
                    <a:pt x="443" y="9047"/>
                    <a:pt x="799" y="9885"/>
                    <a:pt x="1292" y="10630"/>
                  </a:cubicBezTo>
                  <a:cubicBezTo>
                    <a:pt x="1360" y="10733"/>
                    <a:pt x="1429" y="10833"/>
                    <a:pt x="1503" y="10930"/>
                  </a:cubicBezTo>
                  <a:cubicBezTo>
                    <a:pt x="2054" y="11680"/>
                    <a:pt x="2753" y="12324"/>
                    <a:pt x="3575" y="12834"/>
                  </a:cubicBezTo>
                  <a:cubicBezTo>
                    <a:pt x="3663" y="12890"/>
                    <a:pt x="3752" y="12943"/>
                    <a:pt x="3843" y="12995"/>
                  </a:cubicBezTo>
                  <a:cubicBezTo>
                    <a:pt x="3881" y="13016"/>
                    <a:pt x="3917" y="13037"/>
                    <a:pt x="3955" y="13057"/>
                  </a:cubicBezTo>
                  <a:lnTo>
                    <a:pt x="8260" y="15415"/>
                  </a:lnTo>
                  <a:cubicBezTo>
                    <a:pt x="8422" y="15504"/>
                    <a:pt x="8596" y="15547"/>
                    <a:pt x="8768" y="15547"/>
                  </a:cubicBezTo>
                  <a:cubicBezTo>
                    <a:pt x="8798" y="15547"/>
                    <a:pt x="8829" y="15545"/>
                    <a:pt x="8860" y="15542"/>
                  </a:cubicBezTo>
                  <a:cubicBezTo>
                    <a:pt x="9204" y="15514"/>
                    <a:pt x="9528" y="15318"/>
                    <a:pt x="9705" y="14994"/>
                  </a:cubicBezTo>
                  <a:cubicBezTo>
                    <a:pt x="9926" y="14590"/>
                    <a:pt x="9860" y="14108"/>
                    <a:pt x="9573" y="13781"/>
                  </a:cubicBezTo>
                  <a:cubicBezTo>
                    <a:pt x="9493" y="13690"/>
                    <a:pt x="9396" y="13610"/>
                    <a:pt x="9282" y="13549"/>
                  </a:cubicBezTo>
                  <a:lnTo>
                    <a:pt x="4978" y="11191"/>
                  </a:lnTo>
                  <a:cubicBezTo>
                    <a:pt x="4967" y="11185"/>
                    <a:pt x="4956" y="11178"/>
                    <a:pt x="4946" y="11171"/>
                  </a:cubicBezTo>
                  <a:cubicBezTo>
                    <a:pt x="4853" y="11121"/>
                    <a:pt x="4766" y="11069"/>
                    <a:pt x="4681" y="11015"/>
                  </a:cubicBezTo>
                  <a:cubicBezTo>
                    <a:pt x="3995" y="10585"/>
                    <a:pt x="3431" y="10024"/>
                    <a:pt x="3015" y="9370"/>
                  </a:cubicBezTo>
                  <a:cubicBezTo>
                    <a:pt x="2965" y="9290"/>
                    <a:pt x="2916" y="9209"/>
                    <a:pt x="2871" y="9128"/>
                  </a:cubicBezTo>
                  <a:cubicBezTo>
                    <a:pt x="2621" y="8682"/>
                    <a:pt x="2436" y="8198"/>
                    <a:pt x="2322" y="7683"/>
                  </a:cubicBezTo>
                  <a:cubicBezTo>
                    <a:pt x="2274" y="7463"/>
                    <a:pt x="2241" y="7242"/>
                    <a:pt x="2219" y="7021"/>
                  </a:cubicBezTo>
                  <a:cubicBezTo>
                    <a:pt x="2210" y="6924"/>
                    <a:pt x="2204" y="6827"/>
                    <a:pt x="2201" y="6730"/>
                  </a:cubicBezTo>
                  <a:cubicBezTo>
                    <a:pt x="2169" y="5921"/>
                    <a:pt x="2315" y="5111"/>
                    <a:pt x="2622" y="4374"/>
                  </a:cubicBezTo>
                  <a:cubicBezTo>
                    <a:pt x="2660" y="4285"/>
                    <a:pt x="2700" y="4197"/>
                    <a:pt x="2740" y="4109"/>
                  </a:cubicBezTo>
                  <a:cubicBezTo>
                    <a:pt x="2880" y="3822"/>
                    <a:pt x="3045" y="3546"/>
                    <a:pt x="3236" y="3288"/>
                  </a:cubicBezTo>
                  <a:cubicBezTo>
                    <a:pt x="3449" y="2999"/>
                    <a:pt x="3707" y="2761"/>
                    <a:pt x="3993" y="2576"/>
                  </a:cubicBezTo>
                  <a:cubicBezTo>
                    <a:pt x="4070" y="2528"/>
                    <a:pt x="4149" y="2483"/>
                    <a:pt x="4229" y="2442"/>
                  </a:cubicBezTo>
                  <a:cubicBezTo>
                    <a:pt x="4632" y="2234"/>
                    <a:pt x="5077" y="2126"/>
                    <a:pt x="5530" y="2126"/>
                  </a:cubicBezTo>
                  <a:cubicBezTo>
                    <a:pt x="5588" y="2126"/>
                    <a:pt x="5647" y="2127"/>
                    <a:pt x="5706" y="2131"/>
                  </a:cubicBezTo>
                  <a:cubicBezTo>
                    <a:pt x="5797" y="2136"/>
                    <a:pt x="5889" y="2145"/>
                    <a:pt x="5980" y="2160"/>
                  </a:cubicBezTo>
                  <a:cubicBezTo>
                    <a:pt x="6291" y="2207"/>
                    <a:pt x="6598" y="2307"/>
                    <a:pt x="6892" y="2460"/>
                  </a:cubicBezTo>
                  <a:cubicBezTo>
                    <a:pt x="7049" y="2542"/>
                    <a:pt x="7217" y="2580"/>
                    <a:pt x="7383" y="2580"/>
                  </a:cubicBezTo>
                  <a:cubicBezTo>
                    <a:pt x="7767" y="2580"/>
                    <a:pt x="8138" y="2372"/>
                    <a:pt x="8328" y="2007"/>
                  </a:cubicBezTo>
                  <a:cubicBezTo>
                    <a:pt x="8378" y="1911"/>
                    <a:pt x="8411" y="1810"/>
                    <a:pt x="8430" y="1710"/>
                  </a:cubicBezTo>
                  <a:cubicBezTo>
                    <a:pt x="8513" y="1262"/>
                    <a:pt x="8299" y="794"/>
                    <a:pt x="7875" y="571"/>
                  </a:cubicBezTo>
                  <a:cubicBezTo>
                    <a:pt x="7152" y="194"/>
                    <a:pt x="6351" y="1"/>
                    <a:pt x="5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4536375" y="3004175"/>
              <a:ext cx="39600" cy="46225"/>
            </a:xfrm>
            <a:custGeom>
              <a:avLst/>
              <a:gdLst/>
              <a:ahLst/>
              <a:cxnLst/>
              <a:rect l="l" t="t" r="r" b="b"/>
              <a:pathLst>
                <a:path w="1584" h="1849" extrusionOk="0">
                  <a:moveTo>
                    <a:pt x="1306" y="1"/>
                  </a:moveTo>
                  <a:cubicBezTo>
                    <a:pt x="888" y="283"/>
                    <a:pt x="311" y="813"/>
                    <a:pt x="0" y="1713"/>
                  </a:cubicBezTo>
                  <a:lnTo>
                    <a:pt x="249" y="1849"/>
                  </a:lnTo>
                  <a:cubicBezTo>
                    <a:pt x="561" y="884"/>
                    <a:pt x="1197" y="380"/>
                    <a:pt x="1583" y="152"/>
                  </a:cubicBezTo>
                  <a:lnTo>
                    <a:pt x="1306" y="1"/>
                  </a:ln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4478025" y="2969150"/>
              <a:ext cx="34275" cy="49525"/>
            </a:xfrm>
            <a:custGeom>
              <a:avLst/>
              <a:gdLst/>
              <a:ahLst/>
              <a:cxnLst/>
              <a:rect l="l" t="t" r="r" b="b"/>
              <a:pathLst>
                <a:path w="1371" h="1981" extrusionOk="0">
                  <a:moveTo>
                    <a:pt x="1106" y="1"/>
                  </a:moveTo>
                  <a:cubicBezTo>
                    <a:pt x="624" y="327"/>
                    <a:pt x="114" y="885"/>
                    <a:pt x="0" y="1820"/>
                  </a:cubicBezTo>
                  <a:cubicBezTo>
                    <a:pt x="88" y="1876"/>
                    <a:pt x="177" y="1929"/>
                    <a:pt x="268" y="1981"/>
                  </a:cubicBezTo>
                  <a:cubicBezTo>
                    <a:pt x="345" y="985"/>
                    <a:pt x="894" y="443"/>
                    <a:pt x="1371" y="157"/>
                  </a:cubicBezTo>
                  <a:cubicBezTo>
                    <a:pt x="1280" y="107"/>
                    <a:pt x="1191" y="55"/>
                    <a:pt x="1106"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4420950" y="2921975"/>
              <a:ext cx="43075" cy="45100"/>
            </a:xfrm>
            <a:custGeom>
              <a:avLst/>
              <a:gdLst/>
              <a:ahLst/>
              <a:cxnLst/>
              <a:rect l="l" t="t" r="r" b="b"/>
              <a:pathLst>
                <a:path w="1723" h="1804" extrusionOk="0">
                  <a:moveTo>
                    <a:pt x="1579" y="1"/>
                  </a:moveTo>
                  <a:cubicBezTo>
                    <a:pt x="1005" y="190"/>
                    <a:pt x="303" y="603"/>
                    <a:pt x="0" y="1503"/>
                  </a:cubicBezTo>
                  <a:cubicBezTo>
                    <a:pt x="67" y="1606"/>
                    <a:pt x="137" y="1705"/>
                    <a:pt x="211" y="1803"/>
                  </a:cubicBezTo>
                  <a:cubicBezTo>
                    <a:pt x="443" y="818"/>
                    <a:pt x="1162" y="411"/>
                    <a:pt x="1723" y="243"/>
                  </a:cubicBezTo>
                  <a:cubicBezTo>
                    <a:pt x="1673" y="163"/>
                    <a:pt x="1626" y="82"/>
                    <a:pt x="157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4390800" y="2860925"/>
              <a:ext cx="53375" cy="18200"/>
            </a:xfrm>
            <a:custGeom>
              <a:avLst/>
              <a:gdLst/>
              <a:ahLst/>
              <a:cxnLst/>
              <a:rect l="l" t="t" r="r" b="b"/>
              <a:pathLst>
                <a:path w="2135" h="728" extrusionOk="0">
                  <a:moveTo>
                    <a:pt x="1480" y="1"/>
                  </a:moveTo>
                  <a:cubicBezTo>
                    <a:pt x="1005" y="1"/>
                    <a:pt x="505" y="80"/>
                    <a:pt x="99" y="327"/>
                  </a:cubicBezTo>
                  <a:cubicBezTo>
                    <a:pt x="66" y="346"/>
                    <a:pt x="32" y="367"/>
                    <a:pt x="1" y="392"/>
                  </a:cubicBezTo>
                  <a:cubicBezTo>
                    <a:pt x="8" y="504"/>
                    <a:pt x="20" y="616"/>
                    <a:pt x="34" y="728"/>
                  </a:cubicBezTo>
                  <a:cubicBezTo>
                    <a:pt x="99" y="669"/>
                    <a:pt x="169" y="614"/>
                    <a:pt x="246" y="569"/>
                  </a:cubicBezTo>
                  <a:cubicBezTo>
                    <a:pt x="597" y="356"/>
                    <a:pt x="1039" y="287"/>
                    <a:pt x="1469" y="287"/>
                  </a:cubicBezTo>
                  <a:cubicBezTo>
                    <a:pt x="1700" y="287"/>
                    <a:pt x="1928" y="307"/>
                    <a:pt x="2135" y="336"/>
                  </a:cubicBezTo>
                  <a:cubicBezTo>
                    <a:pt x="2126" y="239"/>
                    <a:pt x="2118" y="142"/>
                    <a:pt x="2115" y="43"/>
                  </a:cubicBezTo>
                  <a:cubicBezTo>
                    <a:pt x="1917" y="18"/>
                    <a:pt x="1701" y="1"/>
                    <a:pt x="1480"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4402425" y="2780550"/>
              <a:ext cx="54775" cy="22625"/>
            </a:xfrm>
            <a:custGeom>
              <a:avLst/>
              <a:gdLst/>
              <a:ahLst/>
              <a:cxnLst/>
              <a:rect l="l" t="t" r="r" b="b"/>
              <a:pathLst>
                <a:path w="2191" h="905" extrusionOk="0">
                  <a:moveTo>
                    <a:pt x="404" y="1"/>
                  </a:moveTo>
                  <a:cubicBezTo>
                    <a:pt x="386" y="1"/>
                    <a:pt x="368" y="1"/>
                    <a:pt x="351" y="2"/>
                  </a:cubicBezTo>
                  <a:cubicBezTo>
                    <a:pt x="275" y="3"/>
                    <a:pt x="201" y="11"/>
                    <a:pt x="129" y="21"/>
                  </a:cubicBezTo>
                  <a:lnTo>
                    <a:pt x="128" y="21"/>
                  </a:lnTo>
                  <a:cubicBezTo>
                    <a:pt x="84" y="126"/>
                    <a:pt x="40" y="232"/>
                    <a:pt x="1" y="338"/>
                  </a:cubicBezTo>
                  <a:cubicBezTo>
                    <a:pt x="114" y="306"/>
                    <a:pt x="234" y="289"/>
                    <a:pt x="358" y="286"/>
                  </a:cubicBezTo>
                  <a:cubicBezTo>
                    <a:pt x="373" y="286"/>
                    <a:pt x="388" y="286"/>
                    <a:pt x="404" y="286"/>
                  </a:cubicBezTo>
                  <a:cubicBezTo>
                    <a:pt x="997" y="286"/>
                    <a:pt x="1612" y="599"/>
                    <a:pt x="2071" y="904"/>
                  </a:cubicBezTo>
                  <a:cubicBezTo>
                    <a:pt x="2109" y="815"/>
                    <a:pt x="2149" y="727"/>
                    <a:pt x="2191" y="641"/>
                  </a:cubicBezTo>
                  <a:cubicBezTo>
                    <a:pt x="1703" y="319"/>
                    <a:pt x="1054" y="1"/>
                    <a:pt x="40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4448400" y="2716850"/>
              <a:ext cx="46000" cy="41400"/>
            </a:xfrm>
            <a:custGeom>
              <a:avLst/>
              <a:gdLst/>
              <a:ahLst/>
              <a:cxnLst/>
              <a:rect l="l" t="t" r="r" b="b"/>
              <a:pathLst>
                <a:path w="1840" h="1656" extrusionOk="0">
                  <a:moveTo>
                    <a:pt x="255" y="0"/>
                  </a:moveTo>
                  <a:cubicBezTo>
                    <a:pt x="169" y="62"/>
                    <a:pt x="82" y="126"/>
                    <a:pt x="0" y="194"/>
                  </a:cubicBezTo>
                  <a:cubicBezTo>
                    <a:pt x="840" y="546"/>
                    <a:pt x="1324" y="1135"/>
                    <a:pt x="1603" y="1656"/>
                  </a:cubicBezTo>
                  <a:cubicBezTo>
                    <a:pt x="1680" y="1607"/>
                    <a:pt x="1759" y="1561"/>
                    <a:pt x="1839" y="1520"/>
                  </a:cubicBezTo>
                  <a:cubicBezTo>
                    <a:pt x="1550" y="985"/>
                    <a:pt x="1064" y="385"/>
                    <a:pt x="25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4512700" y="2693975"/>
              <a:ext cx="25925" cy="53825"/>
            </a:xfrm>
            <a:custGeom>
              <a:avLst/>
              <a:gdLst/>
              <a:ahLst/>
              <a:cxnLst/>
              <a:rect l="l" t="t" r="r" b="b"/>
              <a:pathLst>
                <a:path w="1037" h="2153" extrusionOk="0">
                  <a:moveTo>
                    <a:pt x="359" y="0"/>
                  </a:moveTo>
                  <a:cubicBezTo>
                    <a:pt x="240" y="5"/>
                    <a:pt x="120" y="14"/>
                    <a:pt x="0" y="29"/>
                  </a:cubicBezTo>
                  <a:cubicBezTo>
                    <a:pt x="647" y="655"/>
                    <a:pt x="765" y="1506"/>
                    <a:pt x="744" y="2124"/>
                  </a:cubicBezTo>
                  <a:cubicBezTo>
                    <a:pt x="837" y="2129"/>
                    <a:pt x="927" y="2139"/>
                    <a:pt x="1018" y="2153"/>
                  </a:cubicBezTo>
                  <a:cubicBezTo>
                    <a:pt x="1037" y="1529"/>
                    <a:pt x="931" y="676"/>
                    <a:pt x="35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4579075" y="3019075"/>
              <a:ext cx="70150" cy="84325"/>
            </a:xfrm>
            <a:custGeom>
              <a:avLst/>
              <a:gdLst/>
              <a:ahLst/>
              <a:cxnLst/>
              <a:rect l="l" t="t" r="r" b="b"/>
              <a:pathLst>
                <a:path w="2806" h="3373" extrusionOk="0">
                  <a:moveTo>
                    <a:pt x="1568" y="0"/>
                  </a:moveTo>
                  <a:cubicBezTo>
                    <a:pt x="1422" y="0"/>
                    <a:pt x="1251" y="77"/>
                    <a:pt x="1076" y="214"/>
                  </a:cubicBezTo>
                  <a:cubicBezTo>
                    <a:pt x="832" y="403"/>
                    <a:pt x="579" y="711"/>
                    <a:pt x="378" y="1088"/>
                  </a:cubicBezTo>
                  <a:cubicBezTo>
                    <a:pt x="192" y="1435"/>
                    <a:pt x="78" y="1783"/>
                    <a:pt x="43" y="2075"/>
                  </a:cubicBezTo>
                  <a:cubicBezTo>
                    <a:pt x="1" y="2425"/>
                    <a:pt x="69" y="2698"/>
                    <a:pt x="255" y="2796"/>
                  </a:cubicBezTo>
                  <a:lnTo>
                    <a:pt x="1328" y="3372"/>
                  </a:lnTo>
                  <a:lnTo>
                    <a:pt x="2806" y="615"/>
                  </a:lnTo>
                  <a:lnTo>
                    <a:pt x="1732" y="40"/>
                  </a:lnTo>
                  <a:cubicBezTo>
                    <a:pt x="1683" y="13"/>
                    <a:pt x="1627" y="0"/>
                    <a:pt x="1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4648500" y="3125450"/>
              <a:ext cx="87500" cy="43550"/>
            </a:xfrm>
            <a:custGeom>
              <a:avLst/>
              <a:gdLst/>
              <a:ahLst/>
              <a:cxnLst/>
              <a:rect l="l" t="t" r="r" b="b"/>
              <a:pathLst>
                <a:path w="3500" h="1742" extrusionOk="0">
                  <a:moveTo>
                    <a:pt x="598" y="0"/>
                  </a:moveTo>
                  <a:cubicBezTo>
                    <a:pt x="442" y="0"/>
                    <a:pt x="287" y="69"/>
                    <a:pt x="182" y="202"/>
                  </a:cubicBezTo>
                  <a:cubicBezTo>
                    <a:pt x="0" y="432"/>
                    <a:pt x="38" y="765"/>
                    <a:pt x="267" y="948"/>
                  </a:cubicBezTo>
                  <a:cubicBezTo>
                    <a:pt x="326" y="995"/>
                    <a:pt x="542" y="1162"/>
                    <a:pt x="851" y="1330"/>
                  </a:cubicBezTo>
                  <a:cubicBezTo>
                    <a:pt x="1223" y="1534"/>
                    <a:pt x="1729" y="1741"/>
                    <a:pt x="2248" y="1741"/>
                  </a:cubicBezTo>
                  <a:cubicBezTo>
                    <a:pt x="2569" y="1741"/>
                    <a:pt x="2894" y="1663"/>
                    <a:pt x="3196" y="1456"/>
                  </a:cubicBezTo>
                  <a:cubicBezTo>
                    <a:pt x="3439" y="1289"/>
                    <a:pt x="3499" y="957"/>
                    <a:pt x="3334" y="715"/>
                  </a:cubicBezTo>
                  <a:cubicBezTo>
                    <a:pt x="3231" y="565"/>
                    <a:pt x="3064" y="484"/>
                    <a:pt x="2894" y="484"/>
                  </a:cubicBezTo>
                  <a:cubicBezTo>
                    <a:pt x="2790" y="484"/>
                    <a:pt x="2685" y="514"/>
                    <a:pt x="2593" y="577"/>
                  </a:cubicBezTo>
                  <a:cubicBezTo>
                    <a:pt x="2497" y="644"/>
                    <a:pt x="2378" y="671"/>
                    <a:pt x="2249" y="671"/>
                  </a:cubicBezTo>
                  <a:cubicBezTo>
                    <a:pt x="1796" y="671"/>
                    <a:pt x="1206" y="332"/>
                    <a:pt x="929" y="115"/>
                  </a:cubicBezTo>
                  <a:cubicBezTo>
                    <a:pt x="831" y="38"/>
                    <a:pt x="714" y="0"/>
                    <a:pt x="598" y="0"/>
                  </a:cubicBezTo>
                  <a:close/>
                </a:path>
              </a:pathLst>
            </a:custGeom>
            <a:solidFill>
              <a:srgbClr val="44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4603800" y="3032650"/>
              <a:ext cx="98225" cy="111025"/>
            </a:xfrm>
            <a:custGeom>
              <a:avLst/>
              <a:gdLst/>
              <a:ahLst/>
              <a:cxnLst/>
              <a:rect l="l" t="t" r="r" b="b"/>
              <a:pathLst>
                <a:path w="3929" h="4441" extrusionOk="0">
                  <a:moveTo>
                    <a:pt x="2489" y="0"/>
                  </a:moveTo>
                  <a:cubicBezTo>
                    <a:pt x="2282" y="0"/>
                    <a:pt x="2057" y="21"/>
                    <a:pt x="1817" y="72"/>
                  </a:cubicBezTo>
                  <a:cubicBezTo>
                    <a:pt x="1767" y="45"/>
                    <a:pt x="1712" y="33"/>
                    <a:pt x="1652" y="33"/>
                  </a:cubicBezTo>
                  <a:cubicBezTo>
                    <a:pt x="1303" y="33"/>
                    <a:pt x="809" y="470"/>
                    <a:pt x="461" y="1120"/>
                  </a:cubicBezTo>
                  <a:cubicBezTo>
                    <a:pt x="63" y="1863"/>
                    <a:pt x="1" y="2609"/>
                    <a:pt x="314" y="2814"/>
                  </a:cubicBezTo>
                  <a:lnTo>
                    <a:pt x="308" y="2824"/>
                  </a:lnTo>
                  <a:cubicBezTo>
                    <a:pt x="763" y="4036"/>
                    <a:pt x="1703" y="4441"/>
                    <a:pt x="1703" y="4441"/>
                  </a:cubicBezTo>
                  <a:lnTo>
                    <a:pt x="3929" y="378"/>
                  </a:lnTo>
                  <a:cubicBezTo>
                    <a:pt x="3929" y="378"/>
                    <a:pt x="3373" y="0"/>
                    <a:pt x="24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4634850" y="3040650"/>
              <a:ext cx="79750" cy="104700"/>
            </a:xfrm>
            <a:custGeom>
              <a:avLst/>
              <a:gdLst/>
              <a:ahLst/>
              <a:cxnLst/>
              <a:rect l="l" t="t" r="r" b="b"/>
              <a:pathLst>
                <a:path w="3190" h="4188" extrusionOk="0">
                  <a:moveTo>
                    <a:pt x="2444" y="0"/>
                  </a:moveTo>
                  <a:cubicBezTo>
                    <a:pt x="1928" y="0"/>
                    <a:pt x="1199" y="646"/>
                    <a:pt x="684" y="1606"/>
                  </a:cubicBezTo>
                  <a:cubicBezTo>
                    <a:pt x="81" y="2730"/>
                    <a:pt x="1" y="3860"/>
                    <a:pt x="504" y="4130"/>
                  </a:cubicBezTo>
                  <a:cubicBezTo>
                    <a:pt x="577" y="4169"/>
                    <a:pt x="659" y="4188"/>
                    <a:pt x="747" y="4188"/>
                  </a:cubicBezTo>
                  <a:cubicBezTo>
                    <a:pt x="1262" y="4188"/>
                    <a:pt x="1991" y="3543"/>
                    <a:pt x="2506" y="2582"/>
                  </a:cubicBezTo>
                  <a:cubicBezTo>
                    <a:pt x="3109" y="1458"/>
                    <a:pt x="3189" y="328"/>
                    <a:pt x="2687" y="58"/>
                  </a:cubicBezTo>
                  <a:cubicBezTo>
                    <a:pt x="2613" y="19"/>
                    <a:pt x="2531" y="0"/>
                    <a:pt x="2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4653975" y="3055700"/>
              <a:ext cx="54575" cy="78775"/>
            </a:xfrm>
            <a:custGeom>
              <a:avLst/>
              <a:gdLst/>
              <a:ahLst/>
              <a:cxnLst/>
              <a:rect l="l" t="t" r="r" b="b"/>
              <a:pathLst>
                <a:path w="2183" h="3151" extrusionOk="0">
                  <a:moveTo>
                    <a:pt x="1620" y="0"/>
                  </a:moveTo>
                  <a:cubicBezTo>
                    <a:pt x="1608" y="0"/>
                    <a:pt x="1596" y="1"/>
                    <a:pt x="1584" y="2"/>
                  </a:cubicBezTo>
                  <a:cubicBezTo>
                    <a:pt x="1770" y="339"/>
                    <a:pt x="1662" y="1039"/>
                    <a:pt x="1288" y="1734"/>
                  </a:cubicBezTo>
                  <a:cubicBezTo>
                    <a:pt x="913" y="2436"/>
                    <a:pt x="386" y="2914"/>
                    <a:pt x="1" y="2942"/>
                  </a:cubicBezTo>
                  <a:cubicBezTo>
                    <a:pt x="40" y="3014"/>
                    <a:pt x="93" y="3072"/>
                    <a:pt x="161" y="3107"/>
                  </a:cubicBezTo>
                  <a:cubicBezTo>
                    <a:pt x="217" y="3136"/>
                    <a:pt x="278" y="3151"/>
                    <a:pt x="345" y="3151"/>
                  </a:cubicBezTo>
                  <a:cubicBezTo>
                    <a:pt x="732" y="3151"/>
                    <a:pt x="1279" y="2665"/>
                    <a:pt x="1667" y="1942"/>
                  </a:cubicBezTo>
                  <a:cubicBezTo>
                    <a:pt x="2120" y="1097"/>
                    <a:pt x="2182" y="247"/>
                    <a:pt x="1803" y="44"/>
                  </a:cubicBezTo>
                  <a:cubicBezTo>
                    <a:pt x="1748" y="14"/>
                    <a:pt x="16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4649375" y="3055725"/>
              <a:ext cx="48875" cy="73525"/>
            </a:xfrm>
            <a:custGeom>
              <a:avLst/>
              <a:gdLst/>
              <a:ahLst/>
              <a:cxnLst/>
              <a:rect l="l" t="t" r="r" b="b"/>
              <a:pathLst>
                <a:path w="1955" h="2941" extrusionOk="0">
                  <a:moveTo>
                    <a:pt x="1768" y="1"/>
                  </a:moveTo>
                  <a:lnTo>
                    <a:pt x="1768" y="1"/>
                  </a:lnTo>
                  <a:cubicBezTo>
                    <a:pt x="1385" y="29"/>
                    <a:pt x="857" y="506"/>
                    <a:pt x="482" y="1206"/>
                  </a:cubicBezTo>
                  <a:lnTo>
                    <a:pt x="482" y="1208"/>
                  </a:lnTo>
                  <a:cubicBezTo>
                    <a:pt x="108" y="1903"/>
                    <a:pt x="0" y="2601"/>
                    <a:pt x="185" y="2941"/>
                  </a:cubicBezTo>
                  <a:cubicBezTo>
                    <a:pt x="570" y="2913"/>
                    <a:pt x="1097" y="2435"/>
                    <a:pt x="1472" y="1733"/>
                  </a:cubicBezTo>
                  <a:cubicBezTo>
                    <a:pt x="1846" y="1038"/>
                    <a:pt x="1954" y="338"/>
                    <a:pt x="1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4674425" y="3037025"/>
              <a:ext cx="111900" cy="75200"/>
            </a:xfrm>
            <a:custGeom>
              <a:avLst/>
              <a:gdLst/>
              <a:ahLst/>
              <a:cxnLst/>
              <a:rect l="l" t="t" r="r" b="b"/>
              <a:pathLst>
                <a:path w="4476" h="3008" extrusionOk="0">
                  <a:moveTo>
                    <a:pt x="1924" y="0"/>
                  </a:moveTo>
                  <a:cubicBezTo>
                    <a:pt x="1473" y="0"/>
                    <a:pt x="975" y="91"/>
                    <a:pt x="431" y="273"/>
                  </a:cubicBezTo>
                  <a:cubicBezTo>
                    <a:pt x="151" y="365"/>
                    <a:pt x="1" y="667"/>
                    <a:pt x="95" y="945"/>
                  </a:cubicBezTo>
                  <a:cubicBezTo>
                    <a:pt x="139" y="1079"/>
                    <a:pt x="230" y="1182"/>
                    <a:pt x="343" y="1244"/>
                  </a:cubicBezTo>
                  <a:cubicBezTo>
                    <a:pt x="421" y="1286"/>
                    <a:pt x="509" y="1310"/>
                    <a:pt x="600" y="1310"/>
                  </a:cubicBezTo>
                  <a:cubicBezTo>
                    <a:pt x="655" y="1310"/>
                    <a:pt x="712" y="1301"/>
                    <a:pt x="767" y="1282"/>
                  </a:cubicBezTo>
                  <a:cubicBezTo>
                    <a:pt x="1203" y="1136"/>
                    <a:pt x="1588" y="1063"/>
                    <a:pt x="1919" y="1063"/>
                  </a:cubicBezTo>
                  <a:cubicBezTo>
                    <a:pt x="2255" y="1063"/>
                    <a:pt x="2537" y="1139"/>
                    <a:pt x="2761" y="1289"/>
                  </a:cubicBezTo>
                  <a:cubicBezTo>
                    <a:pt x="3339" y="1680"/>
                    <a:pt x="3397" y="2498"/>
                    <a:pt x="3397" y="2506"/>
                  </a:cubicBezTo>
                  <a:cubicBezTo>
                    <a:pt x="3414" y="2789"/>
                    <a:pt x="3651" y="3008"/>
                    <a:pt x="3931" y="3008"/>
                  </a:cubicBezTo>
                  <a:cubicBezTo>
                    <a:pt x="3940" y="3008"/>
                    <a:pt x="3949" y="3007"/>
                    <a:pt x="3959" y="3007"/>
                  </a:cubicBezTo>
                  <a:cubicBezTo>
                    <a:pt x="4251" y="2990"/>
                    <a:pt x="4475" y="2742"/>
                    <a:pt x="4460" y="2450"/>
                  </a:cubicBezTo>
                  <a:cubicBezTo>
                    <a:pt x="4457" y="2395"/>
                    <a:pt x="4381" y="1107"/>
                    <a:pt x="3366" y="415"/>
                  </a:cubicBezTo>
                  <a:cubicBezTo>
                    <a:pt x="2962" y="138"/>
                    <a:pt x="2479" y="0"/>
                    <a:pt x="1924"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4650925" y="3071025"/>
              <a:ext cx="109950" cy="70200"/>
            </a:xfrm>
            <a:custGeom>
              <a:avLst/>
              <a:gdLst/>
              <a:ahLst/>
              <a:cxnLst/>
              <a:rect l="l" t="t" r="r" b="b"/>
              <a:pathLst>
                <a:path w="4398" h="2808" extrusionOk="0">
                  <a:moveTo>
                    <a:pt x="1629" y="0"/>
                  </a:moveTo>
                  <a:cubicBezTo>
                    <a:pt x="1264" y="0"/>
                    <a:pt x="871" y="55"/>
                    <a:pt x="453" y="166"/>
                  </a:cubicBezTo>
                  <a:cubicBezTo>
                    <a:pt x="170" y="241"/>
                    <a:pt x="0" y="532"/>
                    <a:pt x="76" y="817"/>
                  </a:cubicBezTo>
                  <a:cubicBezTo>
                    <a:pt x="114" y="964"/>
                    <a:pt x="211" y="1080"/>
                    <a:pt x="335" y="1147"/>
                  </a:cubicBezTo>
                  <a:cubicBezTo>
                    <a:pt x="412" y="1190"/>
                    <a:pt x="500" y="1213"/>
                    <a:pt x="591" y="1213"/>
                  </a:cubicBezTo>
                  <a:cubicBezTo>
                    <a:pt x="635" y="1213"/>
                    <a:pt x="681" y="1208"/>
                    <a:pt x="726" y="1196"/>
                  </a:cubicBezTo>
                  <a:cubicBezTo>
                    <a:pt x="1054" y="1109"/>
                    <a:pt x="1354" y="1066"/>
                    <a:pt x="1625" y="1066"/>
                  </a:cubicBezTo>
                  <a:cubicBezTo>
                    <a:pt x="1999" y="1066"/>
                    <a:pt x="2318" y="1148"/>
                    <a:pt x="2580" y="1312"/>
                  </a:cubicBezTo>
                  <a:cubicBezTo>
                    <a:pt x="3161" y="1679"/>
                    <a:pt x="3298" y="2362"/>
                    <a:pt x="3299" y="2369"/>
                  </a:cubicBezTo>
                  <a:cubicBezTo>
                    <a:pt x="3344" y="2627"/>
                    <a:pt x="3567" y="2808"/>
                    <a:pt x="3820" y="2808"/>
                  </a:cubicBezTo>
                  <a:cubicBezTo>
                    <a:pt x="3851" y="2808"/>
                    <a:pt x="3883" y="2805"/>
                    <a:pt x="3914" y="2800"/>
                  </a:cubicBezTo>
                  <a:cubicBezTo>
                    <a:pt x="4203" y="2750"/>
                    <a:pt x="4397" y="2472"/>
                    <a:pt x="4347" y="2183"/>
                  </a:cubicBezTo>
                  <a:cubicBezTo>
                    <a:pt x="4340" y="2136"/>
                    <a:pt x="4140" y="1047"/>
                    <a:pt x="3164" y="423"/>
                  </a:cubicBezTo>
                  <a:cubicBezTo>
                    <a:pt x="2726" y="141"/>
                    <a:pt x="2212" y="0"/>
                    <a:pt x="1629"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4388650" y="2693825"/>
              <a:ext cx="217350" cy="377150"/>
            </a:xfrm>
            <a:custGeom>
              <a:avLst/>
              <a:gdLst/>
              <a:ahLst/>
              <a:cxnLst/>
              <a:rect l="l" t="t" r="r" b="b"/>
              <a:pathLst>
                <a:path w="8694" h="15086" extrusionOk="0">
                  <a:moveTo>
                    <a:pt x="5539" y="0"/>
                  </a:moveTo>
                  <a:cubicBezTo>
                    <a:pt x="5467" y="0"/>
                    <a:pt x="5394" y="2"/>
                    <a:pt x="5321" y="5"/>
                  </a:cubicBezTo>
                  <a:cubicBezTo>
                    <a:pt x="5202" y="11"/>
                    <a:pt x="5082" y="20"/>
                    <a:pt x="4962" y="35"/>
                  </a:cubicBezTo>
                  <a:cubicBezTo>
                    <a:pt x="4785" y="55"/>
                    <a:pt x="4610" y="85"/>
                    <a:pt x="4434" y="125"/>
                  </a:cubicBezTo>
                  <a:cubicBezTo>
                    <a:pt x="3786" y="272"/>
                    <a:pt x="3178" y="544"/>
                    <a:pt x="2645" y="921"/>
                  </a:cubicBezTo>
                  <a:cubicBezTo>
                    <a:pt x="2559" y="983"/>
                    <a:pt x="2472" y="1047"/>
                    <a:pt x="2390" y="1115"/>
                  </a:cubicBezTo>
                  <a:cubicBezTo>
                    <a:pt x="2066" y="1377"/>
                    <a:pt x="1774" y="1682"/>
                    <a:pt x="1523" y="2023"/>
                  </a:cubicBezTo>
                  <a:cubicBezTo>
                    <a:pt x="1185" y="2482"/>
                    <a:pt x="902" y="2974"/>
                    <a:pt x="679" y="3490"/>
                  </a:cubicBezTo>
                  <a:cubicBezTo>
                    <a:pt x="635" y="3595"/>
                    <a:pt x="591" y="3701"/>
                    <a:pt x="552" y="3807"/>
                  </a:cubicBezTo>
                  <a:cubicBezTo>
                    <a:pt x="161" y="4840"/>
                    <a:pt x="0" y="5956"/>
                    <a:pt x="87" y="7076"/>
                  </a:cubicBezTo>
                  <a:cubicBezTo>
                    <a:pt x="94" y="7188"/>
                    <a:pt x="106" y="7300"/>
                    <a:pt x="120" y="7412"/>
                  </a:cubicBezTo>
                  <a:cubicBezTo>
                    <a:pt x="149" y="7654"/>
                    <a:pt x="191" y="7898"/>
                    <a:pt x="244" y="8139"/>
                  </a:cubicBezTo>
                  <a:cubicBezTo>
                    <a:pt x="443" y="9046"/>
                    <a:pt x="799" y="9884"/>
                    <a:pt x="1292" y="10629"/>
                  </a:cubicBezTo>
                  <a:cubicBezTo>
                    <a:pt x="1360" y="10732"/>
                    <a:pt x="1429" y="10832"/>
                    <a:pt x="1503" y="10929"/>
                  </a:cubicBezTo>
                  <a:cubicBezTo>
                    <a:pt x="2054" y="11679"/>
                    <a:pt x="2753" y="12323"/>
                    <a:pt x="3575" y="12833"/>
                  </a:cubicBezTo>
                  <a:cubicBezTo>
                    <a:pt x="3663" y="12889"/>
                    <a:pt x="3752" y="12942"/>
                    <a:pt x="3843" y="12994"/>
                  </a:cubicBezTo>
                  <a:cubicBezTo>
                    <a:pt x="3881" y="13015"/>
                    <a:pt x="3917" y="13036"/>
                    <a:pt x="3955" y="13056"/>
                  </a:cubicBezTo>
                  <a:lnTo>
                    <a:pt x="7660" y="15085"/>
                  </a:lnTo>
                  <a:cubicBezTo>
                    <a:pt x="7695" y="14793"/>
                    <a:pt x="7809" y="14445"/>
                    <a:pt x="7995" y="14098"/>
                  </a:cubicBezTo>
                  <a:cubicBezTo>
                    <a:pt x="8196" y="13721"/>
                    <a:pt x="8448" y="13413"/>
                    <a:pt x="8693" y="13224"/>
                  </a:cubicBezTo>
                  <a:lnTo>
                    <a:pt x="7960" y="12824"/>
                  </a:lnTo>
                  <a:cubicBezTo>
                    <a:pt x="7948" y="12839"/>
                    <a:pt x="7936" y="12857"/>
                    <a:pt x="7924" y="12874"/>
                  </a:cubicBezTo>
                  <a:cubicBezTo>
                    <a:pt x="7592" y="13330"/>
                    <a:pt x="7074" y="13578"/>
                    <a:pt x="6547" y="13578"/>
                  </a:cubicBezTo>
                  <a:cubicBezTo>
                    <a:pt x="6252" y="13578"/>
                    <a:pt x="5954" y="13500"/>
                    <a:pt x="5685" y="13337"/>
                  </a:cubicBezTo>
                  <a:cubicBezTo>
                    <a:pt x="2247" y="11259"/>
                    <a:pt x="11" y="9592"/>
                    <a:pt x="1429" y="4623"/>
                  </a:cubicBezTo>
                  <a:cubicBezTo>
                    <a:pt x="2251" y="1748"/>
                    <a:pt x="4039" y="1040"/>
                    <a:pt x="5603" y="1040"/>
                  </a:cubicBezTo>
                  <a:cubicBezTo>
                    <a:pt x="7123" y="1040"/>
                    <a:pt x="8430" y="1709"/>
                    <a:pt x="8430" y="1709"/>
                  </a:cubicBezTo>
                  <a:cubicBezTo>
                    <a:pt x="8513" y="1262"/>
                    <a:pt x="8299" y="794"/>
                    <a:pt x="7875" y="570"/>
                  </a:cubicBezTo>
                  <a:cubicBezTo>
                    <a:pt x="7150" y="193"/>
                    <a:pt x="6346" y="0"/>
                    <a:pt x="553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On-screen Show (16:9)</PresentationFormat>
  <Paragraphs>113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Bebas Neue</vt:lpstr>
      <vt:lpstr>Golos Text</vt:lpstr>
      <vt:lpstr>Gantari</vt:lpstr>
      <vt:lpstr>Golos Text Medium</vt:lpstr>
      <vt:lpstr>Artificial Intelligence by Slidesgo</vt:lpstr>
      <vt:lpstr>Gen AI-based Data Profiling</vt:lpstr>
      <vt:lpstr>01</vt:lpstr>
      <vt:lpstr>The Problem:  Manual compliance checks and validating regulatory reports are slow, lacks efficiency, and difficult to scale. Traditional rule generation is time-consuming and prone to human error. </vt:lpstr>
      <vt:lpstr>Our Solution</vt:lpstr>
      <vt:lpstr>Solution Overview:  A Gen AI-powered data profiling app that automates rule generation from regulatory instructions, converts them into SQL queries, and flags violating transactions  It ensures fast execution using modern and efficiency libraries It provides detailed documentation of the rules generated along with the formulas to validate data</vt:lpstr>
      <vt:lpstr>Workflow:</vt:lpstr>
      <vt:lpstr>Key Features</vt:lpstr>
      <vt:lpstr>Key Features</vt:lpstr>
      <vt:lpstr>Key Features</vt:lpstr>
      <vt:lpstr>Key Features</vt:lpstr>
      <vt:lpstr>Key Features</vt:lpstr>
      <vt:lpstr>Technical Architecture</vt:lpstr>
      <vt:lpstr>Technical Architecture</vt:lpstr>
      <vt:lpstr>Future Scope</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AI-based Data Profiling</dc:title>
  <cp:lastModifiedBy>Prakhar Agrawal</cp:lastModifiedBy>
  <cp:revision>1</cp:revision>
  <dcterms:modified xsi:type="dcterms:W3CDTF">2025-03-26T14:51:18Z</dcterms:modified>
</cp:coreProperties>
</file>