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9" r:id="rId5"/>
    <p:sldId id="260"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0000"/>
    <a:srgbClr val="F3A875"/>
    <a:srgbClr val="EF8943"/>
    <a:srgbClr val="E20000"/>
    <a:srgbClr val="7E0000"/>
    <a:srgbClr val="E26714"/>
    <a:srgbClr val="C85C12"/>
    <a:srgbClr val="A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C139-AA66-D96F-E91D-6C033716AFF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DF658CE7-33F8-DA35-C136-6A081D9D5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E29C6171-6FEF-6370-FF08-F314F9ABA4F8}"/>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5" name="Footer Placeholder 4">
            <a:extLst>
              <a:ext uri="{FF2B5EF4-FFF2-40B4-BE49-F238E27FC236}">
                <a16:creationId xmlns:a16="http://schemas.microsoft.com/office/drawing/2014/main" id="{CF5CE311-6F17-A4DC-6A24-0A04A0813C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FE694-8F9A-A9BC-4DB6-EFE941795B6D}"/>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1790573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77E84-A7F6-DE13-DE01-9112F1A4A0AE}"/>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84493645-8838-4C19-3731-4B1C564242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8D8CF9F6-0997-BD7E-105E-52C7C43A4813}"/>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5" name="Footer Placeholder 4">
            <a:extLst>
              <a:ext uri="{FF2B5EF4-FFF2-40B4-BE49-F238E27FC236}">
                <a16:creationId xmlns:a16="http://schemas.microsoft.com/office/drawing/2014/main" id="{5630580E-1CDC-ED4F-AD7D-EA161B9690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CE2F6-6FF8-559B-7199-C2748A017E4E}"/>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132181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3C007C-F36A-6758-3001-C6761240F07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77AA5B54-C1AA-B0F7-2054-2EA2583A02C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4F6EA8D6-AE17-887E-0F6A-BBE82BAD6E33}"/>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5" name="Footer Placeholder 4">
            <a:extLst>
              <a:ext uri="{FF2B5EF4-FFF2-40B4-BE49-F238E27FC236}">
                <a16:creationId xmlns:a16="http://schemas.microsoft.com/office/drawing/2014/main" id="{9F61CF14-750D-A5A0-7ABA-FBB9AEEE9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46E3A-79CB-146D-B95B-DDD9385DE051}"/>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3235089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A69D-1076-E5B9-ED45-F2B45699F506}"/>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8BA1A6B5-744B-EE11-C73F-1EB349BFEB9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A15B6A24-22C6-FD46-7C7B-DF60813569F7}"/>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5" name="Footer Placeholder 4">
            <a:extLst>
              <a:ext uri="{FF2B5EF4-FFF2-40B4-BE49-F238E27FC236}">
                <a16:creationId xmlns:a16="http://schemas.microsoft.com/office/drawing/2014/main" id="{4CD509A1-3306-9031-E78F-6BB4111013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B1E037-5A0E-0164-BD1A-BF9749A652D7}"/>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164480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E4DCD-2FC8-B01F-06F6-9FFAF8B413E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597DAE3A-0224-908A-E60F-2B7E6BDD0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F9C4CC-71E6-3E36-FB5A-EB275489F5AC}"/>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5" name="Footer Placeholder 4">
            <a:extLst>
              <a:ext uri="{FF2B5EF4-FFF2-40B4-BE49-F238E27FC236}">
                <a16:creationId xmlns:a16="http://schemas.microsoft.com/office/drawing/2014/main" id="{58CAFBE5-57F3-BF77-20FB-A9DE3121C0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38973B-7E0E-A334-28B6-3A2B4AE0F2EA}"/>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1108635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B0FC-EFDC-3268-3FA0-D9A6DC272283}"/>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A64FB77E-398D-A05B-7EFA-F3CF7765BED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C61C1856-6EC4-0EC3-44D0-F27F34207E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94BB2C20-561F-41B7-9086-D06E07738CCA}"/>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6" name="Footer Placeholder 5">
            <a:extLst>
              <a:ext uri="{FF2B5EF4-FFF2-40B4-BE49-F238E27FC236}">
                <a16:creationId xmlns:a16="http://schemas.microsoft.com/office/drawing/2014/main" id="{E693CAE8-8855-EA60-6C6B-0F45D3D158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E7705C-4E93-8CC7-07A6-E034027DC9D4}"/>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111296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BEC2-4154-A4DC-EB4C-83E3C7E0282E}"/>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D5DC121E-AFD0-09A8-955A-16CBE6159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C659797-09F1-F40B-3C78-12F9E190132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C1E23430-144C-2F49-438C-96B7A860CB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05D693A-20E4-0CD4-AB36-7B137619551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C752ECC0-15DD-C0E8-DA50-33F19003B627}"/>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8" name="Footer Placeholder 7">
            <a:extLst>
              <a:ext uri="{FF2B5EF4-FFF2-40B4-BE49-F238E27FC236}">
                <a16:creationId xmlns:a16="http://schemas.microsoft.com/office/drawing/2014/main" id="{0146D54A-7594-73A0-9399-B112BFD1F0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C0F7AC-ADAD-3CDD-5BD4-263B33201E97}"/>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56867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363E-B3F8-93F3-8C15-7E39D8C260AC}"/>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75214E48-F8ED-6B2C-E277-E5BF2AD23AFE}"/>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4" name="Footer Placeholder 3">
            <a:extLst>
              <a:ext uri="{FF2B5EF4-FFF2-40B4-BE49-F238E27FC236}">
                <a16:creationId xmlns:a16="http://schemas.microsoft.com/office/drawing/2014/main" id="{9511379E-8FA4-4C88-635B-743718A473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C0EBD3-8970-B65D-E3BD-09153A04AC69}"/>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2781626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69FF2E-C102-11B4-7854-4E061957A5D4}"/>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3" name="Footer Placeholder 2">
            <a:extLst>
              <a:ext uri="{FF2B5EF4-FFF2-40B4-BE49-F238E27FC236}">
                <a16:creationId xmlns:a16="http://schemas.microsoft.com/office/drawing/2014/main" id="{47612023-D197-A214-CD34-43C7BFFCD8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25EFF1-8A3A-8D9D-53FD-5CEF13446F70}"/>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63234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10B8-39F5-41F9-422E-E325E464B3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B2D48B4B-327C-DD3E-F7C1-849C82BC7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4F1F1E59-6185-2F09-43CA-4F535773F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BD0D7F2-4A85-D865-C76B-6DD667D404B3}"/>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6" name="Footer Placeholder 5">
            <a:extLst>
              <a:ext uri="{FF2B5EF4-FFF2-40B4-BE49-F238E27FC236}">
                <a16:creationId xmlns:a16="http://schemas.microsoft.com/office/drawing/2014/main" id="{249500CD-C432-053A-CA14-2806320302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279F26-DEBC-FFB6-8F72-91C1EA025FE7}"/>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1241703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F060-71F2-E117-8C31-ADB3AC8972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46920A2B-89AE-44CD-7EE1-FED0D1FEE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950A47C-B6B2-CB53-EF9B-94DA391036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039B25C-E3C8-7F58-8CFE-0592581D4527}"/>
              </a:ext>
            </a:extLst>
          </p:cNvPr>
          <p:cNvSpPr>
            <a:spLocks noGrp="1"/>
          </p:cNvSpPr>
          <p:nvPr>
            <p:ph type="dt" sz="half" idx="10"/>
          </p:nvPr>
        </p:nvSpPr>
        <p:spPr/>
        <p:txBody>
          <a:bodyPr/>
          <a:lstStyle/>
          <a:p>
            <a:fld id="{47240298-87EB-4C24-AC01-21EFA1F28EDE}" type="datetimeFigureOut">
              <a:rPr lang="en-IN" smtClean="0"/>
              <a:t>26-03-2025</a:t>
            </a:fld>
            <a:endParaRPr lang="en-IN"/>
          </a:p>
        </p:txBody>
      </p:sp>
      <p:sp>
        <p:nvSpPr>
          <p:cNvPr id="6" name="Footer Placeholder 5">
            <a:extLst>
              <a:ext uri="{FF2B5EF4-FFF2-40B4-BE49-F238E27FC236}">
                <a16:creationId xmlns:a16="http://schemas.microsoft.com/office/drawing/2014/main" id="{93297B50-162E-DBA5-414A-49972DEA10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EF66B9-5D24-E501-11B5-AB8B29D69EA8}"/>
              </a:ext>
            </a:extLst>
          </p:cNvPr>
          <p:cNvSpPr>
            <a:spLocks noGrp="1"/>
          </p:cNvSpPr>
          <p:nvPr>
            <p:ph type="sldNum" sz="quarter" idx="12"/>
          </p:nvPr>
        </p:nvSpPr>
        <p:spPr/>
        <p:txBody>
          <a:bodyPr/>
          <a:lstStyle/>
          <a:p>
            <a:fld id="{4293AC7F-0D5A-47DC-98A1-BF9F4BA8432F}" type="slidenum">
              <a:rPr lang="en-IN" smtClean="0"/>
              <a:t>‹#›</a:t>
            </a:fld>
            <a:endParaRPr lang="en-IN"/>
          </a:p>
        </p:txBody>
      </p:sp>
    </p:spTree>
    <p:extLst>
      <p:ext uri="{BB962C8B-B14F-4D97-AF65-F5344CB8AC3E}">
        <p14:creationId xmlns:p14="http://schemas.microsoft.com/office/powerpoint/2010/main" val="318941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A9266F-69CF-FCF5-0D6A-2385E29837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63C439E-2ACB-540A-ED91-84E48B5EBE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5E4E5E5-8C5E-C860-E237-1394EA5C6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240298-87EB-4C24-AC01-21EFA1F28EDE}" type="datetimeFigureOut">
              <a:rPr lang="en-IN" smtClean="0"/>
              <a:t>26-03-2025</a:t>
            </a:fld>
            <a:endParaRPr lang="en-IN"/>
          </a:p>
        </p:txBody>
      </p:sp>
      <p:sp>
        <p:nvSpPr>
          <p:cNvPr id="5" name="Footer Placeholder 4">
            <a:extLst>
              <a:ext uri="{FF2B5EF4-FFF2-40B4-BE49-F238E27FC236}">
                <a16:creationId xmlns:a16="http://schemas.microsoft.com/office/drawing/2014/main" id="{C2F6B140-07D1-6851-390F-A3090CB557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EDA6B2-0AD3-CE76-CA1E-F35B34EE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3AC7F-0D5A-47DC-98A1-BF9F4BA8432F}" type="slidenum">
              <a:rPr lang="en-IN" smtClean="0"/>
              <a:t>‹#›</a:t>
            </a:fld>
            <a:endParaRPr lang="en-IN"/>
          </a:p>
        </p:txBody>
      </p:sp>
    </p:spTree>
    <p:extLst>
      <p:ext uri="{BB962C8B-B14F-4D97-AF65-F5344CB8AC3E}">
        <p14:creationId xmlns:p14="http://schemas.microsoft.com/office/powerpoint/2010/main" val="3677723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B5FEE-7C82-9BA3-8AED-F6220270831E}"/>
              </a:ext>
            </a:extLst>
          </p:cNvPr>
          <p:cNvSpPr>
            <a:spLocks noGrp="1"/>
          </p:cNvSpPr>
          <p:nvPr>
            <p:ph type="ctrTitle"/>
          </p:nvPr>
        </p:nvSpPr>
        <p:spPr>
          <a:xfrm>
            <a:off x="1319753" y="207963"/>
            <a:ext cx="9348247" cy="2387600"/>
          </a:xfrm>
        </p:spPr>
        <p:txBody>
          <a:bodyPr/>
          <a:lstStyle/>
          <a:p>
            <a:pPr algn="l"/>
            <a:r>
              <a:rPr lang="en-IN" b="1" dirty="0">
                <a:solidFill>
                  <a:srgbClr val="C00000"/>
                </a:solidFill>
              </a:rPr>
              <a:t>Technology Hackathon 2025</a:t>
            </a:r>
          </a:p>
        </p:txBody>
      </p:sp>
      <p:sp>
        <p:nvSpPr>
          <p:cNvPr id="3" name="Subtitle 2">
            <a:extLst>
              <a:ext uri="{FF2B5EF4-FFF2-40B4-BE49-F238E27FC236}">
                <a16:creationId xmlns:a16="http://schemas.microsoft.com/office/drawing/2014/main" id="{0992BC77-6164-B216-ECD1-20CE423A19C1}"/>
              </a:ext>
            </a:extLst>
          </p:cNvPr>
          <p:cNvSpPr>
            <a:spLocks noGrp="1"/>
          </p:cNvSpPr>
          <p:nvPr>
            <p:ph type="subTitle" idx="1"/>
          </p:nvPr>
        </p:nvSpPr>
        <p:spPr>
          <a:xfrm>
            <a:off x="1319753" y="2903457"/>
            <a:ext cx="9348247" cy="3746580"/>
          </a:xfrm>
        </p:spPr>
        <p:txBody>
          <a:bodyPr>
            <a:normAutofit fontScale="92500" lnSpcReduction="10000"/>
          </a:bodyPr>
          <a:lstStyle/>
          <a:p>
            <a:pPr algn="l"/>
            <a:r>
              <a:rPr lang="en-IN" sz="3600" dirty="0"/>
              <a:t>Gen AI-Based Data Profiling</a:t>
            </a:r>
          </a:p>
          <a:p>
            <a:pPr algn="l"/>
            <a:endParaRPr lang="en-IN" dirty="0">
              <a:solidFill>
                <a:schemeClr val="accent2"/>
              </a:solidFill>
            </a:endParaRPr>
          </a:p>
          <a:p>
            <a:pPr algn="l"/>
            <a:r>
              <a:rPr lang="en-IN" sz="2300" b="1" dirty="0">
                <a:solidFill>
                  <a:schemeClr val="accent2"/>
                </a:solidFill>
              </a:rPr>
              <a:t>Team Peniel</a:t>
            </a:r>
          </a:p>
          <a:p>
            <a:pPr algn="l"/>
            <a:endParaRPr lang="en-IN" sz="1400" b="1" dirty="0"/>
          </a:p>
          <a:p>
            <a:pPr algn="l"/>
            <a:r>
              <a:rPr lang="en-IN" sz="2100" b="1" dirty="0"/>
              <a:t>March 2025</a:t>
            </a:r>
          </a:p>
          <a:p>
            <a:pPr algn="l"/>
            <a:endParaRPr lang="en-IN" sz="2100" b="1" dirty="0"/>
          </a:p>
          <a:p>
            <a:pPr lvl="1" algn="l"/>
            <a:r>
              <a:rPr lang="en-IN" sz="1700" dirty="0"/>
              <a:t>Srivastava, Aryan </a:t>
            </a:r>
          </a:p>
          <a:p>
            <a:pPr lvl="1" algn="l"/>
            <a:r>
              <a:rPr lang="en-IN" sz="1700" dirty="0"/>
              <a:t>Banerjee, </a:t>
            </a:r>
            <a:r>
              <a:rPr lang="en-IN" sz="1700" dirty="0" err="1"/>
              <a:t>Oishwarjya</a:t>
            </a:r>
            <a:r>
              <a:rPr lang="en-IN" sz="1700" dirty="0"/>
              <a:t> </a:t>
            </a:r>
          </a:p>
          <a:p>
            <a:pPr lvl="1" algn="l"/>
            <a:r>
              <a:rPr lang="en-IN" sz="1700" dirty="0"/>
              <a:t>Goel, Rushil </a:t>
            </a:r>
          </a:p>
          <a:p>
            <a:pPr lvl="1" algn="l"/>
            <a:r>
              <a:rPr lang="en-IN" sz="1700" dirty="0"/>
              <a:t>Mittal, Vani </a:t>
            </a:r>
          </a:p>
          <a:p>
            <a:pPr lvl="1" algn="l"/>
            <a:r>
              <a:rPr lang="en-IN" sz="1700" dirty="0" err="1"/>
              <a:t>Gokanakonda</a:t>
            </a:r>
            <a:r>
              <a:rPr lang="en-IN" sz="1700" dirty="0"/>
              <a:t>, Ravi Kumar</a:t>
            </a:r>
          </a:p>
          <a:p>
            <a:pPr algn="l"/>
            <a:endParaRPr lang="en-IN" sz="1400" dirty="0"/>
          </a:p>
          <a:p>
            <a:pPr algn="l"/>
            <a:endParaRPr lang="en-IN" sz="1400" dirty="0"/>
          </a:p>
        </p:txBody>
      </p:sp>
      <p:cxnSp>
        <p:nvCxnSpPr>
          <p:cNvPr id="5" name="Straight Connector 4">
            <a:extLst>
              <a:ext uri="{FF2B5EF4-FFF2-40B4-BE49-F238E27FC236}">
                <a16:creationId xmlns:a16="http://schemas.microsoft.com/office/drawing/2014/main" id="{9B638D70-715F-E061-AC08-B33FE9944471}"/>
              </a:ext>
            </a:extLst>
          </p:cNvPr>
          <p:cNvCxnSpPr>
            <a:cxnSpLocks/>
          </p:cNvCxnSpPr>
          <p:nvPr/>
        </p:nvCxnSpPr>
        <p:spPr>
          <a:xfrm>
            <a:off x="942680" y="3610466"/>
            <a:ext cx="1003012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0886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63A44-916F-2486-A1DF-B70894C26D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AF779-94D9-4FBB-5F18-F73CA6867EB1}"/>
              </a:ext>
            </a:extLst>
          </p:cNvPr>
          <p:cNvSpPr>
            <a:spLocks noGrp="1"/>
          </p:cNvSpPr>
          <p:nvPr>
            <p:ph type="title"/>
          </p:nvPr>
        </p:nvSpPr>
        <p:spPr>
          <a:xfrm>
            <a:off x="611956" y="-93505"/>
            <a:ext cx="10515600" cy="1325563"/>
          </a:xfrm>
        </p:spPr>
        <p:txBody>
          <a:bodyPr>
            <a:normAutofit/>
          </a:bodyPr>
          <a:lstStyle/>
          <a:p>
            <a:r>
              <a:rPr lang="en-IN" sz="3200" b="1" dirty="0">
                <a:solidFill>
                  <a:srgbClr val="C00000"/>
                </a:solidFill>
              </a:rPr>
              <a:t>Our Solution and Data Exploration and Creation</a:t>
            </a:r>
          </a:p>
        </p:txBody>
      </p:sp>
      <p:sp>
        <p:nvSpPr>
          <p:cNvPr id="3" name="Content Placeholder 2">
            <a:extLst>
              <a:ext uri="{FF2B5EF4-FFF2-40B4-BE49-F238E27FC236}">
                <a16:creationId xmlns:a16="http://schemas.microsoft.com/office/drawing/2014/main" id="{FFEAFB7F-95C4-FF83-AE12-8AA924E54D49}"/>
              </a:ext>
            </a:extLst>
          </p:cNvPr>
          <p:cNvSpPr>
            <a:spLocks noGrp="1"/>
          </p:cNvSpPr>
          <p:nvPr>
            <p:ph idx="1"/>
          </p:nvPr>
        </p:nvSpPr>
        <p:spPr>
          <a:xfrm>
            <a:off x="292096" y="1000397"/>
            <a:ext cx="5023698" cy="5717915"/>
          </a:xfrm>
        </p:spPr>
        <p:txBody>
          <a:bodyPr>
            <a:noAutofit/>
          </a:bodyPr>
          <a:lstStyle/>
          <a:p>
            <a:pPr marL="0" indent="0">
              <a:buNone/>
            </a:pPr>
            <a:r>
              <a:rPr lang="en-IN" sz="1500" b="1" u="sng" dirty="0">
                <a:solidFill>
                  <a:srgbClr val="C00000"/>
                </a:solidFill>
                <a:latin typeface="Calibri" panose="020F0502020204030204" pitchFamily="34" charset="0"/>
                <a:ea typeface="Calibri" panose="020F0502020204030204" pitchFamily="34" charset="0"/>
                <a:cs typeface="Calibri" panose="020F0502020204030204" pitchFamily="34" charset="0"/>
              </a:rPr>
              <a:t>Solution: </a:t>
            </a:r>
            <a:r>
              <a:rPr lang="en-IN" sz="1500" dirty="0">
                <a:latin typeface="Calibri" panose="020F0502020204030204" pitchFamily="34" charset="0"/>
                <a:ea typeface="Calibri" panose="020F0502020204030204" pitchFamily="34" charset="0"/>
                <a:cs typeface="Calibri" panose="020F0502020204030204" pitchFamily="34" charset="0"/>
              </a:rPr>
              <a:t>We have proposed complete solution which involves</a:t>
            </a:r>
          </a:p>
          <a:p>
            <a:pPr lvl="1"/>
            <a:r>
              <a:rPr lang="en-IN" sz="1500" b="1" dirty="0">
                <a:solidFill>
                  <a:schemeClr val="accent1"/>
                </a:solidFill>
                <a:latin typeface="Calibri" panose="020F0502020204030204" pitchFamily="34" charset="0"/>
                <a:ea typeface="Calibri" panose="020F0502020204030204" pitchFamily="34" charset="0"/>
                <a:cs typeface="Calibri" panose="020F0502020204030204" pitchFamily="34" charset="0"/>
              </a:rPr>
              <a:t>Interactive </a:t>
            </a:r>
            <a:r>
              <a:rPr lang="en-US" sz="1500" b="1" dirty="0">
                <a:solidFill>
                  <a:schemeClr val="accent1"/>
                </a:solidFill>
                <a:latin typeface="Calibri" panose="020F0502020204030204" pitchFamily="34" charset="0"/>
                <a:ea typeface="Calibri" panose="020F0502020204030204" pitchFamily="34" charset="0"/>
                <a:cs typeface="Calibri" panose="020F0502020204030204" pitchFamily="34" charset="0"/>
              </a:rPr>
              <a:t>chatbot: </a:t>
            </a:r>
            <a:r>
              <a:rPr lang="en-US" sz="1500" dirty="0">
                <a:latin typeface="Calibri" panose="020F0502020204030204" pitchFamily="34" charset="0"/>
                <a:ea typeface="Calibri" panose="020F0502020204030204" pitchFamily="34" charset="0"/>
                <a:cs typeface="Calibri" panose="020F0502020204030204" pitchFamily="34" charset="0"/>
              </a:rPr>
              <a:t>Enables data and rule uploads, fetches real-time internet data, and assists with regulatory compliance queries.</a:t>
            </a:r>
          </a:p>
          <a:p>
            <a:pPr lvl="1"/>
            <a:r>
              <a:rPr lang="en-IN" sz="1500" b="1" dirty="0">
                <a:solidFill>
                  <a:schemeClr val="accent1"/>
                </a:solidFill>
                <a:latin typeface="Calibri" panose="020F0502020204030204" pitchFamily="34" charset="0"/>
                <a:ea typeface="Calibri" panose="020F0502020204030204" pitchFamily="34" charset="0"/>
                <a:cs typeface="Calibri" panose="020F0502020204030204" pitchFamily="34" charset="0"/>
              </a:rPr>
              <a:t>LLM (Large Language Model): </a:t>
            </a:r>
            <a:r>
              <a:rPr lang="en-IN" sz="1500" dirty="0">
                <a:latin typeface="Calibri" panose="020F0502020204030204" pitchFamily="34" charset="0"/>
                <a:ea typeface="Calibri" panose="020F0502020204030204" pitchFamily="34" charset="0"/>
                <a:cs typeface="Calibri" panose="020F0502020204030204" pitchFamily="34" charset="0"/>
              </a:rPr>
              <a:t>Extracts and interprets regulatory reporting rules, also pre-processes data based on mentioned rules and input values</a:t>
            </a:r>
          </a:p>
          <a:p>
            <a:pPr lvl="1"/>
            <a:r>
              <a:rPr lang="en-IN" sz="1500" b="1" dirty="0">
                <a:solidFill>
                  <a:schemeClr val="accent1"/>
                </a:solidFill>
                <a:latin typeface="Calibri" panose="020F0502020204030204" pitchFamily="34" charset="0"/>
                <a:ea typeface="Calibri" panose="020F0502020204030204" pitchFamily="34" charset="0"/>
                <a:cs typeface="Calibri" panose="020F0502020204030204" pitchFamily="34" charset="0"/>
              </a:rPr>
              <a:t>Hybrid ML: </a:t>
            </a:r>
            <a:r>
              <a:rPr lang="en-IN" sz="1500" dirty="0">
                <a:latin typeface="Calibri" panose="020F0502020204030204" pitchFamily="34" charset="0"/>
                <a:ea typeface="Calibri" panose="020F0502020204030204" pitchFamily="34" charset="0"/>
                <a:cs typeface="Calibri" panose="020F0502020204030204" pitchFamily="34" charset="0"/>
              </a:rPr>
              <a:t>Analyses data, adaptively assigns a risk score and risk severity based on rules, current market trends, and weightages of different attributes that contribute towards risk.</a:t>
            </a:r>
          </a:p>
          <a:p>
            <a:pPr lvl="1"/>
            <a:r>
              <a:rPr lang="en-IN" sz="1500" b="1" dirty="0">
                <a:solidFill>
                  <a:schemeClr val="accent1"/>
                </a:solidFill>
                <a:latin typeface="Calibri" panose="020F0502020204030204" pitchFamily="34" charset="0"/>
                <a:ea typeface="Calibri" panose="020F0502020204030204" pitchFamily="34" charset="0"/>
                <a:cs typeface="Calibri" panose="020F0502020204030204" pitchFamily="34" charset="0"/>
              </a:rPr>
              <a:t>ML </a:t>
            </a:r>
            <a:r>
              <a:rPr lang="en-IN" sz="1500" dirty="0">
                <a:latin typeface="Calibri" panose="020F0502020204030204" pitchFamily="34" charset="0"/>
                <a:ea typeface="Calibri" panose="020F0502020204030204" pitchFamily="34" charset="0"/>
                <a:cs typeface="Calibri" panose="020F0502020204030204" pitchFamily="34" charset="0"/>
              </a:rPr>
              <a:t>and</a:t>
            </a:r>
            <a:r>
              <a:rPr lang="en-IN" sz="1500" b="1" dirty="0">
                <a:solidFill>
                  <a:schemeClr val="accent1"/>
                </a:solidFill>
                <a:latin typeface="Calibri" panose="020F0502020204030204" pitchFamily="34" charset="0"/>
                <a:ea typeface="Calibri" panose="020F0502020204030204" pitchFamily="34" charset="0"/>
                <a:cs typeface="Calibri" panose="020F0502020204030204" pitchFamily="34" charset="0"/>
              </a:rPr>
              <a:t> LLM </a:t>
            </a:r>
            <a:r>
              <a:rPr lang="en-IN" sz="1500" dirty="0">
                <a:latin typeface="Calibri" panose="020F0502020204030204" pitchFamily="34" charset="0"/>
                <a:ea typeface="Calibri" panose="020F0502020204030204" pitchFamily="34" charset="0"/>
                <a:cs typeface="Calibri" panose="020F0502020204030204" pitchFamily="34" charset="0"/>
              </a:rPr>
              <a:t>also suggest remediation techniques based on type of risk imposed or type of rule failed.</a:t>
            </a:r>
          </a:p>
          <a:p>
            <a:pPr marL="0" indent="0">
              <a:buNone/>
            </a:pPr>
            <a:r>
              <a:rPr lang="en-IN" sz="1500" b="1" u="sng" dirty="0">
                <a:solidFill>
                  <a:srgbClr val="C00000"/>
                </a:solidFill>
                <a:latin typeface="Calibri" panose="020F0502020204030204" pitchFamily="34" charset="0"/>
                <a:ea typeface="Calibri" panose="020F0502020204030204" pitchFamily="34" charset="0"/>
                <a:cs typeface="Calibri" panose="020F0502020204030204" pitchFamily="34" charset="0"/>
              </a:rPr>
              <a:t>Additional Features</a:t>
            </a:r>
          </a:p>
          <a:p>
            <a:pPr lvl="1"/>
            <a:r>
              <a:rPr lang="en-IN" sz="1500" dirty="0">
                <a:solidFill>
                  <a:schemeClr val="accent5"/>
                </a:solidFill>
                <a:latin typeface="Calibri" panose="020F0502020204030204" pitchFamily="34" charset="0"/>
                <a:ea typeface="Calibri" panose="020F0502020204030204" pitchFamily="34" charset="0"/>
                <a:cs typeface="Calibri" panose="020F0502020204030204" pitchFamily="34" charset="0"/>
              </a:rPr>
              <a:t>Categorization</a:t>
            </a:r>
            <a:r>
              <a:rPr lang="en-IN" sz="1500" dirty="0">
                <a:latin typeface="Calibri" panose="020F0502020204030204" pitchFamily="34" charset="0"/>
                <a:ea typeface="Calibri" panose="020F0502020204030204" pitchFamily="34" charset="0"/>
                <a:cs typeface="Calibri" panose="020F0502020204030204" pitchFamily="34" charset="0"/>
              </a:rPr>
              <a:t> of transactions </a:t>
            </a:r>
            <a:r>
              <a:rPr lang="en-IN" sz="1500" dirty="0">
                <a:solidFill>
                  <a:schemeClr val="accent5"/>
                </a:solidFill>
                <a:latin typeface="Calibri" panose="020F0502020204030204" pitchFamily="34" charset="0"/>
                <a:ea typeface="Calibri" panose="020F0502020204030204" pitchFamily="34" charset="0"/>
                <a:cs typeface="Calibri" panose="020F0502020204030204" pitchFamily="34" charset="0"/>
              </a:rPr>
              <a:t>based on risk </a:t>
            </a:r>
            <a:r>
              <a:rPr lang="en-IN"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types</a:t>
            </a:r>
            <a:r>
              <a:rPr lang="en-IN" sz="1500" dirty="0">
                <a:latin typeface="Calibri" panose="020F0502020204030204" pitchFamily="34" charset="0"/>
                <a:ea typeface="Calibri" panose="020F0502020204030204" pitchFamily="34" charset="0"/>
                <a:cs typeface="Calibri" panose="020F0502020204030204" pitchFamily="34" charset="0"/>
              </a:rPr>
              <a:t>: </a:t>
            </a:r>
          </a:p>
          <a:p>
            <a:pPr lvl="2"/>
            <a:r>
              <a:rPr lang="en-IN" sz="1500" dirty="0">
                <a:latin typeface="Calibri" panose="020F0502020204030204" pitchFamily="34" charset="0"/>
                <a:ea typeface="Calibri" panose="020F0502020204030204" pitchFamily="34" charset="0"/>
                <a:cs typeface="Calibri" panose="020F0502020204030204" pitchFamily="34" charset="0"/>
              </a:rPr>
              <a:t>Regulatory risk defaulters</a:t>
            </a:r>
          </a:p>
          <a:p>
            <a:pPr lvl="2"/>
            <a:r>
              <a:rPr lang="en-IN" sz="1500" dirty="0">
                <a:latin typeface="Calibri" panose="020F0502020204030204" pitchFamily="34" charset="0"/>
                <a:ea typeface="Calibri" panose="020F0502020204030204" pitchFamily="34" charset="0"/>
                <a:cs typeface="Calibri" panose="020F0502020204030204" pitchFamily="34" charset="0"/>
              </a:rPr>
              <a:t>Potential defaulters</a:t>
            </a:r>
          </a:p>
          <a:p>
            <a:pPr lvl="2"/>
            <a:r>
              <a:rPr lang="en-IN" sz="1500" dirty="0">
                <a:latin typeface="Calibri" panose="020F0502020204030204" pitchFamily="34" charset="0"/>
                <a:ea typeface="Calibri" panose="020F0502020204030204" pitchFamily="34" charset="0"/>
                <a:cs typeface="Calibri" panose="020F0502020204030204" pitchFamily="34" charset="0"/>
              </a:rPr>
              <a:t>Compliant data</a:t>
            </a:r>
          </a:p>
          <a:p>
            <a:pPr lvl="2"/>
            <a:r>
              <a:rPr lang="en-IN" sz="1500" dirty="0">
                <a:latin typeface="Calibri" panose="020F0502020204030204" pitchFamily="34" charset="0"/>
                <a:ea typeface="Calibri" panose="020F0502020204030204" pitchFamily="34" charset="0"/>
                <a:cs typeface="Calibri" panose="020F0502020204030204" pitchFamily="34" charset="0"/>
              </a:rPr>
              <a:t>Errors in uploaded data</a:t>
            </a:r>
          </a:p>
          <a:p>
            <a:pPr lvl="1"/>
            <a:r>
              <a:rPr lang="en-IN" sz="1500" dirty="0">
                <a:solidFill>
                  <a:schemeClr val="accent5"/>
                </a:solidFill>
                <a:latin typeface="Calibri" panose="020F0502020204030204" pitchFamily="34" charset="0"/>
                <a:ea typeface="Calibri" panose="020F0502020204030204" pitchFamily="34" charset="0"/>
                <a:cs typeface="Calibri" panose="020F0502020204030204" pitchFamily="34" charset="0"/>
              </a:rPr>
              <a:t>Assigning a risk </a:t>
            </a:r>
            <a:r>
              <a:rPr lang="en-IN"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severity</a:t>
            </a:r>
            <a:r>
              <a:rPr lang="en-IN" sz="1500" dirty="0">
                <a:solidFill>
                  <a:schemeClr val="accent5"/>
                </a:solidFill>
                <a:latin typeface="Calibri" panose="020F0502020204030204" pitchFamily="34" charset="0"/>
                <a:ea typeface="Calibri" panose="020F0502020204030204" pitchFamily="34" charset="0"/>
                <a:cs typeface="Calibri" panose="020F0502020204030204" pitchFamily="34" charset="0"/>
              </a:rPr>
              <a:t> </a:t>
            </a:r>
            <a:r>
              <a:rPr lang="en-IN" sz="1500" dirty="0">
                <a:latin typeface="Calibri" panose="020F0502020204030204" pitchFamily="34" charset="0"/>
                <a:ea typeface="Calibri" panose="020F0502020204030204" pitchFamily="34" charset="0"/>
                <a:cs typeface="Calibri" panose="020F0502020204030204" pitchFamily="34" charset="0"/>
              </a:rPr>
              <a:t>based on adaptive </a:t>
            </a:r>
            <a:r>
              <a:rPr lang="en-IN" sz="1500" b="1" dirty="0">
                <a:latin typeface="Calibri" panose="020F0502020204030204" pitchFamily="34" charset="0"/>
                <a:ea typeface="Calibri" panose="020F0502020204030204" pitchFamily="34" charset="0"/>
                <a:cs typeface="Calibri" panose="020F0502020204030204" pitchFamily="34" charset="0"/>
              </a:rPr>
              <a:t>risk score</a:t>
            </a:r>
            <a:r>
              <a:rPr lang="en-IN" sz="1500" dirty="0">
                <a:latin typeface="Calibri" panose="020F0502020204030204" pitchFamily="34" charset="0"/>
                <a:ea typeface="Calibri" panose="020F0502020204030204" pitchFamily="34" charset="0"/>
                <a:cs typeface="Calibri" panose="020F0502020204030204" pitchFamily="34" charset="0"/>
              </a:rPr>
              <a:t>: high, medium, low </a:t>
            </a:r>
          </a:p>
          <a:p>
            <a:pPr lvl="1"/>
            <a:r>
              <a:rPr lang="en-IN" sz="1500" dirty="0">
                <a:solidFill>
                  <a:schemeClr val="accent5"/>
                </a:solidFill>
                <a:latin typeface="Calibri" panose="020F0502020204030204" pitchFamily="34" charset="0"/>
                <a:ea typeface="Calibri" panose="020F0502020204030204" pitchFamily="34" charset="0"/>
                <a:cs typeface="Calibri" panose="020F0502020204030204" pitchFamily="34" charset="0"/>
              </a:rPr>
              <a:t>Visualizing trends </a:t>
            </a:r>
            <a:r>
              <a:rPr lang="en-IN" sz="1500" dirty="0">
                <a:latin typeface="Calibri" panose="020F0502020204030204" pitchFamily="34" charset="0"/>
                <a:ea typeface="Calibri" panose="020F0502020204030204" pitchFamily="34" charset="0"/>
                <a:cs typeface="Calibri" panose="020F0502020204030204" pitchFamily="34" charset="0"/>
              </a:rPr>
              <a:t>in data using diverse graphs, charts, and tables</a:t>
            </a:r>
          </a:p>
        </p:txBody>
      </p:sp>
      <p:sp>
        <p:nvSpPr>
          <p:cNvPr id="4" name="Content Placeholder 2">
            <a:extLst>
              <a:ext uri="{FF2B5EF4-FFF2-40B4-BE49-F238E27FC236}">
                <a16:creationId xmlns:a16="http://schemas.microsoft.com/office/drawing/2014/main" id="{82F8564E-1820-49C5-25E1-5184BD0658BB}"/>
              </a:ext>
            </a:extLst>
          </p:cNvPr>
          <p:cNvSpPr txBox="1">
            <a:spLocks/>
          </p:cNvSpPr>
          <p:nvPr/>
        </p:nvSpPr>
        <p:spPr>
          <a:xfrm>
            <a:off x="5408491" y="919061"/>
            <a:ext cx="6561056" cy="58805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500" b="1" u="sng" dirty="0">
                <a:solidFill>
                  <a:srgbClr val="C00000"/>
                </a:solidFill>
                <a:latin typeface="Calibri" panose="020F0502020204030204" pitchFamily="34" charset="0"/>
                <a:ea typeface="Calibri" panose="020F0502020204030204" pitchFamily="34" charset="0"/>
                <a:cs typeface="Calibri" panose="020F0502020204030204" pitchFamily="34" charset="0"/>
              </a:rPr>
              <a:t>Data Exploration and Creation</a:t>
            </a:r>
          </a:p>
          <a:p>
            <a:pPr lvl="1"/>
            <a:r>
              <a:rPr lang="en-US" sz="1500" dirty="0">
                <a:latin typeface="Calibri" panose="020F0502020204030204" pitchFamily="34" charset="0"/>
                <a:ea typeface="Calibri" panose="020F0502020204030204" pitchFamily="34" charset="0"/>
                <a:cs typeface="Calibri" panose="020F0502020204030204" pitchFamily="34" charset="0"/>
              </a:rPr>
              <a:t>Thoroughly examined and consolidated the Federal Reserve's regulatory reporting guidelines to </a:t>
            </a:r>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extract key rules</a:t>
            </a:r>
            <a:r>
              <a:rPr lang="en-US" sz="1500" dirty="0">
                <a:latin typeface="Calibri" panose="020F0502020204030204" pitchFamily="34" charset="0"/>
                <a:ea typeface="Calibri" panose="020F0502020204030204" pitchFamily="34" charset="0"/>
                <a:cs typeface="Calibri" panose="020F0502020204030204" pitchFamily="34" charset="0"/>
              </a:rPr>
              <a:t>, </a:t>
            </a:r>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define data validation scenarios, and identify relevant attributes</a:t>
            </a:r>
            <a:r>
              <a:rPr lang="en-US" sz="1500" dirty="0">
                <a:latin typeface="Calibri" panose="020F0502020204030204" pitchFamily="34" charset="0"/>
                <a:ea typeface="Calibri" panose="020F0502020204030204" pitchFamily="34" charset="0"/>
                <a:cs typeface="Calibri" panose="020F0502020204030204" pitchFamily="34" charset="0"/>
              </a:rPr>
              <a:t>. This process ensured that our data aligns with </a:t>
            </a:r>
            <a:r>
              <a:rPr lang="en-US" sz="1500" b="1" dirty="0">
                <a:latin typeface="Calibri" panose="020F0502020204030204" pitchFamily="34" charset="0"/>
                <a:ea typeface="Calibri" panose="020F0502020204030204" pitchFamily="34" charset="0"/>
                <a:cs typeface="Calibri" panose="020F0502020204030204" pitchFamily="34" charset="0"/>
              </a:rPr>
              <a:t>compliance standards</a:t>
            </a:r>
            <a:r>
              <a:rPr lang="en-US" sz="1500" dirty="0">
                <a:latin typeface="Calibri" panose="020F0502020204030204" pitchFamily="34" charset="0"/>
                <a:ea typeface="Calibri" panose="020F0502020204030204" pitchFamily="34" charset="0"/>
                <a:cs typeface="Calibri" panose="020F0502020204030204" pitchFamily="34" charset="0"/>
              </a:rPr>
              <a:t> and supports </a:t>
            </a:r>
            <a:r>
              <a:rPr lang="en-US" sz="1500" b="1" dirty="0">
                <a:latin typeface="Calibri" panose="020F0502020204030204" pitchFamily="34" charset="0"/>
                <a:ea typeface="Calibri" panose="020F0502020204030204" pitchFamily="34" charset="0"/>
                <a:cs typeface="Calibri" panose="020F0502020204030204" pitchFamily="34" charset="0"/>
              </a:rPr>
              <a:t>accurate reporting</a:t>
            </a:r>
            <a:r>
              <a:rPr lang="en-US" sz="1500" dirty="0">
                <a:latin typeface="Calibri" panose="020F0502020204030204" pitchFamily="34" charset="0"/>
                <a:ea typeface="Calibri" panose="020F0502020204030204" pitchFamily="34" charset="0"/>
                <a:cs typeface="Calibri" panose="020F0502020204030204" pitchFamily="34" charset="0"/>
              </a:rPr>
              <a:t>. </a:t>
            </a:r>
          </a:p>
          <a:p>
            <a:pPr lvl="1"/>
            <a:r>
              <a:rPr lang="en-IN"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Attribute creation </a:t>
            </a:r>
            <a:r>
              <a:rPr lang="en-IN" sz="1500" dirty="0">
                <a:latin typeface="Calibri" panose="020F0502020204030204" pitchFamily="34" charset="0"/>
                <a:ea typeface="Calibri" panose="020F0502020204030204" pitchFamily="34" charset="0"/>
                <a:cs typeface="Calibri" panose="020F0502020204030204" pitchFamily="34" charset="0"/>
              </a:rPr>
              <a:t>and </a:t>
            </a:r>
            <a:r>
              <a:rPr lang="en-IN" sz="1500" dirty="0">
                <a:solidFill>
                  <a:schemeClr val="accent5"/>
                </a:solidFill>
                <a:latin typeface="Calibri" panose="020F0502020204030204" pitchFamily="34" charset="0"/>
                <a:ea typeface="Calibri" panose="020F0502020204030204" pitchFamily="34" charset="0"/>
                <a:cs typeface="Calibri" panose="020F0502020204030204" pitchFamily="34" charset="0"/>
              </a:rPr>
              <a:t>refining for our data </a:t>
            </a:r>
            <a:r>
              <a:rPr lang="en-IN" sz="1500" dirty="0">
                <a:latin typeface="Calibri" panose="020F0502020204030204" pitchFamily="34" charset="0"/>
                <a:ea typeface="Calibri" panose="020F0502020204030204" pitchFamily="34" charset="0"/>
                <a:cs typeface="Calibri" panose="020F0502020204030204" pitchFamily="34" charset="0"/>
              </a:rPr>
              <a:t>using current market trends, incorporating real-time insights, industry patterns, and emerging developments to improve relevance and accuracy</a:t>
            </a:r>
          </a:p>
          <a:p>
            <a:pPr lvl="1"/>
            <a:r>
              <a:rPr lang="en-US" sz="1500" dirty="0">
                <a:latin typeface="Calibri" panose="020F0502020204030204" pitchFamily="34" charset="0"/>
                <a:ea typeface="Calibri" panose="020F0502020204030204" pitchFamily="34" charset="0"/>
                <a:cs typeface="Calibri" panose="020F0502020204030204" pitchFamily="34" charset="0"/>
              </a:rPr>
              <a:t>Performed </a:t>
            </a:r>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data cleaning </a:t>
            </a:r>
            <a:r>
              <a:rPr lang="en-US" sz="1500" dirty="0">
                <a:latin typeface="Calibri" panose="020F0502020204030204" pitchFamily="34" charset="0"/>
                <a:ea typeface="Calibri" panose="020F0502020204030204" pitchFamily="34" charset="0"/>
                <a:cs typeface="Calibri" panose="020F0502020204030204" pitchFamily="34" charset="0"/>
              </a:rPr>
              <a:t>and pre-processing by prioritizing fields based on their </a:t>
            </a:r>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weighted importance</a:t>
            </a:r>
            <a:r>
              <a:rPr lang="en-US" sz="1500" dirty="0">
                <a:latin typeface="Calibri" panose="020F0502020204030204" pitchFamily="34" charset="0"/>
                <a:ea typeface="Calibri" panose="020F0502020204030204" pitchFamily="34" charset="0"/>
                <a:cs typeface="Calibri" panose="020F0502020204030204" pitchFamily="34" charset="0"/>
              </a:rPr>
              <a:t>, as determined from regulatory guidelines to align with compliance requirements. By doing so, we focused on</a:t>
            </a:r>
            <a:r>
              <a:rPr lang="en-US" sz="1500" dirty="0">
                <a:solidFill>
                  <a:schemeClr val="accent5"/>
                </a:solidFill>
                <a:latin typeface="Calibri" panose="020F0502020204030204" pitchFamily="34" charset="0"/>
                <a:ea typeface="Calibri" panose="020F0502020204030204" pitchFamily="34" charset="0"/>
                <a:cs typeface="Calibri" panose="020F0502020204030204" pitchFamily="34" charset="0"/>
              </a:rPr>
              <a:t> </a:t>
            </a:r>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high-impact</a:t>
            </a:r>
            <a:r>
              <a:rPr lang="en-US" sz="1500" dirty="0">
                <a:solidFill>
                  <a:schemeClr val="accent5"/>
                </a:solidFill>
                <a:latin typeface="Calibri" panose="020F0502020204030204" pitchFamily="34" charset="0"/>
                <a:ea typeface="Calibri" panose="020F0502020204030204" pitchFamily="34" charset="0"/>
                <a:cs typeface="Calibri" panose="020F0502020204030204" pitchFamily="34" charset="0"/>
              </a:rPr>
              <a:t> </a:t>
            </a:r>
            <a:r>
              <a:rPr lang="en-US" sz="1500" dirty="0">
                <a:latin typeface="Calibri" panose="020F0502020204030204" pitchFamily="34" charset="0"/>
                <a:ea typeface="Calibri" panose="020F0502020204030204" pitchFamily="34" charset="0"/>
                <a:cs typeface="Calibri" panose="020F0502020204030204" pitchFamily="34" charset="0"/>
              </a:rPr>
              <a:t>attributes, improving data integrity and compliance alignment for precise reporting.</a:t>
            </a:r>
          </a:p>
          <a:p>
            <a:pPr lvl="1"/>
            <a:r>
              <a:rPr lang="en-US" sz="1500" dirty="0">
                <a:latin typeface="Calibri" panose="020F0502020204030204" pitchFamily="34" charset="0"/>
                <a:ea typeface="Calibri" panose="020F0502020204030204" pitchFamily="34" charset="0"/>
                <a:cs typeface="Calibri" panose="020F0502020204030204" pitchFamily="34" charset="0"/>
              </a:rPr>
              <a:t>Generated and populated data by applying </a:t>
            </a:r>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calculation models </a:t>
            </a:r>
            <a:r>
              <a:rPr lang="en-US" sz="1500" dirty="0">
                <a:solidFill>
                  <a:schemeClr val="accent5"/>
                </a:solidFill>
                <a:latin typeface="Calibri" panose="020F0502020204030204" pitchFamily="34" charset="0"/>
                <a:ea typeface="Calibri" panose="020F0502020204030204" pitchFamily="34" charset="0"/>
                <a:cs typeface="Calibri" panose="020F0502020204030204" pitchFamily="34" charset="0"/>
              </a:rPr>
              <a:t>derived from the Federal Reserve’s information banks, financial institution records, and comprehensive market analysis. </a:t>
            </a:r>
            <a:r>
              <a:rPr lang="en-US" sz="1500" dirty="0">
                <a:latin typeface="Calibri" panose="020F0502020204030204" pitchFamily="34" charset="0"/>
                <a:ea typeface="Calibri" panose="020F0502020204030204" pitchFamily="34" charset="0"/>
                <a:cs typeface="Calibri" panose="020F0502020204030204" pitchFamily="34" charset="0"/>
              </a:rPr>
              <a:t>By leveraging these trusted sources, we ensured that the synthesized data reflected </a:t>
            </a:r>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real-world financial conditions</a:t>
            </a:r>
            <a:r>
              <a:rPr lang="en-US" sz="1500" dirty="0">
                <a:solidFill>
                  <a:schemeClr val="accent5"/>
                </a:solidFill>
                <a:latin typeface="Calibri" panose="020F0502020204030204" pitchFamily="34" charset="0"/>
                <a:ea typeface="Calibri" panose="020F0502020204030204" pitchFamily="34" charset="0"/>
                <a:cs typeface="Calibri" panose="020F0502020204030204" pitchFamily="34" charset="0"/>
              </a:rPr>
              <a:t>, </a:t>
            </a:r>
            <a:r>
              <a:rPr lang="en-US" sz="1500" dirty="0">
                <a:latin typeface="Calibri" panose="020F0502020204030204" pitchFamily="34" charset="0"/>
                <a:ea typeface="Calibri" panose="020F0502020204030204" pitchFamily="34" charset="0"/>
                <a:cs typeface="Calibri" panose="020F0502020204030204" pitchFamily="34" charset="0"/>
              </a:rPr>
              <a:t>aligning with regulatory expectations and supporting informed decision-making.</a:t>
            </a:r>
            <a:r>
              <a:rPr lang="en-IN" sz="1500" dirty="0">
                <a:latin typeface="Calibri" panose="020F0502020204030204" pitchFamily="34" charset="0"/>
                <a:ea typeface="Calibri" panose="020F0502020204030204" pitchFamily="34" charset="0"/>
                <a:cs typeface="Calibri" panose="020F0502020204030204" pitchFamily="34" charset="0"/>
              </a:rPr>
              <a:t> </a:t>
            </a:r>
          </a:p>
          <a:p>
            <a:pPr lvl="1"/>
            <a:r>
              <a:rPr lang="en-US" sz="1500" b="1" dirty="0">
                <a:solidFill>
                  <a:schemeClr val="accent5"/>
                </a:solidFill>
                <a:latin typeface="Calibri" panose="020F0502020204030204" pitchFamily="34" charset="0"/>
                <a:ea typeface="Calibri" panose="020F0502020204030204" pitchFamily="34" charset="0"/>
                <a:cs typeface="Calibri" panose="020F0502020204030204" pitchFamily="34" charset="0"/>
              </a:rPr>
              <a:t>Created diverse sample data </a:t>
            </a:r>
            <a:r>
              <a:rPr lang="en-US" sz="1500" dirty="0">
                <a:latin typeface="Calibri" panose="020F0502020204030204" pitchFamily="34" charset="0"/>
                <a:ea typeface="Calibri" panose="020F0502020204030204" pitchFamily="34" charset="0"/>
                <a:cs typeface="Calibri" panose="020F0502020204030204" pitchFamily="34" charset="0"/>
              </a:rPr>
              <a:t>sets to encompass a wide range of scenarios relevant to risk assessment. This included generating cases for our risk score calculations, ensuring that different risk factors were accurately represented. Also created data to cover our categorizations of risk based on </a:t>
            </a:r>
            <a:r>
              <a:rPr lang="en-US" sz="1500" b="1" dirty="0">
                <a:latin typeface="Calibri" panose="020F0502020204030204" pitchFamily="34" charset="0"/>
                <a:ea typeface="Calibri" panose="020F0502020204030204" pitchFamily="34" charset="0"/>
                <a:cs typeface="Calibri" panose="020F0502020204030204" pitchFamily="34" charset="0"/>
              </a:rPr>
              <a:t>type</a:t>
            </a:r>
            <a:r>
              <a:rPr lang="en-US" sz="1500" dirty="0">
                <a:latin typeface="Calibri" panose="020F0502020204030204" pitchFamily="34" charset="0"/>
                <a:ea typeface="Calibri" panose="020F0502020204030204" pitchFamily="34" charset="0"/>
                <a:cs typeface="Calibri" panose="020F0502020204030204" pitchFamily="34" charset="0"/>
              </a:rPr>
              <a:t> and </a:t>
            </a:r>
            <a:r>
              <a:rPr lang="en-US" sz="1500" b="1" dirty="0">
                <a:latin typeface="Calibri" panose="020F0502020204030204" pitchFamily="34" charset="0"/>
                <a:ea typeface="Calibri" panose="020F0502020204030204" pitchFamily="34" charset="0"/>
                <a:cs typeface="Calibri" panose="020F0502020204030204" pitchFamily="34" charset="0"/>
              </a:rPr>
              <a:t>severity</a:t>
            </a:r>
            <a:r>
              <a:rPr lang="en-US" sz="1500" dirty="0">
                <a:latin typeface="Calibri" panose="020F0502020204030204" pitchFamily="34" charset="0"/>
                <a:ea typeface="Calibri" panose="020F0502020204030204" pitchFamily="34" charset="0"/>
                <a:cs typeface="Calibri" panose="020F0502020204030204" pitchFamily="34" charset="0"/>
              </a:rPr>
              <a:t>.</a:t>
            </a:r>
            <a:endParaRPr lang="en-IN" sz="1500" dirty="0">
              <a:latin typeface="Calibri" panose="020F0502020204030204" pitchFamily="34" charset="0"/>
              <a:ea typeface="Calibri" panose="020F0502020204030204" pitchFamily="34" charset="0"/>
              <a:cs typeface="Calibri" panose="020F0502020204030204" pitchFamily="34" charset="0"/>
            </a:endParaRPr>
          </a:p>
          <a:p>
            <a:pPr lvl="1"/>
            <a:endParaRPr lang="en-IN" sz="1500" dirty="0">
              <a:latin typeface="Calibri" panose="020F0502020204030204" pitchFamily="34" charset="0"/>
              <a:ea typeface="Calibri" panose="020F0502020204030204" pitchFamily="34" charset="0"/>
              <a:cs typeface="Calibri" panose="020F0502020204030204" pitchFamily="34" charset="0"/>
            </a:endParaRPr>
          </a:p>
        </p:txBody>
      </p:sp>
      <p:cxnSp>
        <p:nvCxnSpPr>
          <p:cNvPr id="6" name="Straight Connector 5">
            <a:extLst>
              <a:ext uri="{FF2B5EF4-FFF2-40B4-BE49-F238E27FC236}">
                <a16:creationId xmlns:a16="http://schemas.microsoft.com/office/drawing/2014/main" id="{D59E2198-DF5C-54C7-FB14-43FF4A2D0FFA}"/>
              </a:ext>
            </a:extLst>
          </p:cNvPr>
          <p:cNvCxnSpPr/>
          <p:nvPr/>
        </p:nvCxnSpPr>
        <p:spPr>
          <a:xfrm>
            <a:off x="5360619" y="1129652"/>
            <a:ext cx="0" cy="5387688"/>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83909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00FE6-1362-5721-74EF-62E7B3900D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4F8DE-A315-7738-5BB0-9E17937F5B67}"/>
              </a:ext>
            </a:extLst>
          </p:cNvPr>
          <p:cNvSpPr>
            <a:spLocks noGrp="1"/>
          </p:cNvSpPr>
          <p:nvPr>
            <p:ph type="title"/>
          </p:nvPr>
        </p:nvSpPr>
        <p:spPr>
          <a:xfrm>
            <a:off x="767305" y="20331"/>
            <a:ext cx="10515600" cy="1325563"/>
          </a:xfrm>
        </p:spPr>
        <p:txBody>
          <a:bodyPr vert="horz" lIns="91440" tIns="45720" rIns="91440" bIns="45720" rtlCol="0" anchor="ctr">
            <a:normAutofit/>
          </a:bodyPr>
          <a:lstStyle/>
          <a:p>
            <a:r>
              <a:rPr lang="en-IN" sz="3200" b="1" dirty="0">
                <a:solidFill>
                  <a:srgbClr val="C00000"/>
                </a:solidFill>
              </a:rPr>
              <a:t>Key Technology Decisions</a:t>
            </a:r>
          </a:p>
        </p:txBody>
      </p:sp>
      <p:sp>
        <p:nvSpPr>
          <p:cNvPr id="6" name="Oval 5">
            <a:extLst>
              <a:ext uri="{FF2B5EF4-FFF2-40B4-BE49-F238E27FC236}">
                <a16:creationId xmlns:a16="http://schemas.microsoft.com/office/drawing/2014/main" id="{BE35B86B-9E29-A567-0F76-1C766BC832A0}"/>
              </a:ext>
            </a:extLst>
          </p:cNvPr>
          <p:cNvSpPr/>
          <p:nvPr/>
        </p:nvSpPr>
        <p:spPr>
          <a:xfrm>
            <a:off x="619432" y="1140550"/>
            <a:ext cx="1415845" cy="11520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dirty="0"/>
              <a:t>Python</a:t>
            </a:r>
          </a:p>
        </p:txBody>
      </p:sp>
      <p:sp>
        <p:nvSpPr>
          <p:cNvPr id="7" name="Oval 6">
            <a:extLst>
              <a:ext uri="{FF2B5EF4-FFF2-40B4-BE49-F238E27FC236}">
                <a16:creationId xmlns:a16="http://schemas.microsoft.com/office/drawing/2014/main" id="{848E918B-6C04-06F4-3745-FA16BBFD5ADC}"/>
              </a:ext>
            </a:extLst>
          </p:cNvPr>
          <p:cNvSpPr/>
          <p:nvPr/>
        </p:nvSpPr>
        <p:spPr>
          <a:xfrm>
            <a:off x="629264" y="2508880"/>
            <a:ext cx="1415845" cy="1152000"/>
          </a:xfrm>
          <a:prstGeom prst="ellipse">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lvl="0" algn="ctr"/>
            <a:r>
              <a:rPr lang="en-IN" dirty="0"/>
              <a:t>ChatGPT   4o-Mini</a:t>
            </a:r>
          </a:p>
        </p:txBody>
      </p:sp>
      <p:sp>
        <p:nvSpPr>
          <p:cNvPr id="8" name="Oval 7">
            <a:extLst>
              <a:ext uri="{FF2B5EF4-FFF2-40B4-BE49-F238E27FC236}">
                <a16:creationId xmlns:a16="http://schemas.microsoft.com/office/drawing/2014/main" id="{8068409B-F9DA-8102-6CB9-788CB5A4835D}"/>
              </a:ext>
            </a:extLst>
          </p:cNvPr>
          <p:cNvSpPr/>
          <p:nvPr/>
        </p:nvSpPr>
        <p:spPr>
          <a:xfrm>
            <a:off x="629264" y="3860611"/>
            <a:ext cx="1406013" cy="1152000"/>
          </a:xfrm>
          <a:prstGeom prst="ellipse">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lvl="0" algn="ctr"/>
            <a:r>
              <a:rPr lang="en-IN" dirty="0"/>
              <a:t>ML Model</a:t>
            </a:r>
          </a:p>
        </p:txBody>
      </p:sp>
      <p:sp>
        <p:nvSpPr>
          <p:cNvPr id="9" name="Oval 8">
            <a:extLst>
              <a:ext uri="{FF2B5EF4-FFF2-40B4-BE49-F238E27FC236}">
                <a16:creationId xmlns:a16="http://schemas.microsoft.com/office/drawing/2014/main" id="{64CE5EB0-1A92-54CF-55FB-89B0CEECB0A6}"/>
              </a:ext>
            </a:extLst>
          </p:cNvPr>
          <p:cNvSpPr/>
          <p:nvPr/>
        </p:nvSpPr>
        <p:spPr>
          <a:xfrm>
            <a:off x="550606" y="5212342"/>
            <a:ext cx="1484671" cy="1152000"/>
          </a:xfrm>
          <a:prstGeom prst="ellipse">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lvl="0" algn="ctr"/>
            <a:r>
              <a:rPr lang="en-IN" dirty="0"/>
              <a:t>ReactJS</a:t>
            </a:r>
          </a:p>
        </p:txBody>
      </p:sp>
      <p:sp>
        <p:nvSpPr>
          <p:cNvPr id="10" name="Rectangle 9">
            <a:extLst>
              <a:ext uri="{FF2B5EF4-FFF2-40B4-BE49-F238E27FC236}">
                <a16:creationId xmlns:a16="http://schemas.microsoft.com/office/drawing/2014/main" id="{4379E9C0-49DC-242C-6364-6EF6E6F69D4E}"/>
              </a:ext>
            </a:extLst>
          </p:cNvPr>
          <p:cNvSpPr/>
          <p:nvPr/>
        </p:nvSpPr>
        <p:spPr>
          <a:xfrm>
            <a:off x="2035277" y="1140549"/>
            <a:ext cx="8662219" cy="11519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38607BDE-1898-998C-60FD-89349F81CB00}"/>
              </a:ext>
            </a:extLst>
          </p:cNvPr>
          <p:cNvSpPr/>
          <p:nvPr/>
        </p:nvSpPr>
        <p:spPr>
          <a:xfrm>
            <a:off x="2055931" y="2508881"/>
            <a:ext cx="8662219" cy="11519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04CC5622-001E-9600-9BA9-0251572E64C6}"/>
              </a:ext>
            </a:extLst>
          </p:cNvPr>
          <p:cNvSpPr/>
          <p:nvPr/>
        </p:nvSpPr>
        <p:spPr>
          <a:xfrm>
            <a:off x="2035276" y="3854508"/>
            <a:ext cx="8662219" cy="115199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9E320964-2EDE-A94A-1573-902EE664F6CC}"/>
              </a:ext>
            </a:extLst>
          </p:cNvPr>
          <p:cNvSpPr/>
          <p:nvPr/>
        </p:nvSpPr>
        <p:spPr>
          <a:xfrm>
            <a:off x="2055931" y="5201736"/>
            <a:ext cx="8662219" cy="115199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529B3F35-5C15-B278-CB16-8D6BEC700956}"/>
              </a:ext>
            </a:extLst>
          </p:cNvPr>
          <p:cNvSpPr txBox="1"/>
          <p:nvPr/>
        </p:nvSpPr>
        <p:spPr>
          <a:xfrm>
            <a:off x="2289927" y="1125110"/>
            <a:ext cx="6597445" cy="1477328"/>
          </a:xfrm>
          <a:prstGeom prst="rect">
            <a:avLst/>
          </a:prstGeom>
          <a:noFill/>
        </p:spPr>
        <p:txBody>
          <a:bodyPr wrap="square" rtlCol="0">
            <a:spAutoFit/>
          </a:bodyPr>
          <a:lstStyle/>
          <a:p>
            <a:pPr marL="285750" lvl="0" indent="-285750">
              <a:buFont typeface="Arial" panose="020B0604020202020204" pitchFamily="34" charset="0"/>
              <a:buChar char="•"/>
            </a:pPr>
            <a:r>
              <a:rPr lang="en-IN" dirty="0"/>
              <a:t>Faster and reliable</a:t>
            </a:r>
          </a:p>
          <a:p>
            <a:pPr marL="285750" lvl="0" indent="-285750">
              <a:buFont typeface="Arial" panose="020B0604020202020204" pitchFamily="34" charset="0"/>
              <a:buChar char="•"/>
            </a:pPr>
            <a:r>
              <a:rPr lang="en-IN" dirty="0"/>
              <a:t>Simplified Syntax</a:t>
            </a:r>
          </a:p>
          <a:p>
            <a:pPr marL="285750" lvl="0" indent="-285750">
              <a:buFont typeface="Arial" panose="020B0604020202020204" pitchFamily="34" charset="0"/>
              <a:buChar char="•"/>
            </a:pPr>
            <a:r>
              <a:rPr lang="en-IN" dirty="0"/>
              <a:t>Good Machine Learning Supports</a:t>
            </a:r>
          </a:p>
          <a:p>
            <a:pPr marL="285750" lvl="0" indent="-285750">
              <a:buFont typeface="Arial" panose="020B0604020202020204" pitchFamily="34" charset="0"/>
              <a:buChar char="•"/>
            </a:pPr>
            <a:r>
              <a:rPr lang="en-IN" b="1" dirty="0"/>
              <a:t>Libraries used: </a:t>
            </a:r>
            <a:r>
              <a:rPr lang="en-IN" dirty="0" err="1"/>
              <a:t>FastAPI</a:t>
            </a:r>
            <a:r>
              <a:rPr lang="en-IN" dirty="0"/>
              <a:t>, NumPy, OpenAI, Pandas</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id="{3CECA146-A0FD-FD29-8702-172220C90F5D}"/>
              </a:ext>
            </a:extLst>
          </p:cNvPr>
          <p:cNvSpPr txBox="1"/>
          <p:nvPr/>
        </p:nvSpPr>
        <p:spPr>
          <a:xfrm>
            <a:off x="2289926" y="2599326"/>
            <a:ext cx="6597445"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Faster and more efficient</a:t>
            </a:r>
          </a:p>
          <a:p>
            <a:pPr marL="285750" lvl="0" indent="-285750">
              <a:buFont typeface="Arial" panose="020B0604020202020204" pitchFamily="34" charset="0"/>
              <a:buChar char="•"/>
            </a:pPr>
            <a:r>
              <a:rPr lang="en-IN" dirty="0"/>
              <a:t>Improved context understanding</a:t>
            </a:r>
          </a:p>
          <a:p>
            <a:pPr marL="285750" lvl="0" indent="-285750">
              <a:buFont typeface="Arial" panose="020B0604020202020204" pitchFamily="34" charset="0"/>
              <a:buChar char="•"/>
            </a:pPr>
            <a:r>
              <a:rPr lang="en-IN" dirty="0"/>
              <a:t>Lightweight but powerful</a:t>
            </a:r>
          </a:p>
          <a:p>
            <a:pPr marL="285750" indent="-285750">
              <a:buFont typeface="Arial" panose="020B0604020202020204" pitchFamily="34" charset="0"/>
              <a:buChar char="•"/>
            </a:pPr>
            <a:endParaRPr lang="en-IN" dirty="0"/>
          </a:p>
        </p:txBody>
      </p:sp>
      <p:sp>
        <p:nvSpPr>
          <p:cNvPr id="16" name="TextBox 15">
            <a:extLst>
              <a:ext uri="{FF2B5EF4-FFF2-40B4-BE49-F238E27FC236}">
                <a16:creationId xmlns:a16="http://schemas.microsoft.com/office/drawing/2014/main" id="{BDD5601C-D872-A37C-646C-8F96F2E49AA7}"/>
              </a:ext>
            </a:extLst>
          </p:cNvPr>
          <p:cNvSpPr txBox="1"/>
          <p:nvPr/>
        </p:nvSpPr>
        <p:spPr>
          <a:xfrm>
            <a:off x="2307431" y="3912909"/>
            <a:ext cx="7927950"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Random Forest Regression: Handles Non-Linearity and High-Dimensional Data</a:t>
            </a:r>
          </a:p>
          <a:p>
            <a:pPr marL="285750" lvl="0" indent="-285750">
              <a:buFont typeface="Arial" panose="020B0604020202020204" pitchFamily="34" charset="0"/>
              <a:buChar char="•"/>
            </a:pPr>
            <a:r>
              <a:rPr lang="en-IN" dirty="0"/>
              <a:t>K-Means Clustering: Scalable and Efficient</a:t>
            </a:r>
          </a:p>
          <a:p>
            <a:pPr marL="285750" lvl="0" indent="-285750">
              <a:buFont typeface="Arial" panose="020B0604020202020204" pitchFamily="34" charset="0"/>
              <a:buChar char="•"/>
            </a:pPr>
            <a:r>
              <a:rPr lang="en-IN" b="1" dirty="0"/>
              <a:t>Libraries used: </a:t>
            </a:r>
            <a:r>
              <a:rPr lang="en-IN" dirty="0"/>
              <a:t>Pickle, </a:t>
            </a:r>
            <a:r>
              <a:rPr lang="en-IN" dirty="0" err="1"/>
              <a:t>MatPlotLib</a:t>
            </a:r>
            <a:r>
              <a:rPr lang="en-IN" dirty="0"/>
              <a:t>, Seaborn, </a:t>
            </a:r>
            <a:r>
              <a:rPr lang="en-IN" dirty="0" err="1"/>
              <a:t>SKLearn</a:t>
            </a:r>
            <a:endParaRPr lang="en-IN" dirty="0"/>
          </a:p>
          <a:p>
            <a:pPr marL="285750" indent="-285750">
              <a:buFont typeface="Arial" panose="020B0604020202020204" pitchFamily="34" charset="0"/>
              <a:buChar char="•"/>
            </a:pPr>
            <a:endParaRPr lang="en-IN" dirty="0"/>
          </a:p>
        </p:txBody>
      </p:sp>
      <p:sp>
        <p:nvSpPr>
          <p:cNvPr id="17" name="TextBox 16">
            <a:extLst>
              <a:ext uri="{FF2B5EF4-FFF2-40B4-BE49-F238E27FC236}">
                <a16:creationId xmlns:a16="http://schemas.microsoft.com/office/drawing/2014/main" id="{6B209E2A-C1FE-AE50-FBD3-DC28030EE8C2}"/>
              </a:ext>
            </a:extLst>
          </p:cNvPr>
          <p:cNvSpPr txBox="1"/>
          <p:nvPr/>
        </p:nvSpPr>
        <p:spPr>
          <a:xfrm>
            <a:off x="2289925" y="5194623"/>
            <a:ext cx="6597445" cy="1200329"/>
          </a:xfrm>
          <a:prstGeom prst="rect">
            <a:avLst/>
          </a:prstGeom>
          <a:noFill/>
        </p:spPr>
        <p:txBody>
          <a:bodyPr wrap="square" rtlCol="0">
            <a:spAutoFit/>
          </a:bodyPr>
          <a:lstStyle/>
          <a:p>
            <a:pPr marL="285750" lvl="0" indent="-285750">
              <a:buFont typeface="Arial" panose="020B0604020202020204" pitchFamily="34" charset="0"/>
              <a:buChar char="•"/>
            </a:pPr>
            <a:r>
              <a:rPr lang="en-IN" dirty="0"/>
              <a:t>Reusable Components</a:t>
            </a:r>
          </a:p>
          <a:p>
            <a:pPr marL="285750" lvl="0" indent="-285750">
              <a:buFont typeface="Arial" panose="020B0604020202020204" pitchFamily="34" charset="0"/>
              <a:buChar char="•"/>
            </a:pPr>
            <a:r>
              <a:rPr lang="en-IN" dirty="0"/>
              <a:t>Virtual DOM for performance</a:t>
            </a:r>
          </a:p>
          <a:p>
            <a:pPr marL="285750" lvl="0" indent="-285750">
              <a:buFont typeface="Arial" panose="020B0604020202020204" pitchFamily="34" charset="0"/>
              <a:buChar char="•"/>
            </a:pPr>
            <a:r>
              <a:rPr lang="en-IN" dirty="0"/>
              <a:t>Rich ecosystem</a:t>
            </a:r>
          </a:p>
          <a:p>
            <a:pPr marL="285750" lvl="0" indent="-285750">
              <a:buFont typeface="Arial" panose="020B0604020202020204" pitchFamily="34" charset="0"/>
              <a:buChar char="•"/>
            </a:pPr>
            <a:r>
              <a:rPr lang="en-IN" b="1" dirty="0"/>
              <a:t>Libraries used: </a:t>
            </a:r>
            <a:r>
              <a:rPr lang="en-IN" dirty="0" err="1"/>
              <a:t>ChartJS</a:t>
            </a:r>
            <a:r>
              <a:rPr lang="en-IN" dirty="0"/>
              <a:t>, </a:t>
            </a:r>
            <a:r>
              <a:rPr lang="en-IN" dirty="0" err="1"/>
              <a:t>AntD</a:t>
            </a:r>
            <a:r>
              <a:rPr lang="en-IN" dirty="0"/>
              <a:t>, Axios</a:t>
            </a:r>
          </a:p>
        </p:txBody>
      </p:sp>
    </p:spTree>
    <p:extLst>
      <p:ext uri="{BB962C8B-B14F-4D97-AF65-F5344CB8AC3E}">
        <p14:creationId xmlns:p14="http://schemas.microsoft.com/office/powerpoint/2010/main" val="910713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FBC156-DC90-A3CB-9F51-CC8CBDEF46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B78EF-B0A6-F0D2-84B6-62F023EC4B8E}"/>
              </a:ext>
            </a:extLst>
          </p:cNvPr>
          <p:cNvSpPr>
            <a:spLocks noGrp="1"/>
          </p:cNvSpPr>
          <p:nvPr>
            <p:ph type="title"/>
          </p:nvPr>
        </p:nvSpPr>
        <p:spPr>
          <a:xfrm>
            <a:off x="659091" y="-62755"/>
            <a:ext cx="10515600" cy="1325563"/>
          </a:xfrm>
        </p:spPr>
        <p:txBody>
          <a:bodyPr vert="horz" lIns="91440" tIns="45720" rIns="91440" bIns="45720" rtlCol="0" anchor="ctr">
            <a:normAutofit/>
          </a:bodyPr>
          <a:lstStyle/>
          <a:p>
            <a:r>
              <a:rPr lang="en-IN" sz="3200" b="1" dirty="0">
                <a:solidFill>
                  <a:srgbClr val="C00000"/>
                </a:solidFill>
              </a:rPr>
              <a:t>Architecture Diagram</a:t>
            </a:r>
          </a:p>
        </p:txBody>
      </p:sp>
      <p:pic>
        <p:nvPicPr>
          <p:cNvPr id="7" name="Picture 6">
            <a:extLst>
              <a:ext uri="{FF2B5EF4-FFF2-40B4-BE49-F238E27FC236}">
                <a16:creationId xmlns:a16="http://schemas.microsoft.com/office/drawing/2014/main" id="{8A9C112F-A597-4CAB-05BB-767D7197660C}"/>
              </a:ext>
            </a:extLst>
          </p:cNvPr>
          <p:cNvPicPr>
            <a:picLocks noChangeAspect="1"/>
          </p:cNvPicPr>
          <p:nvPr/>
        </p:nvPicPr>
        <p:blipFill>
          <a:blip r:embed="rId2"/>
          <a:stretch>
            <a:fillRect/>
          </a:stretch>
        </p:blipFill>
        <p:spPr>
          <a:xfrm>
            <a:off x="1237829" y="837678"/>
            <a:ext cx="9716342" cy="6020322"/>
          </a:xfrm>
          <a:prstGeom prst="rect">
            <a:avLst/>
          </a:prstGeom>
        </p:spPr>
      </p:pic>
    </p:spTree>
    <p:extLst>
      <p:ext uri="{BB962C8B-B14F-4D97-AF65-F5344CB8AC3E}">
        <p14:creationId xmlns:p14="http://schemas.microsoft.com/office/powerpoint/2010/main" val="318747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AE7FA-E583-9736-E5D6-2F450EAD0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C8F92-C2E1-F61A-4060-0E426BBA4983}"/>
              </a:ext>
            </a:extLst>
          </p:cNvPr>
          <p:cNvSpPr>
            <a:spLocks noGrp="1"/>
          </p:cNvSpPr>
          <p:nvPr>
            <p:ph type="title"/>
          </p:nvPr>
        </p:nvSpPr>
        <p:spPr>
          <a:xfrm>
            <a:off x="371475" y="78254"/>
            <a:ext cx="10515600" cy="1325563"/>
          </a:xfrm>
        </p:spPr>
        <p:txBody>
          <a:bodyPr vert="horz" lIns="91440" tIns="45720" rIns="91440" bIns="45720" rtlCol="0" anchor="ctr">
            <a:normAutofit/>
          </a:bodyPr>
          <a:lstStyle/>
          <a:p>
            <a:r>
              <a:rPr lang="en-IN" sz="3200" b="1" dirty="0">
                <a:solidFill>
                  <a:srgbClr val="C00000"/>
                </a:solidFill>
              </a:rPr>
              <a:t>Flow Diagram</a:t>
            </a:r>
          </a:p>
        </p:txBody>
      </p:sp>
      <p:pic>
        <p:nvPicPr>
          <p:cNvPr id="13" name="Picture 12">
            <a:extLst>
              <a:ext uri="{FF2B5EF4-FFF2-40B4-BE49-F238E27FC236}">
                <a16:creationId xmlns:a16="http://schemas.microsoft.com/office/drawing/2014/main" id="{99A8ADA7-4872-BBB2-BDBF-9400D5AC0F6D}"/>
              </a:ext>
            </a:extLst>
          </p:cNvPr>
          <p:cNvPicPr>
            <a:picLocks noChangeAspect="1"/>
          </p:cNvPicPr>
          <p:nvPr/>
        </p:nvPicPr>
        <p:blipFill>
          <a:blip r:embed="rId2"/>
          <a:stretch>
            <a:fillRect/>
          </a:stretch>
        </p:blipFill>
        <p:spPr>
          <a:xfrm>
            <a:off x="137563" y="1220923"/>
            <a:ext cx="11916874" cy="3808277"/>
          </a:xfrm>
          <a:prstGeom prst="rect">
            <a:avLst/>
          </a:prstGeom>
        </p:spPr>
      </p:pic>
    </p:spTree>
    <p:extLst>
      <p:ext uri="{BB962C8B-B14F-4D97-AF65-F5344CB8AC3E}">
        <p14:creationId xmlns:p14="http://schemas.microsoft.com/office/powerpoint/2010/main" val="320589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C4105-6022-A38A-CC6E-7591B5E825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52386-1B46-EE86-C836-136B53FCE0BD}"/>
              </a:ext>
            </a:extLst>
          </p:cNvPr>
          <p:cNvSpPr>
            <a:spLocks noGrp="1"/>
          </p:cNvSpPr>
          <p:nvPr>
            <p:ph type="title"/>
          </p:nvPr>
        </p:nvSpPr>
        <p:spPr>
          <a:xfrm>
            <a:off x="560295" y="18255"/>
            <a:ext cx="10515600" cy="1325563"/>
          </a:xfrm>
        </p:spPr>
        <p:txBody>
          <a:bodyPr vert="horz" lIns="91440" tIns="45720" rIns="91440" bIns="45720" rtlCol="0" anchor="ctr">
            <a:normAutofit/>
          </a:bodyPr>
          <a:lstStyle/>
          <a:p>
            <a:r>
              <a:rPr lang="en-IN" sz="3200" b="1" dirty="0">
                <a:solidFill>
                  <a:srgbClr val="C00000"/>
                </a:solidFill>
              </a:rPr>
              <a:t>Challenges Faced, Our Resolution, and Future Scope</a:t>
            </a:r>
          </a:p>
        </p:txBody>
      </p:sp>
      <p:sp>
        <p:nvSpPr>
          <p:cNvPr id="3" name="Content Placeholder 2">
            <a:extLst>
              <a:ext uri="{FF2B5EF4-FFF2-40B4-BE49-F238E27FC236}">
                <a16:creationId xmlns:a16="http://schemas.microsoft.com/office/drawing/2014/main" id="{3E39376C-F71D-EFCC-3F10-7D262E41D91D}"/>
              </a:ext>
            </a:extLst>
          </p:cNvPr>
          <p:cNvSpPr>
            <a:spLocks noGrp="1"/>
          </p:cNvSpPr>
          <p:nvPr>
            <p:ph idx="1"/>
          </p:nvPr>
        </p:nvSpPr>
        <p:spPr>
          <a:xfrm>
            <a:off x="560295" y="1181613"/>
            <a:ext cx="5535706" cy="5335728"/>
          </a:xfrm>
        </p:spPr>
        <p:txBody>
          <a:bodyPr>
            <a:normAutofit/>
          </a:bodyPr>
          <a:lstStyle/>
          <a:p>
            <a:r>
              <a:rPr lang="en-IN" sz="1600" dirty="0">
                <a:latin typeface="Calibri" panose="020F0502020204030204" pitchFamily="34" charset="0"/>
                <a:ea typeface="Calibri" panose="020F0502020204030204" pitchFamily="34" charset="0"/>
                <a:cs typeface="Calibri" panose="020F0502020204030204" pitchFamily="34" charset="0"/>
              </a:rPr>
              <a:t>Our project </a:t>
            </a:r>
            <a:r>
              <a:rPr lang="en-US" sz="1600" dirty="0">
                <a:latin typeface="Calibri" panose="020F0502020204030204" pitchFamily="34" charset="0"/>
                <a:ea typeface="Calibri" panose="020F0502020204030204" pitchFamily="34" charset="0"/>
                <a:cs typeface="Calibri" panose="020F0502020204030204" pitchFamily="34" charset="0"/>
              </a:rPr>
              <a:t>was limited to using only freely available tools, which posed a significant challenge due to the restrictive data processing capabilities of these tools. </a:t>
            </a:r>
          </a:p>
          <a:p>
            <a:endParaRPr lang="en-US" sz="1600" dirty="0">
              <a:latin typeface="Calibri" panose="020F0502020204030204" pitchFamily="34" charset="0"/>
              <a:ea typeface="Calibri" panose="020F0502020204030204" pitchFamily="34" charset="0"/>
              <a:cs typeface="Calibri" panose="020F0502020204030204" pitchFamily="34" charset="0"/>
            </a:endParaRPr>
          </a:p>
          <a:p>
            <a:pPr lvl="1"/>
            <a:r>
              <a:rPr lang="en-US" sz="1600" dirty="0">
                <a:latin typeface="Calibri" panose="020F0502020204030204" pitchFamily="34" charset="0"/>
                <a:ea typeface="Calibri" panose="020F0502020204030204" pitchFamily="34" charset="0"/>
                <a:cs typeface="Calibri" panose="020F0502020204030204" pitchFamily="34" charset="0"/>
              </a:rPr>
              <a:t>Most free-tier AI and data modeling platforms impose strict limitations on the amount of data they can handle at once, </a:t>
            </a: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particularly in terms of token limits for large language models (LLMs) and memory constraints for machine learning frameworks</a:t>
            </a:r>
            <a:r>
              <a:rPr lang="en-US" sz="1600" dirty="0">
                <a:latin typeface="Calibri" panose="020F0502020204030204" pitchFamily="34" charset="0"/>
                <a:ea typeface="Calibri" panose="020F0502020204030204" pitchFamily="34" charset="0"/>
                <a:cs typeface="Calibri" panose="020F0502020204030204" pitchFamily="34" charset="0"/>
              </a:rPr>
              <a:t>. </a:t>
            </a:r>
          </a:p>
          <a:p>
            <a:pPr lvl="1"/>
            <a:r>
              <a:rPr lang="en-US" sz="1600" dirty="0">
                <a:latin typeface="Calibri" panose="020F0502020204030204" pitchFamily="34" charset="0"/>
                <a:ea typeface="Calibri" panose="020F0502020204030204" pitchFamily="34" charset="0"/>
                <a:cs typeface="Calibri" panose="020F0502020204030204" pitchFamily="34" charset="0"/>
              </a:rPr>
              <a:t>Within this, we had to strategically </a:t>
            </a: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optimize our approach by</a:t>
            </a:r>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 refining prompts </a:t>
            </a:r>
            <a:r>
              <a:rPr lang="en-US" sz="1600" dirty="0">
                <a:latin typeface="Calibri" panose="020F0502020204030204" pitchFamily="34" charset="0"/>
                <a:ea typeface="Calibri" panose="020F0502020204030204" pitchFamily="34" charset="0"/>
                <a:cs typeface="Calibri" panose="020F0502020204030204" pitchFamily="34" charset="0"/>
              </a:rPr>
              <a:t>to minimize token usage, </a:t>
            </a: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and leveraging </a:t>
            </a:r>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efficient pre-processing </a:t>
            </a: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techniques </a:t>
            </a:r>
            <a:r>
              <a:rPr lang="en-US" sz="1600" dirty="0">
                <a:latin typeface="Calibri" panose="020F0502020204030204" pitchFamily="34" charset="0"/>
                <a:ea typeface="Calibri" panose="020F0502020204030204" pitchFamily="34" charset="0"/>
                <a:cs typeface="Calibri" panose="020F0502020204030204" pitchFamily="34" charset="0"/>
              </a:rPr>
              <a:t>to maximize the utility of available resources.</a:t>
            </a:r>
          </a:p>
          <a:p>
            <a:pPr lvl="1"/>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Due to the extensive nature of the Federal Reserve's regulatory reporting guidelines and time constraints, </a:t>
            </a:r>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we focused our solution on the Retail sector</a:t>
            </a:r>
            <a:r>
              <a:rPr lang="en-US" sz="1600" dirty="0">
                <a:latin typeface="Calibri" panose="020F0502020204030204" pitchFamily="34" charset="0"/>
                <a:ea typeface="Calibri" panose="020F0502020204030204" pitchFamily="34" charset="0"/>
                <a:cs typeface="Calibri" panose="020F0502020204030204" pitchFamily="34" charset="0"/>
              </a:rPr>
              <a:t>. However, </a:t>
            </a:r>
            <a:r>
              <a:rPr lang="en-US" sz="1600" b="1" dirty="0">
                <a:solidFill>
                  <a:schemeClr val="accent2"/>
                </a:solidFill>
                <a:latin typeface="Calibri" panose="020F0502020204030204" pitchFamily="34" charset="0"/>
                <a:ea typeface="Calibri" panose="020F0502020204030204" pitchFamily="34" charset="0"/>
                <a:cs typeface="Calibri" panose="020F0502020204030204" pitchFamily="34" charset="0"/>
              </a:rPr>
              <a:t>our approach is designed to be scalable and adaptable to other reporting schedules as well.</a:t>
            </a:r>
            <a:endParaRPr lang="en-IN" sz="16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BC9FCED3-786F-E329-FD7F-94A6A5E3219C}"/>
              </a:ext>
            </a:extLst>
          </p:cNvPr>
          <p:cNvSpPr txBox="1">
            <a:spLocks/>
          </p:cNvSpPr>
          <p:nvPr/>
        </p:nvSpPr>
        <p:spPr>
          <a:xfrm>
            <a:off x="6165246" y="1181607"/>
            <a:ext cx="5535706" cy="5335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600" dirty="0">
                <a:latin typeface="Calibri" panose="020F0502020204030204" pitchFamily="34" charset="0"/>
                <a:ea typeface="Calibri" panose="020F0502020204030204" pitchFamily="34" charset="0"/>
                <a:cs typeface="Calibri" panose="020F0502020204030204" pitchFamily="34" charset="0"/>
              </a:rPr>
              <a:t>Due to the limitations discussed, we were not able to integrate into our model some features that we had initially thought of implementing.</a:t>
            </a:r>
            <a:endParaRPr lang="en-US" sz="1600" dirty="0">
              <a:latin typeface="Calibri" panose="020F0502020204030204" pitchFamily="34" charset="0"/>
              <a:ea typeface="Calibri" panose="020F0502020204030204" pitchFamily="34" charset="0"/>
              <a:cs typeface="Calibri" panose="020F0502020204030204" pitchFamily="34" charset="0"/>
            </a:endParaRPr>
          </a:p>
          <a:p>
            <a:endParaRPr lang="en-US" sz="1600" dirty="0">
              <a:latin typeface="Calibri" panose="020F0502020204030204" pitchFamily="34" charset="0"/>
              <a:ea typeface="Calibri" panose="020F0502020204030204" pitchFamily="34" charset="0"/>
              <a:cs typeface="Calibri" panose="020F0502020204030204" pitchFamily="34" charset="0"/>
            </a:endParaRPr>
          </a:p>
          <a:p>
            <a:pPr lvl="1"/>
            <a:r>
              <a:rPr lang="en-US" sz="1600" dirty="0">
                <a:latin typeface="Calibri" panose="020F0502020204030204" pitchFamily="34" charset="0"/>
                <a:ea typeface="Calibri" panose="020F0502020204030204" pitchFamily="34" charset="0"/>
                <a:cs typeface="Calibri" panose="020F0502020204030204" pitchFamily="34" charset="0"/>
              </a:rPr>
              <a:t>The consideration and weightage given to </a:t>
            </a:r>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geo-political conditions</a:t>
            </a:r>
            <a:r>
              <a:rPr lang="en-US" sz="1600" dirty="0">
                <a:latin typeface="Calibri" panose="020F0502020204030204" pitchFamily="34" charset="0"/>
                <a:ea typeface="Calibri" panose="020F0502020204030204" pitchFamily="34" charset="0"/>
                <a:cs typeface="Calibri" panose="020F0502020204030204" pitchFamily="34" charset="0"/>
              </a:rPr>
              <a:t> across different areas of service, as well as the </a:t>
            </a:r>
            <a:r>
              <a:rPr lang="en-US" sz="1600" b="1" dirty="0">
                <a:solidFill>
                  <a:schemeClr val="accent1"/>
                </a:solidFill>
                <a:latin typeface="Calibri" panose="020F0502020204030204" pitchFamily="34" charset="0"/>
                <a:ea typeface="Calibri" panose="020F0502020204030204" pitchFamily="34" charset="0"/>
                <a:cs typeface="Calibri" panose="020F0502020204030204" pitchFamily="34" charset="0"/>
              </a:rPr>
              <a:t>history of the customers</a:t>
            </a:r>
            <a:r>
              <a:rPr lang="en-US" sz="1600" dirty="0">
                <a:latin typeface="Calibri" panose="020F0502020204030204" pitchFamily="34" charset="0"/>
                <a:ea typeface="Calibri" panose="020F0502020204030204" pitchFamily="34" charset="0"/>
                <a:cs typeface="Calibri" panose="020F0502020204030204" pitchFamily="34" charset="0"/>
              </a:rPr>
              <a:t> with the bank, play an important role in deciding what level of risk their transactions may impose and the steps that can be taken to remediate them.</a:t>
            </a:r>
          </a:p>
          <a:p>
            <a:pPr lvl="1"/>
            <a:r>
              <a:rPr lang="en-US" sz="1600" dirty="0">
                <a:latin typeface="Calibri" panose="020F0502020204030204" pitchFamily="34" charset="0"/>
                <a:ea typeface="Calibri" panose="020F0502020204030204" pitchFamily="34" charset="0"/>
                <a:cs typeface="Calibri" panose="020F0502020204030204" pitchFamily="34" charset="0"/>
              </a:rPr>
              <a:t>Another point of distinction that we had brainstormed during this project was the ability of </a:t>
            </a:r>
            <a:r>
              <a:rPr lang="en-US" sz="1600" dirty="0">
                <a:solidFill>
                  <a:schemeClr val="accent1"/>
                </a:solidFill>
                <a:latin typeface="Calibri" panose="020F0502020204030204" pitchFamily="34" charset="0"/>
                <a:ea typeface="Calibri" panose="020F0502020204030204" pitchFamily="34" charset="0"/>
                <a:cs typeface="Calibri" panose="020F0502020204030204" pitchFamily="34" charset="0"/>
              </a:rPr>
              <a:t>Wells Fargo to have its own LLM</a:t>
            </a:r>
            <a:r>
              <a:rPr lang="en-US" sz="1600" dirty="0">
                <a:latin typeface="Calibri" panose="020F0502020204030204" pitchFamily="34" charset="0"/>
                <a:ea typeface="Calibri" panose="020F0502020204030204" pitchFamily="34" charset="0"/>
                <a:cs typeface="Calibri" panose="020F0502020204030204" pitchFamily="34" charset="0"/>
              </a:rPr>
              <a:t>, safe to access some non-essential information about the bank, and be able to assist us in detecting anomalies, potential fraudulent data across various businesses.</a:t>
            </a:r>
          </a:p>
          <a:p>
            <a:pPr lvl="1"/>
            <a:endParaRPr lang="en-IN" sz="1600" dirty="0">
              <a:latin typeface="Calibri" panose="020F0502020204030204" pitchFamily="34" charset="0"/>
              <a:ea typeface="Calibri" panose="020F0502020204030204" pitchFamily="34" charset="0"/>
              <a:cs typeface="Calibri" panose="020F0502020204030204" pitchFamily="34" charset="0"/>
            </a:endParaRPr>
          </a:p>
          <a:p>
            <a:r>
              <a:rPr lang="en-US" sz="1600" dirty="0">
                <a:latin typeface="Calibri" panose="020F0502020204030204" pitchFamily="34" charset="0"/>
                <a:ea typeface="Calibri" panose="020F0502020204030204" pitchFamily="34" charset="0"/>
                <a:cs typeface="Calibri" panose="020F0502020204030204" pitchFamily="34" charset="0"/>
              </a:rPr>
              <a:t>Given the scope that we were able to integrate, we could not work on these. However, </a:t>
            </a:r>
            <a:r>
              <a:rPr lang="en-US" sz="1600" b="1" dirty="0">
                <a:solidFill>
                  <a:schemeClr val="accent2"/>
                </a:solidFill>
                <a:latin typeface="Calibri" panose="020F0502020204030204" pitchFamily="34" charset="0"/>
                <a:ea typeface="Calibri" panose="020F0502020204030204" pitchFamily="34" charset="0"/>
                <a:cs typeface="Calibri" panose="020F0502020204030204" pitchFamily="34" charset="0"/>
              </a:rPr>
              <a:t>our approach makes us believe that the implementations may not be too far in the future.</a:t>
            </a:r>
            <a:endParaRPr lang="en-IN" sz="16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cxnSp>
        <p:nvCxnSpPr>
          <p:cNvPr id="5" name="Straight Connector 4">
            <a:extLst>
              <a:ext uri="{FF2B5EF4-FFF2-40B4-BE49-F238E27FC236}">
                <a16:creationId xmlns:a16="http://schemas.microsoft.com/office/drawing/2014/main" id="{56240597-DEED-76B2-87EB-F0F17E8AB8DE}"/>
              </a:ext>
            </a:extLst>
          </p:cNvPr>
          <p:cNvCxnSpPr/>
          <p:nvPr/>
        </p:nvCxnSpPr>
        <p:spPr>
          <a:xfrm>
            <a:off x="6096000" y="1044985"/>
            <a:ext cx="0" cy="5387688"/>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3102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5141F-D39A-19D4-0AD4-7464EC2E0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E9740-A35D-FE6A-E393-E99CDD8B7DCA}"/>
              </a:ext>
            </a:extLst>
          </p:cNvPr>
          <p:cNvSpPr>
            <a:spLocks noGrp="1"/>
          </p:cNvSpPr>
          <p:nvPr>
            <p:ph type="title"/>
          </p:nvPr>
        </p:nvSpPr>
        <p:spPr>
          <a:xfrm>
            <a:off x="3455894" y="2501153"/>
            <a:ext cx="4890247" cy="1325563"/>
          </a:xfrm>
        </p:spPr>
        <p:txBody>
          <a:bodyPr vert="horz" lIns="91440" tIns="45720" rIns="91440" bIns="45720" rtlCol="0" anchor="ctr">
            <a:normAutofit/>
          </a:bodyPr>
          <a:lstStyle/>
          <a:p>
            <a:r>
              <a:rPr lang="en-IN" sz="3200" b="1" dirty="0">
                <a:solidFill>
                  <a:srgbClr val="C00000"/>
                </a:solidFill>
              </a:rPr>
              <a:t>UI Walkthrough Demo</a:t>
            </a:r>
          </a:p>
        </p:txBody>
      </p:sp>
    </p:spTree>
    <p:extLst>
      <p:ext uri="{BB962C8B-B14F-4D97-AF65-F5344CB8AC3E}">
        <p14:creationId xmlns:p14="http://schemas.microsoft.com/office/powerpoint/2010/main" val="38962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TotalTime>
  <Words>804</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Technology Hackathon 2025</vt:lpstr>
      <vt:lpstr>Our Solution and Data Exploration and Creation</vt:lpstr>
      <vt:lpstr>Key Technology Decisions</vt:lpstr>
      <vt:lpstr>Architecture Diagram</vt:lpstr>
      <vt:lpstr>Flow Diagram</vt:lpstr>
      <vt:lpstr>Challenges Faced, Our Resolution, and Future Scope</vt:lpstr>
      <vt:lpstr>UI Walkthrough 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Vani Mittal</dc:creator>
  <cp:lastModifiedBy>Vani Mittal</cp:lastModifiedBy>
  <cp:revision>16</cp:revision>
  <dcterms:created xsi:type="dcterms:W3CDTF">2025-03-25T18:59:37Z</dcterms:created>
  <dcterms:modified xsi:type="dcterms:W3CDTF">2025-03-26T14:45:15Z</dcterms:modified>
</cp:coreProperties>
</file>