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b5ac7b4c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b5ac7b4c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3794" l="0" r="0" t="0"/>
          <a:stretch/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624417" y="620713"/>
            <a:ext cx="1094316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26533" y="1843088"/>
            <a:ext cx="10949517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MgMSsxN4hf655WkqGVw8754GfOmk_ZF/view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33095" y="464820"/>
            <a:ext cx="3837940" cy="890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Gen-AI based data profiling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33095" y="1189355"/>
            <a:ext cx="2999105" cy="760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Team: SB-Trailblazers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flipH="1" rot="10800000">
            <a:off x="702310" y="1116965"/>
            <a:ext cx="3497580" cy="15240"/>
          </a:xfrm>
          <a:prstGeom prst="straightConnector1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4"/>
          <p:cNvSpPr/>
          <p:nvPr/>
        </p:nvSpPr>
        <p:spPr>
          <a:xfrm>
            <a:off x="10326370" y="5878830"/>
            <a:ext cx="1595120" cy="760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b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Pranayee </a:t>
            </a:r>
            <a:b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Kusuma</a:t>
            </a:r>
            <a:b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Sricharith</a:t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 (1)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51308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Financial Rules analyser engine: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" y="1454785"/>
            <a:ext cx="5008245" cy="307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289675" y="1043950"/>
            <a:ext cx="5646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rules engine takes in the files that contain specific regulatory instructions.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select one or more regulatory documents as an input file. Then we need to select the relevant documents for generating the rules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Link For the app: https://hkthntrailblazers.streamlit.app/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2200" y="3623570"/>
            <a:ext cx="5646421" cy="261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 (2)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 transactional data as input file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02765"/>
            <a:ext cx="4779645" cy="369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6036945" y="1174750"/>
            <a:ext cx="464756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analysis results as output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870" y="1802765"/>
            <a:ext cx="5213985" cy="390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/>
          <p:nvPr/>
        </p:nvCxnSpPr>
        <p:spPr>
          <a:xfrm>
            <a:off x="5794375" y="1269365"/>
            <a:ext cx="0" cy="4435475"/>
          </a:xfrm>
          <a:prstGeom prst="straightConnector1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 (3)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Flagging high risk transactions and providing suggestions: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1934845"/>
            <a:ext cx="74295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 (4)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92760" y="85598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The dashboard for monthly reporting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" y="1508125"/>
            <a:ext cx="4409440" cy="418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835" y="2047875"/>
            <a:ext cx="4479925" cy="376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4795" y="2452370"/>
            <a:ext cx="3761105" cy="3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ctrTitle"/>
          </p:nvPr>
        </p:nvSpPr>
        <p:spPr>
          <a:xfrm>
            <a:off x="624417" y="695008"/>
            <a:ext cx="1094316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25120" y="27876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315" y="1315720"/>
            <a:ext cx="610870" cy="57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680" y="2059305"/>
            <a:ext cx="61150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680" y="2712085"/>
            <a:ext cx="61087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7125" y="3382010"/>
            <a:ext cx="607060" cy="67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7125" y="4149090"/>
            <a:ext cx="514350" cy="4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1862455" y="1315720"/>
            <a:ext cx="90817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Regulatory Reporting in Banking – Requires compiling large volumes of data to meet compliance standards.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862455" y="2014855"/>
            <a:ext cx="7898130" cy="583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Profiling Criticality – Ensures reported data aligns with regulatory instructions.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862455" y="2723515"/>
            <a:ext cx="9348470" cy="583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Rule Definition – Current process relies on manually defining profiling rules and flagging transactions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862455" y="3307080"/>
            <a:ext cx="8128000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 – Time-consuming, error-prone, and dependent on regulatory &amp; data understanding.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862455" y="4140835"/>
            <a:ext cx="7585710" cy="583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Efficiency – Requires automation or smarter solutions to improve accuracy &amp; speed.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64820" y="2838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 Overview &amp; Opportunity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765" y="1080135"/>
            <a:ext cx="1269366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3801745" y="1208405"/>
            <a:ext cx="6553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tool based on LLM that can dynamically create rules analyse financial data to improve auditor productivity multifold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435" y="2836545"/>
            <a:ext cx="978535" cy="928371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6"/>
          <p:cNvSpPr/>
          <p:nvPr/>
        </p:nvSpPr>
        <p:spPr>
          <a:xfrm>
            <a:off x="1379220" y="3980180"/>
            <a:ext cx="1708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Deepseek to process and interpret regulatory reporting instructions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000" y="2993390"/>
            <a:ext cx="713105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1548765" y="5006975"/>
            <a:ext cx="1539300" cy="477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266440" y="5066665"/>
            <a:ext cx="1559700" cy="477000"/>
          </a:xfrm>
          <a:prstGeom prst="chevron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004435" y="5066665"/>
            <a:ext cx="1559700" cy="477000"/>
          </a:xfrm>
          <a:prstGeom prst="chevron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993890" y="5066665"/>
            <a:ext cx="1559700" cy="477000"/>
          </a:xfrm>
          <a:prstGeom prst="chevron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983345" y="5066665"/>
            <a:ext cx="1559700" cy="477000"/>
          </a:xfrm>
          <a:prstGeom prst="chevron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375660" y="2837180"/>
            <a:ext cx="1073100" cy="927600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088005" y="3980180"/>
            <a:ext cx="1708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dynamic rules engine based on input document as well as by infering the context from the uploaded transaction document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208905" y="2837180"/>
            <a:ext cx="1073100" cy="927600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966335" y="3797935"/>
            <a:ext cx="1708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dynamic risk scoring depending on historical data patterns and regulatory rules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0675" y="2983865"/>
            <a:ext cx="744220" cy="6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6844665" y="3704590"/>
            <a:ext cx="1708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items for flagged transactions including risk explanations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6465" y="3085465"/>
            <a:ext cx="744220" cy="6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7042150" y="2870200"/>
            <a:ext cx="1073100" cy="927600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8834755" y="3831590"/>
            <a:ext cx="1708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Friendly interface for auditor to input files, drop in remarks and ability to generate reports and view dashboards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152255" y="2860675"/>
            <a:ext cx="1073100" cy="927600"/>
          </a:xfrm>
          <a:prstGeom prst="rect">
            <a:avLst/>
          </a:prstGeom>
          <a:noFill/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4665" y="299339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609600" y="15356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609600" y="127243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/>
              <a:t>Comprehensive Rules Engine:</a:t>
            </a:r>
            <a:r>
              <a:rPr lang="en-US" sz="1600"/>
              <a:t> Automates rule generation by considering both Federal Reserve regulations and context-specific compliance requirements.</a:t>
            </a:r>
            <a:endParaRPr sz="1600"/>
          </a:p>
          <a:p>
            <a:pPr indent="-3175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/>
              <a:t>Real-Time Risk Segmentation</a:t>
            </a:r>
            <a:r>
              <a:rPr lang="en-US" sz="1600"/>
              <a:t>: Interactive dashboard for risk scoring and flagged transaction insights, enabling proactive decision-making. </a:t>
            </a:r>
            <a:r>
              <a:rPr b="1" lang="en-US" sz="1600"/>
              <a:t>Risk categories: Credit risk, market risk, transaction risk, operational risk</a:t>
            </a:r>
            <a:endParaRPr b="1" sz="1600"/>
          </a:p>
          <a:p>
            <a:pPr indent="-3175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/>
              <a:t>Automated Transaction Analysis</a:t>
            </a:r>
            <a:r>
              <a:rPr lang="en-US" sz="1600"/>
              <a:t>: Provides dynamic recommendations for any sample transaction dataset, ensuring actionable insights.</a:t>
            </a:r>
            <a:endParaRPr sz="1600"/>
          </a:p>
          <a:p>
            <a:pPr indent="-3175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/>
              <a:t>Multi-Format Data Processing:</a:t>
            </a:r>
            <a:r>
              <a:rPr lang="en-US" sz="1600"/>
              <a:t> Seamlessly integrates and processes diverse file formats, adapting to real-time regulatory scenarios</a:t>
            </a:r>
            <a:endParaRPr sz="1600"/>
          </a:p>
          <a:p>
            <a:pPr indent="-3175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Multiple Files Input</a:t>
            </a:r>
            <a:r>
              <a:rPr lang="en-US" sz="1600"/>
              <a:t>: Ability to analyze rules from multiple files and create a dynamic rule engine</a:t>
            </a:r>
            <a:endParaRPr sz="1600"/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7"/>
          <p:cNvSpPr txBox="1"/>
          <p:nvPr/>
        </p:nvSpPr>
        <p:spPr>
          <a:xfrm>
            <a:off x="4440100" y="662750"/>
            <a:ext cx="49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Approach (1)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276595" y="902900"/>
            <a:ext cx="11638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400"/>
              <a:t>Step 1: Transaction File Identification &amp; Analysis</a:t>
            </a:r>
            <a:endParaRPr b="1"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Detect and analyze transaction files dynamically, regardless of file name.</a:t>
            </a:r>
            <a:endParaRPr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Extract and categorize all headers from the data.</a:t>
            </a:r>
            <a:endParaRPr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Infer that the file contains transaction data based on its structure and content.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400"/>
              <a:t>Step 2: Header &amp; Data Type Inference</a:t>
            </a:r>
            <a:endParaRPr b="1" sz="1400"/>
          </a:p>
          <a:p>
            <a:pPr indent="-2476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lang="en-US" sz="1200"/>
              <a:t>Identify field names and data types, even when ambiguous.</a:t>
            </a:r>
            <a:endParaRPr sz="12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Use context-based understanding to determine appropriate header names.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400"/>
              <a:t>Step 3: Regulatory Document Parsing</a:t>
            </a:r>
            <a:endParaRPr b="1"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Recognize regulatory documents dynamically based on content, not just file names.</a:t>
            </a:r>
            <a:endParaRPr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Extract references to transaction-related rules and constraints.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400"/>
              <a:t>Step 4: Rule Extraction from Regulatory Document</a:t>
            </a:r>
            <a:endParaRPr b="1"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Systematically scan the document, including tables, to extract:</a:t>
            </a:r>
            <a:endParaRPr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Thresholds, allowable values, conditions, and constraints.</a:t>
            </a:r>
            <a:endParaRPr sz="1400"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Explicit and implicit rules related to transaction data fields.</a:t>
            </a:r>
            <a:endParaRPr sz="1400"/>
          </a:p>
          <a:p>
            <a:pPr indent="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Approach (2)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400"/>
              <a:t>Step 5: Dynamic Rule Generation &amp; Interdependencies</a:t>
            </a:r>
            <a:endParaRPr b="1"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Generate multiple validation rules dynamically based on data and regulations.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Detect interdependent rules and categorize them accordingly.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Identify rule priorities and implications for compliance checks.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400"/>
              <a:t>Step 6: Transaction Data Validation</a:t>
            </a:r>
            <a:endParaRPr b="1"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Apply extracted rules to validate transactions, including: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Logical checks (e.g., numeric validation for customer names, transaction format checks).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Pattern-based anomaly detection for transactions by customers.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Special conditions (e.g., overdraft accounts, high-value transactions).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Threshold-based checks dynamically adjusted based on regulatory requirements.</a:t>
            </a:r>
            <a:endParaRPr sz="1400"/>
          </a:p>
          <a:p>
            <a:pPr indent="-2603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Generate additional rules dynamically based on detected patterns.</a:t>
            </a:r>
            <a:endParaRPr sz="1400"/>
          </a:p>
        </p:txBody>
      </p:sp>
      <p:sp>
        <p:nvSpPr>
          <p:cNvPr id="156" name="Google Shape;156;p19"/>
          <p:cNvSpPr txBox="1"/>
          <p:nvPr/>
        </p:nvSpPr>
        <p:spPr>
          <a:xfrm>
            <a:off x="-1148080" y="4330065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Approach (3)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09600" y="88737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400"/>
              <a:t>Step 7: Risk Scoring Framework</a:t>
            </a:r>
            <a:endParaRPr b="1"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Define a dynamic risk scoring mechanism.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Score each transaction based on compliance with rules, historical patterns, and anomalies.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Provide both existing risk scores (if available) and AI-generated scores.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400"/>
              <a:t>Step 8: Risk Categorization &amp; Segmentation</a:t>
            </a:r>
            <a:endParaRPr b="1"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Segment risks into four key categories: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Credit Risk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Transaction Risk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Market Risk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Operational Risk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Provide risk scores for each category along with an overall risk score.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400"/>
              <a:t>Step 9: Flagging &amp; Justifications</a:t>
            </a:r>
            <a:endParaRPr b="1"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Flag non-compliant transactions with clear explanations.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Reference regulatory guidelines and rules when flagging transactions.</a:t>
            </a:r>
            <a:endParaRPr sz="1400"/>
          </a:p>
          <a:p>
            <a:pPr indent="-274637" lvl="1" marL="74295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Provide details on why a transaction was flagged and recommended next steps.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Regulatory Document Processing</a:t>
            </a:r>
            <a:r>
              <a:rPr lang="en-US" sz="1400"/>
              <a:t> – Extracting structured rules from unstructured legal text and tables.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Dynamic Rule Generation</a:t>
            </a:r>
            <a:r>
              <a:rPr lang="en-US" sz="1400"/>
              <a:t> – Creating adaptable validation rules based on transaction data, not hardcoded logic.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Transaction Data Validation</a:t>
            </a:r>
            <a:r>
              <a:rPr lang="en-US" sz="1400"/>
              <a:t> – Handling large datasets, real-time anomaly detection, and commonsense rule generation.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Risk Scoring &amp; </a:t>
            </a:r>
            <a:r>
              <a:rPr b="1" lang="en-US" sz="1400"/>
              <a:t>Categorization</a:t>
            </a:r>
            <a:r>
              <a:rPr lang="en-US" sz="1400"/>
              <a:t> – </a:t>
            </a:r>
            <a:r>
              <a:rPr lang="en-US" sz="1400"/>
              <a:t>Developing an explainable, dynamic scoring model across multiple risk dimensions.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File Identification &amp; Parsing </a:t>
            </a:r>
            <a:r>
              <a:rPr lang="en-US" sz="1400"/>
              <a:t>– Inferring file types dynamically and handling multiple formats (CSV, JSON, PDFs).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Header &amp; Data Type Inference </a:t>
            </a:r>
            <a:r>
              <a:rPr lang="en-US" sz="1400"/>
              <a:t>– Resolving ambiguous field names and ensuring correct data type recognition.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Scalability &amp; Performance</a:t>
            </a:r>
            <a:r>
              <a:rPr lang="en-US" sz="1400"/>
              <a:t> – Efficiently processing millions of transactions with low latency.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Handling Conflicting or Implicit Rules </a:t>
            </a:r>
            <a:r>
              <a:rPr lang="en-US" sz="1400"/>
              <a:t>– Prioritizing or reconciling overlapping regulatory requirements.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Providing Actionable Recommendations </a:t>
            </a:r>
            <a:r>
              <a:rPr lang="en-US" sz="1400"/>
              <a:t>– Generating meaningful, regulation-backed suggestions for flagged transactions.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JSON Output Structuring</a:t>
            </a:r>
            <a:r>
              <a:rPr lang="en-US" sz="1400"/>
              <a:t> – Maintaining consistency, traceability, and adaptability in the output format.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Security &amp; Compliance</a:t>
            </a:r>
            <a:r>
              <a:rPr lang="en-US" sz="1400"/>
              <a:t> – Ensuring data privacy, encryption, and compliance with banking regulations.</a:t>
            </a:r>
            <a:endParaRPr sz="1400"/>
          </a:p>
          <a:p>
            <a:pPr indent="-2794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Exception Handling</a:t>
            </a:r>
            <a:r>
              <a:rPr lang="en-US" sz="1400"/>
              <a:t> – Managing missing data, corrupt files, and evolving regulatory updates.</a:t>
            </a:r>
            <a:endParaRPr sz="1400"/>
          </a:p>
          <a:p>
            <a:pPr indent="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/>
              <a:t>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VIDEO </a:t>
            </a:r>
            <a:endParaRPr/>
          </a:p>
        </p:txBody>
      </p:sp>
      <p:pic>
        <p:nvPicPr>
          <p:cNvPr id="174" name="Google Shape;174;p22" title="Screen-Record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175" y="865700"/>
            <a:ext cx="9500100" cy="41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1682450" y="5093900"/>
            <a:ext cx="77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https://drive.google.com/file/d/1KMgMSsxN4hf655WkqGVw8754GfOmk_ZF/view?usp=sharing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