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7" r:id="rId6"/>
    <p:sldId id="289" r:id="rId7"/>
    <p:sldId id="261" r:id="rId8"/>
    <p:sldId id="262" r:id="rId9"/>
    <p:sldId id="266" r:id="rId10"/>
    <p:sldId id="309" r:id="rId11"/>
    <p:sldId id="310" r:id="rId12"/>
    <p:sldId id="295" r:id="rId13"/>
    <p:sldId id="298" r:id="rId14"/>
    <p:sldId id="299" r:id="rId15"/>
    <p:sldId id="296" r:id="rId16"/>
    <p:sldId id="301" r:id="rId17"/>
    <p:sldId id="302" r:id="rId18"/>
    <p:sldId id="297" r:id="rId19"/>
    <p:sldId id="304" r:id="rId20"/>
    <p:sldId id="305" r:id="rId21"/>
    <p:sldId id="307" r:id="rId22"/>
    <p:sldId id="314" r:id="rId23"/>
    <p:sldId id="315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6065" y="4587240"/>
            <a:ext cx="4941771" cy="1122202"/>
          </a:xfrm>
        </p:spPr>
        <p:txBody>
          <a:bodyPr/>
          <a:lstStyle/>
          <a:p>
            <a:r>
              <a:rPr lang="en-US" dirty="0"/>
              <a:t>data profiling and regulatory compliance validation uSING GEN-AI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6066" y="5739290"/>
            <a:ext cx="4941770" cy="396660"/>
          </a:xfrm>
        </p:spPr>
        <p:txBody>
          <a:bodyPr/>
          <a:lstStyle/>
          <a:p>
            <a:r>
              <a:rPr lang="en-US" dirty="0" err="1"/>
              <a:t>Sharanprasath</a:t>
            </a:r>
            <a:r>
              <a:rPr lang="en-US" dirty="0"/>
              <a:t> S – CT(HLT-ORIGINATIONS)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2360B-0F1C-FE6B-6517-A1BDC411D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84CE-CEA8-1BEE-75FA-225415C8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-13565"/>
            <a:ext cx="8421688" cy="1325563"/>
          </a:xfrm>
        </p:spPr>
        <p:txBody>
          <a:bodyPr/>
          <a:lstStyle/>
          <a:p>
            <a:r>
              <a:rPr lang="en-US" dirty="0"/>
              <a:t>DATASET VALIDATION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62AED-356B-C18B-33D0-208573B7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280FC-5CBC-9559-90D0-3283C62A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BE2E9-307F-C694-A84D-96DCB1AC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E3C63-79EE-A9E5-1230-4B3AA88B6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611139-F422-7091-6D69-6BA7DBB7299A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41983F6-E72A-06E8-DA3F-05E88ACCD284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8F4E2EB-7956-329D-2137-C5B058B9AA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EBFC285-FD53-6342-140E-36C461DFC7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BD9BFD7A-1012-8FC7-C71C-88099CFCF08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E95F8C89-ECCA-0D1D-03C0-704B52352115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84748043-A849-A821-4077-2E31C6F62919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F0B13C5D-B935-D824-618E-C1926BB9073E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4F354F-3482-11B6-FF96-1D4221029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3" y="1135325"/>
            <a:ext cx="6462042" cy="31480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0718A7-C75C-B9A8-8FCA-C93F85318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812" y="3429000"/>
            <a:ext cx="6546572" cy="321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7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62C41-4B1A-B3EE-959D-11F3942C6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4333-760C-3FF2-7E0F-8DAF3666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-75633"/>
            <a:ext cx="8421688" cy="1325563"/>
          </a:xfrm>
        </p:spPr>
        <p:txBody>
          <a:bodyPr/>
          <a:lstStyle/>
          <a:p>
            <a:r>
              <a:rPr lang="en-US" dirty="0"/>
              <a:t>DATASET VALIDATION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16EF5-5F7F-25F6-0779-28E7C6F1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65F15-F268-CF23-5868-FE59B564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6D95B-FF96-9B48-E692-FE867EF4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350CB-8C8C-4088-BA01-0917467DF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C66A716-A363-70F2-FB3F-8270D6588B74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753CAA1-5F0C-779F-95A5-711C0C141FA0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DF070D5-02BB-6017-A23C-47531185F8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E5A822D-DE44-0C5E-5DC0-677577FC4C8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A7DBBA8-CAB6-371E-94C3-2A4083D7EED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D1683A6-EC74-14B2-79B0-9CCD4FBCA145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3BE6A8F-5E5D-FEEB-BC34-916BD1354FB1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FB7A812B-BBF8-D4C6-7561-69B2BBC615B2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8036F0-7BD8-F130-5A67-FD1DCA15C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95" y="1114311"/>
            <a:ext cx="6153181" cy="32767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2F9DFD-FA09-FF02-696B-BCA4BD55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375" y="3318938"/>
            <a:ext cx="5915530" cy="32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91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5DE6F-5E34-192E-5CB2-6D2F21FAE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F0DE-18FE-9AC9-AF72-3B7F4381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fr-FR" dirty="0"/>
              <a:t>Compliance Chat Assistant (Interactive AI </a:t>
            </a:r>
            <a:r>
              <a:rPr lang="fr-FR" dirty="0" err="1"/>
              <a:t>Queries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B80AD-934B-7DFE-2ACA-5C035CCA4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026" y="3040510"/>
            <a:ext cx="2435594" cy="823912"/>
          </a:xfrm>
        </p:spPr>
        <p:txBody>
          <a:bodyPr/>
          <a:lstStyle/>
          <a:p>
            <a:r>
              <a:rPr lang="en-US" sz="1600" b="1" dirty="0"/>
              <a:t>User Query Processing</a:t>
            </a:r>
            <a:endParaRPr lang="en-US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1BF466-21FD-D1FC-B68A-DB5A04866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026" y="3864818"/>
            <a:ext cx="2624046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IN" dirty="0"/>
              <a:t>User enters a question or rule modification request.</a:t>
            </a:r>
            <a:endParaRPr lang="en-US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50355D-33FB-77FC-9C92-970DEA166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73128" y="3017044"/>
            <a:ext cx="2612221" cy="823912"/>
          </a:xfrm>
        </p:spPr>
        <p:txBody>
          <a:bodyPr/>
          <a:lstStyle/>
          <a:p>
            <a:r>
              <a:rPr lang="en-IN" sz="1600" b="1" dirty="0"/>
              <a:t>Retrieval of Relevant Context</a:t>
            </a:r>
            <a:endParaRPr lang="en-IN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CD97F-9DF3-5B27-D4D7-892CE9F1E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73128" y="3808810"/>
            <a:ext cx="2357369" cy="1997867"/>
          </a:xfrm>
        </p:spPr>
        <p:txBody>
          <a:bodyPr/>
          <a:lstStyle/>
          <a:p>
            <a:pPr algn="just"/>
            <a:r>
              <a:rPr lang="en-US" dirty="0"/>
              <a:t>Violations &amp; extracted rules stored in FAISS (vector database).</a:t>
            </a:r>
          </a:p>
          <a:p>
            <a:pPr algn="just"/>
            <a:r>
              <a:rPr lang="en-US" dirty="0"/>
              <a:t>AI retrieves most relevant validation errors for the query.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CC41D6-7F57-81F8-077D-57017011BF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23218" y="3017044"/>
            <a:ext cx="317182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z="1600" b="1" dirty="0"/>
              <a:t>AI Response Generation (Google Gemini API)</a:t>
            </a:r>
            <a:endParaRPr lang="en-US" sz="16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5F2A2A-7125-7507-30C7-609816BBEAA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75722" y="3806625"/>
            <a:ext cx="2620652" cy="1997867"/>
          </a:xfrm>
        </p:spPr>
        <p:txBody>
          <a:bodyPr/>
          <a:lstStyle/>
          <a:p>
            <a:pPr algn="just"/>
            <a:r>
              <a:rPr lang="en-US" noProof="1"/>
              <a:t>AI explains violations (row_no, column_name, issue).</a:t>
            </a:r>
          </a:p>
          <a:p>
            <a:pPr algn="just"/>
            <a:r>
              <a:rPr lang="en-US" noProof="1"/>
              <a:t>If rule refinement is requested, AI suggests an improved rule definition.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69381FA-3E3E-3E7F-80EE-87861ECA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033332F-8A36-2144-0B91-D40B70B3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FE9BCDB-9B87-81F7-C6D6-69270E0A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C3B773C-0B23-E77C-E69A-43BC8FDE07A5}"/>
              </a:ext>
            </a:extLst>
          </p:cNvPr>
          <p:cNvSpPr txBox="1">
            <a:spLocks/>
          </p:cNvSpPr>
          <p:nvPr/>
        </p:nvSpPr>
        <p:spPr>
          <a:xfrm>
            <a:off x="2428875" y="1795068"/>
            <a:ext cx="39243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OVERVIEW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3E7C23B-A8D5-9BF4-D8C0-64DD1A8B9DEF}"/>
              </a:ext>
            </a:extLst>
          </p:cNvPr>
          <p:cNvSpPr txBox="1">
            <a:spLocks/>
          </p:cNvSpPr>
          <p:nvPr/>
        </p:nvSpPr>
        <p:spPr>
          <a:xfrm>
            <a:off x="3905249" y="2121697"/>
            <a:ext cx="5400675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Users can ask compliance-related questions, refine validation rules, or request explanations for errors.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B2E22403-080F-5587-AFA3-909F5A8B5F97}"/>
              </a:ext>
            </a:extLst>
          </p:cNvPr>
          <p:cNvSpPr txBox="1">
            <a:spLocks/>
          </p:cNvSpPr>
          <p:nvPr/>
        </p:nvSpPr>
        <p:spPr>
          <a:xfrm>
            <a:off x="9471972" y="2793508"/>
            <a:ext cx="262065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/>
              <a:t>Interactive Chat UI</a:t>
            </a:r>
            <a:endParaRPr lang="en-IN" sz="1600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FEDE914-A430-B4D7-C161-D9265D7C0E74}"/>
              </a:ext>
            </a:extLst>
          </p:cNvPr>
          <p:cNvSpPr txBox="1">
            <a:spLocks/>
          </p:cNvSpPr>
          <p:nvPr/>
        </p:nvSpPr>
        <p:spPr>
          <a:xfrm>
            <a:off x="9471972" y="3806624"/>
            <a:ext cx="2286023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noProof="1"/>
              <a:t>Messages are displayed in chat bubbles.</a:t>
            </a:r>
          </a:p>
          <a:p>
            <a:pPr algn="just"/>
            <a:r>
              <a:rPr lang="en-US" noProof="1"/>
              <a:t>Users can refine rules iteratively with AI feedback.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3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B9E8C-2CDF-2DB5-3025-E74E1BF88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3219-0BEF-B656-695A-99A51059C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457" y="136525"/>
            <a:ext cx="8421688" cy="1278327"/>
          </a:xfrm>
        </p:spPr>
        <p:txBody>
          <a:bodyPr/>
          <a:lstStyle/>
          <a:p>
            <a:r>
              <a:rPr lang="en-US" dirty="0"/>
              <a:t>COMPLIANCE CHAT ASSISTANT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CCAA7-C695-4F73-17EB-CA07A900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629CF-D10D-8DE6-A3A9-A682A970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AF509-1434-37D9-51F4-74109494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DE114-B830-6833-C1F9-CA1B96B2E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82FC03-1DC5-00DD-C03A-9D42857F01FE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343A6797-4938-A695-CAFA-812681FF567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13F45935-1264-F87A-2BA0-D1DF18392E08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B9DCC8-330D-16EF-A821-27734B772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29" y="1225272"/>
            <a:ext cx="5952347" cy="28664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75322E-712A-5B22-E91D-196F7A0DC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823" y="3429000"/>
            <a:ext cx="6371785" cy="302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21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E1F45-4FFE-A72F-3A5E-FF8D52C7B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A2B9-0EF2-B3EC-C1A6-269B5C4C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457" y="136525"/>
            <a:ext cx="8421688" cy="1278327"/>
          </a:xfrm>
        </p:spPr>
        <p:txBody>
          <a:bodyPr/>
          <a:lstStyle/>
          <a:p>
            <a:r>
              <a:rPr lang="en-US" dirty="0"/>
              <a:t>COMPLIANCE CHAT ASSISTANT ( REFINING RULES BY GENAI 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B6F2A-C1B6-CD14-94D6-7C7A35AE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BFC8D-A962-7A23-EFAC-78BEBD23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39ED3-756B-EE8D-616D-AB4E4B08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C9B45-5380-533C-0EA8-140C66E85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69ABA3A-8048-3B99-0E04-E65E24CB95AC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BE9F6432-013C-EADE-CD97-04BCA7E8FB9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5DA3B06A-1B26-C7FD-DFFD-F49E8223011F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AB5A49-F104-9F69-9D13-DA286FB91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4" y="1333501"/>
            <a:ext cx="6347914" cy="30341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6D941-6C6F-4D4C-89DB-CD1410EA9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748" y="3465501"/>
            <a:ext cx="6453298" cy="314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69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E8AC0-FDE1-E553-1932-CCA0D0A9A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C16F-101D-F9EF-3DE8-5805058B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Anomaly Detection (Machine Learning-Based Outlier Detection)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056C5-3093-51F8-0035-ED0669202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026" y="3040510"/>
            <a:ext cx="2435594" cy="823912"/>
          </a:xfrm>
        </p:spPr>
        <p:txBody>
          <a:bodyPr/>
          <a:lstStyle/>
          <a:p>
            <a:r>
              <a:rPr lang="en-IN" sz="1400" b="1" dirty="0"/>
              <a:t>Feature Selection &amp; Preprocessing</a:t>
            </a:r>
            <a:endParaRPr lang="en-IN" sz="1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AC3623-31A2-E760-E12B-CAC9CFC6B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026" y="3864818"/>
            <a:ext cx="2624046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Selects numeric columns for anomaly detection. </a:t>
            </a:r>
          </a:p>
          <a:p>
            <a:pPr algn="just"/>
            <a:r>
              <a:rPr lang="en-US" dirty="0"/>
              <a:t>Standardizes features using </a:t>
            </a:r>
            <a:r>
              <a:rPr lang="en-US" dirty="0" err="1"/>
              <a:t>MinMaxScaler</a:t>
            </a:r>
            <a:r>
              <a:rPr lang="en-US" dirty="0"/>
              <a:t>.</a:t>
            </a:r>
            <a:endParaRPr lang="en-US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642ADD-696A-0DE5-4896-67B04FB70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26154" y="3049190"/>
            <a:ext cx="2612221" cy="823912"/>
          </a:xfrm>
        </p:spPr>
        <p:txBody>
          <a:bodyPr/>
          <a:lstStyle/>
          <a:p>
            <a:r>
              <a:rPr lang="en-IN" sz="1600" b="1" dirty="0"/>
              <a:t>ISOLATON TREE MODEL TO DETECT ANOMALIES</a:t>
            </a:r>
            <a:endParaRPr lang="en-IN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9821E-F7DA-F204-835F-742738CE9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81400" y="3864818"/>
            <a:ext cx="2357369" cy="199786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works well with high-dimensional financial data without requiring extensive tuning.</a:t>
            </a:r>
          </a:p>
          <a:p>
            <a:pPr algn="just"/>
            <a:r>
              <a:rPr lang="en-US" dirty="0"/>
              <a:t>Instead of profiling normal instances, it isolates anomalies quickly based on how easy they are to separate.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05C2B7-4FEA-FFCA-07E6-1C1B2BAB946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6220" y="3020420"/>
            <a:ext cx="317182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1400" b="1" dirty="0"/>
              <a:t>Auto-Calculated Contamination Rate</a:t>
            </a:r>
            <a:endParaRPr lang="en-IN" sz="1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AD26AD-FB59-F8E8-E116-DA6DED252E0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52405" y="3844332"/>
            <a:ext cx="2620652" cy="1997867"/>
          </a:xfrm>
        </p:spPr>
        <p:txBody>
          <a:bodyPr/>
          <a:lstStyle/>
          <a:p>
            <a:pPr algn="just"/>
            <a:r>
              <a:rPr lang="en-US" noProof="1"/>
              <a:t>The model estimates the proportion of outliers dynamically.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7F80112-609C-DE1F-A076-6D06638B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2DF983-13F8-2063-AD55-3FFCBA11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D627B0F-6D20-A9F1-503B-0ED8F536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D4064CE-BAF7-FD2E-8F04-5FF2C52F73D2}"/>
              </a:ext>
            </a:extLst>
          </p:cNvPr>
          <p:cNvSpPr txBox="1">
            <a:spLocks/>
          </p:cNvSpPr>
          <p:nvPr/>
        </p:nvSpPr>
        <p:spPr>
          <a:xfrm>
            <a:off x="2428875" y="1795068"/>
            <a:ext cx="39243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OVERVIEW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DC7DC92B-139A-53E8-4009-7E389224D907}"/>
              </a:ext>
            </a:extLst>
          </p:cNvPr>
          <p:cNvSpPr txBox="1">
            <a:spLocks/>
          </p:cNvSpPr>
          <p:nvPr/>
        </p:nvSpPr>
        <p:spPr>
          <a:xfrm>
            <a:off x="3905249" y="2121697"/>
            <a:ext cx="5400675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Detects anomalies in datasets using Unsupervised Machine Learning techniques.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506EF201-1E57-686C-0A37-BF4E0CF148AA}"/>
              </a:ext>
            </a:extLst>
          </p:cNvPr>
          <p:cNvSpPr txBox="1">
            <a:spLocks/>
          </p:cNvSpPr>
          <p:nvPr/>
        </p:nvSpPr>
        <p:spPr>
          <a:xfrm>
            <a:off x="9351919" y="2982712"/>
            <a:ext cx="262065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/>
              <a:t>Interactive UI &amp; Visualization</a:t>
            </a:r>
            <a:endParaRPr lang="en-IN" sz="1400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A7FD54F-708A-355B-B705-91C73982F22E}"/>
              </a:ext>
            </a:extLst>
          </p:cNvPr>
          <p:cNvSpPr txBox="1">
            <a:spLocks/>
          </p:cNvSpPr>
          <p:nvPr/>
        </p:nvSpPr>
        <p:spPr>
          <a:xfrm>
            <a:off x="9379802" y="3806624"/>
            <a:ext cx="2286023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noProof="1"/>
              <a:t>Scatter plot highlights anomalies in red.Users can download anomaly reports (CSV) with flagged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30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ED257-A6E9-1F9C-D354-88E86EBF2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DBAC-5AE7-C9F1-A91A-75A43456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48224"/>
            <a:ext cx="8421688" cy="1278327"/>
          </a:xfrm>
        </p:spPr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25704-C5FF-CFE1-4D11-4E534548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498B6-4CB3-FC34-3522-38F694DD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A93FD-E963-52C1-577E-D3E4D3EF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6BE84-F761-5DFA-46F7-B4B611BDD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874FE0B-649A-CAE0-7C87-F68FD362A047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67E90D48-E790-91E0-75F5-BF5714F4568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4708B67-0E80-7AF7-17B9-4C3E52762931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043155-3F53-958D-BF8C-E45EAE45B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5" y="1170989"/>
            <a:ext cx="6300789" cy="30405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87E6FE-8550-3B15-35EE-54E15374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096" y="3559674"/>
            <a:ext cx="6357480" cy="308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0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5C464-75F0-A8EC-3A96-8B2CEA678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B02D-B7CA-B48B-8E7D-F65A6D8D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-76451"/>
            <a:ext cx="8421688" cy="1278327"/>
          </a:xfrm>
        </p:spPr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FA754-859A-8ECE-8FFB-76456BF0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6531B-EE6C-4420-6E0A-DE86CCD7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8F01F-1314-D54A-F222-6AC213F7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3078B-EADA-420C-5CA7-AC6A7821F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3D0B2E-EF11-85E4-D3E6-43196FDE63ED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82410-4706-269A-7678-1866CC0C7513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B2774C1-A0BC-E7EB-B364-92A6424929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8F5C340-1145-EDB6-8798-67634A2106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BB34C6E5-857B-1ED4-AC58-41E3E759BC9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E02F8BA9-3688-2E49-861C-D4467DF0056C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74A6D215-FA29-BAD1-0FF6-E8AB763937F5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739603C2-4FFF-4EF0-536F-9B5E0251CB85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349D53-DFD4-BF46-307F-99CCB0B35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15" y="1097330"/>
            <a:ext cx="6304210" cy="30530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0136B1-558B-8263-042D-75C7E96B6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49" y="3476571"/>
            <a:ext cx="6313736" cy="309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69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93FB0-853D-6AE2-760C-761B8F9CB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8A2D-6DB1-DF88-73CD-33EA0887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457" y="136525"/>
            <a:ext cx="8421688" cy="1278327"/>
          </a:xfrm>
        </p:spPr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AC8AC-F17B-3A71-BB26-8C01DD66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CB45A-FEB8-29CC-211C-81DEA25C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04AD9-A644-CB81-AAD4-0CC9C0B6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B17A9-83C9-08E2-DD55-C382F68CF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71711BA-F9A8-0F8B-5BBB-449166AB6B2E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E89B2D-E755-BD02-25EB-972CDF67A10C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8ACB38E-2180-317D-1740-42650931D7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A9AD3A0-93B6-B2E0-7100-5A3CF0F294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9E27CBE-AA50-47CF-FECC-9CA1B3EAA73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6F586BA-DAAC-CCC8-EF5A-8791EDCFB9E6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9BEE3755-C0B9-02E2-275E-109DE66DBC36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F6A76E06-72A9-3A75-BF95-116F7487927D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A03CFD-CEF2-BAEB-BDA1-E1BE9BFBC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6736"/>
            <a:ext cx="10572124" cy="51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99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F88C9-0554-F4BB-1FF1-A745A89B9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CC4E570A-E72E-4F70-9D3E-E960EBB7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486" y="-47100"/>
            <a:ext cx="8421688" cy="1325563"/>
          </a:xfrm>
        </p:spPr>
        <p:txBody>
          <a:bodyPr/>
          <a:lstStyle/>
          <a:p>
            <a:r>
              <a:rPr lang="fr-FR" dirty="0"/>
              <a:t>CHALLENGES FACED</a:t>
            </a:r>
            <a:endParaRPr lang="en-US" dirty="0"/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B153A78D-1240-1F86-3AD3-F3CE03449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382" y="1218031"/>
            <a:ext cx="3723953" cy="823912"/>
          </a:xfrm>
        </p:spPr>
        <p:txBody>
          <a:bodyPr/>
          <a:lstStyle/>
          <a:p>
            <a:pPr algn="l"/>
            <a:r>
              <a:rPr lang="en-US" sz="1600" b="1" dirty="0"/>
              <a:t>Handling Large Regulatory PDFs Efficiently</a:t>
            </a:r>
            <a:endParaRPr lang="en-US" sz="1600" dirty="0"/>
          </a:p>
        </p:txBody>
      </p:sp>
      <p:sp>
        <p:nvSpPr>
          <p:cNvPr id="86" name="Content Placeholder 6">
            <a:extLst>
              <a:ext uri="{FF2B5EF4-FFF2-40B4-BE49-F238E27FC236}">
                <a16:creationId xmlns:a16="http://schemas.microsoft.com/office/drawing/2014/main" id="{7CE55FF1-B1A8-5BC9-CCEA-87BA69F9AE42}"/>
              </a:ext>
            </a:extLst>
          </p:cNvPr>
          <p:cNvSpPr txBox="1">
            <a:spLocks/>
          </p:cNvSpPr>
          <p:nvPr/>
        </p:nvSpPr>
        <p:spPr>
          <a:xfrm>
            <a:off x="677358" y="3052375"/>
            <a:ext cx="2624046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</p:txBody>
      </p:sp>
      <p:sp>
        <p:nvSpPr>
          <p:cNvPr id="87" name="Text Placeholder 5">
            <a:extLst>
              <a:ext uri="{FF2B5EF4-FFF2-40B4-BE49-F238E27FC236}">
                <a16:creationId xmlns:a16="http://schemas.microsoft.com/office/drawing/2014/main" id="{DB377C5B-CAC1-F152-E995-9535CC1BCF1D}"/>
              </a:ext>
            </a:extLst>
          </p:cNvPr>
          <p:cNvSpPr txBox="1">
            <a:spLocks/>
          </p:cNvSpPr>
          <p:nvPr/>
        </p:nvSpPr>
        <p:spPr>
          <a:xfrm>
            <a:off x="4778483" y="2441217"/>
            <a:ext cx="2612221" cy="823912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/>
              <a:t>Reducing API Usage &amp; Cost Management</a:t>
            </a:r>
            <a:endParaRPr lang="en-IN" sz="1600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5040E773-15AF-B88B-8EB8-956097BE28DF}"/>
              </a:ext>
            </a:extLst>
          </p:cNvPr>
          <p:cNvSpPr txBox="1">
            <a:spLocks/>
          </p:cNvSpPr>
          <p:nvPr/>
        </p:nvSpPr>
        <p:spPr>
          <a:xfrm>
            <a:off x="886557" y="4248150"/>
            <a:ext cx="2357369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9" name="Content Placeholder 4">
            <a:extLst>
              <a:ext uri="{FF2B5EF4-FFF2-40B4-BE49-F238E27FC236}">
                <a16:creationId xmlns:a16="http://schemas.microsoft.com/office/drawing/2014/main" id="{6D4DD873-9221-76C5-B30A-13E5FFFBB15E}"/>
              </a:ext>
            </a:extLst>
          </p:cNvPr>
          <p:cNvSpPr txBox="1">
            <a:spLocks/>
          </p:cNvSpPr>
          <p:nvPr/>
        </p:nvSpPr>
        <p:spPr>
          <a:xfrm>
            <a:off x="8315668" y="4009227"/>
            <a:ext cx="31718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/>
              <a:t>Ensuring Valid JSON Responses from AI</a:t>
            </a:r>
            <a:endParaRPr lang="it-IT" sz="1600" b="1" dirty="0"/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A95E70A0-9173-44E3-1CF0-5E8DDE2765ED}"/>
              </a:ext>
            </a:extLst>
          </p:cNvPr>
          <p:cNvSpPr txBox="1">
            <a:spLocks/>
          </p:cNvSpPr>
          <p:nvPr/>
        </p:nvSpPr>
        <p:spPr>
          <a:xfrm>
            <a:off x="605707" y="2032599"/>
            <a:ext cx="3400958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PDFs contain complex text + tables → Extracting structured validation rules was difficult.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Solution:</a:t>
            </a:r>
            <a:r>
              <a:rPr lang="en-US" dirty="0"/>
              <a:t> Used </a:t>
            </a:r>
            <a:r>
              <a:rPr lang="en-US" b="1" dirty="0" err="1"/>
              <a:t>LangChain</a:t>
            </a:r>
            <a:r>
              <a:rPr lang="en-US" b="1" dirty="0"/>
              <a:t> chunking</a:t>
            </a:r>
            <a:r>
              <a:rPr lang="en-US" dirty="0"/>
              <a:t> &amp; </a:t>
            </a:r>
            <a:r>
              <a:rPr lang="en-US" b="1" dirty="0"/>
              <a:t>Chroma DB retrieval</a:t>
            </a:r>
            <a:r>
              <a:rPr lang="en-US" dirty="0"/>
              <a:t> to process efficiently.</a:t>
            </a:r>
            <a:endParaRPr lang="en-US" noProof="1"/>
          </a:p>
        </p:txBody>
      </p:sp>
      <p:sp>
        <p:nvSpPr>
          <p:cNvPr id="93" name="Slide Number Placeholder 10">
            <a:extLst>
              <a:ext uri="{FF2B5EF4-FFF2-40B4-BE49-F238E27FC236}">
                <a16:creationId xmlns:a16="http://schemas.microsoft.com/office/drawing/2014/main" id="{53E610C3-4E06-D3F2-FB4E-5FAF712B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708775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4" name="Text Placeholder 4">
            <a:extLst>
              <a:ext uri="{FF2B5EF4-FFF2-40B4-BE49-F238E27FC236}">
                <a16:creationId xmlns:a16="http://schemas.microsoft.com/office/drawing/2014/main" id="{554888FF-35D5-5B8C-E534-9747EA3404CA}"/>
              </a:ext>
            </a:extLst>
          </p:cNvPr>
          <p:cNvSpPr txBox="1">
            <a:spLocks/>
          </p:cNvSpPr>
          <p:nvPr/>
        </p:nvSpPr>
        <p:spPr>
          <a:xfrm>
            <a:off x="2428875" y="2147493"/>
            <a:ext cx="39243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95" name="Content Placeholder 5">
            <a:extLst>
              <a:ext uri="{FF2B5EF4-FFF2-40B4-BE49-F238E27FC236}">
                <a16:creationId xmlns:a16="http://schemas.microsoft.com/office/drawing/2014/main" id="{62DEC2FD-1845-85FA-5963-13A46D6FEBDB}"/>
              </a:ext>
            </a:extLst>
          </p:cNvPr>
          <p:cNvSpPr txBox="1">
            <a:spLocks/>
          </p:cNvSpPr>
          <p:nvPr/>
        </p:nvSpPr>
        <p:spPr>
          <a:xfrm>
            <a:off x="3905249" y="2474122"/>
            <a:ext cx="5400675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</p:txBody>
      </p:sp>
      <p:sp>
        <p:nvSpPr>
          <p:cNvPr id="96" name="Content Placeholder 4">
            <a:extLst>
              <a:ext uri="{FF2B5EF4-FFF2-40B4-BE49-F238E27FC236}">
                <a16:creationId xmlns:a16="http://schemas.microsoft.com/office/drawing/2014/main" id="{B5FBF962-FC50-3AEF-A982-3AE246B9BE66}"/>
              </a:ext>
            </a:extLst>
          </p:cNvPr>
          <p:cNvSpPr txBox="1">
            <a:spLocks/>
          </p:cNvSpPr>
          <p:nvPr/>
        </p:nvSpPr>
        <p:spPr>
          <a:xfrm>
            <a:off x="551174" y="4009227"/>
            <a:ext cx="29445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Aligning Rule Extraction with Dataset Validation</a:t>
            </a:r>
            <a:endParaRPr lang="en-IN" sz="1400" dirty="0"/>
          </a:p>
        </p:txBody>
      </p:sp>
      <p:sp>
        <p:nvSpPr>
          <p:cNvPr id="98" name="Content Placeholder 4">
            <a:extLst>
              <a:ext uri="{FF2B5EF4-FFF2-40B4-BE49-F238E27FC236}">
                <a16:creationId xmlns:a16="http://schemas.microsoft.com/office/drawing/2014/main" id="{26C2B7A0-426A-E4BC-8647-C16041B7E4EE}"/>
              </a:ext>
            </a:extLst>
          </p:cNvPr>
          <p:cNvSpPr txBox="1">
            <a:spLocks/>
          </p:cNvSpPr>
          <p:nvPr/>
        </p:nvSpPr>
        <p:spPr>
          <a:xfrm>
            <a:off x="8296088" y="1150360"/>
            <a:ext cx="262065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/>
              <a:t>Making UI Interactive &amp; User-Friendly</a:t>
            </a:r>
          </a:p>
        </p:txBody>
      </p:sp>
      <p:sp>
        <p:nvSpPr>
          <p:cNvPr id="99" name="Text Placeholder 7">
            <a:extLst>
              <a:ext uri="{FF2B5EF4-FFF2-40B4-BE49-F238E27FC236}">
                <a16:creationId xmlns:a16="http://schemas.microsoft.com/office/drawing/2014/main" id="{F7E57986-C4E7-A3EF-5E2A-CD3558B8B09A}"/>
              </a:ext>
            </a:extLst>
          </p:cNvPr>
          <p:cNvSpPr txBox="1">
            <a:spLocks/>
          </p:cNvSpPr>
          <p:nvPr/>
        </p:nvSpPr>
        <p:spPr>
          <a:xfrm>
            <a:off x="4778484" y="3231355"/>
            <a:ext cx="2317642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Generative AI API calls can be expensive when processing large datasets.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Solution: Implemented batch processing to optimize API usage &amp; reduce costs.</a:t>
            </a:r>
            <a:endParaRPr lang="en-US" noProof="1"/>
          </a:p>
        </p:txBody>
      </p:sp>
      <p:sp>
        <p:nvSpPr>
          <p:cNvPr id="100" name="Text Placeholder 7">
            <a:extLst>
              <a:ext uri="{FF2B5EF4-FFF2-40B4-BE49-F238E27FC236}">
                <a16:creationId xmlns:a16="http://schemas.microsoft.com/office/drawing/2014/main" id="{41382627-9CA5-E3B4-FD5E-9059701556A4}"/>
              </a:ext>
            </a:extLst>
          </p:cNvPr>
          <p:cNvSpPr txBox="1">
            <a:spLocks/>
          </p:cNvSpPr>
          <p:nvPr/>
        </p:nvSpPr>
        <p:spPr>
          <a:xfrm>
            <a:off x="8388803" y="4810519"/>
            <a:ext cx="3289192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AI responses sometimes truncated JSON output, making it unreadable.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Solution: Used regex fixes, error handling, and AI prompt tuning to fix response formatting.</a:t>
            </a:r>
            <a:endParaRPr lang="en-US" noProof="1"/>
          </a:p>
        </p:txBody>
      </p:sp>
      <p:sp>
        <p:nvSpPr>
          <p:cNvPr id="101" name="Text Placeholder 7">
            <a:extLst>
              <a:ext uri="{FF2B5EF4-FFF2-40B4-BE49-F238E27FC236}">
                <a16:creationId xmlns:a16="http://schemas.microsoft.com/office/drawing/2014/main" id="{466F1B79-1AD1-2511-8CA3-F2198172461A}"/>
              </a:ext>
            </a:extLst>
          </p:cNvPr>
          <p:cNvSpPr txBox="1">
            <a:spLocks/>
          </p:cNvSpPr>
          <p:nvPr/>
        </p:nvSpPr>
        <p:spPr>
          <a:xfrm>
            <a:off x="619125" y="4810519"/>
            <a:ext cx="2944500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Extracted validation rules sometimes didn’t match the dataset structure.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Solution: Improved LLM prompts &amp; ensured column mapping consistency.</a:t>
            </a:r>
            <a:endParaRPr lang="en-US" noProof="1"/>
          </a:p>
        </p:txBody>
      </p:sp>
      <p:sp>
        <p:nvSpPr>
          <p:cNvPr id="102" name="Text Placeholder 7">
            <a:extLst>
              <a:ext uri="{FF2B5EF4-FFF2-40B4-BE49-F238E27FC236}">
                <a16:creationId xmlns:a16="http://schemas.microsoft.com/office/drawing/2014/main" id="{3EB6B70C-211D-B5BF-BA69-ECC09B49A1AD}"/>
              </a:ext>
            </a:extLst>
          </p:cNvPr>
          <p:cNvSpPr txBox="1">
            <a:spLocks/>
          </p:cNvSpPr>
          <p:nvPr/>
        </p:nvSpPr>
        <p:spPr>
          <a:xfrm>
            <a:off x="8296088" y="2067341"/>
            <a:ext cx="3400958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Users needed real-time feedback for validation &amp; anomaly detection.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Solution: Used progress bars, collapsible reports, and color-coded chat bubbles for better UX.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21281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73" y="987424"/>
            <a:ext cx="3171825" cy="13255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505075"/>
            <a:ext cx="3848099" cy="34671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Data validation and compliance in financial institutions is </a:t>
            </a:r>
            <a:r>
              <a:rPr lang="en-US" b="1" dirty="0"/>
              <a:t>complex</a:t>
            </a:r>
            <a:r>
              <a:rPr lang="en-US" dirty="0"/>
              <a:t> and </a:t>
            </a:r>
            <a:r>
              <a:rPr lang="en-US" b="1" dirty="0"/>
              <a:t>time-consuming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Manual rule extraction and anomaly detection</a:t>
            </a:r>
            <a:r>
              <a:rPr lang="en-US" dirty="0"/>
              <a:t> can lead to </a:t>
            </a:r>
            <a:r>
              <a:rPr lang="en-US" b="1" dirty="0"/>
              <a:t>errors</a:t>
            </a:r>
            <a:r>
              <a:rPr lang="en-US" dirty="0"/>
              <a:t> and </a:t>
            </a:r>
            <a:r>
              <a:rPr lang="en-US" b="1" dirty="0"/>
              <a:t>inconsistencies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This project </a:t>
            </a:r>
            <a:r>
              <a:rPr lang="en-US" b="1" dirty="0"/>
              <a:t>automates data profiling</a:t>
            </a:r>
            <a:r>
              <a:rPr lang="en-US" dirty="0"/>
              <a:t> using </a:t>
            </a:r>
            <a:r>
              <a:rPr lang="en-US" b="1" dirty="0"/>
              <a:t>Generative AI &amp; Machine Learning</a:t>
            </a:r>
            <a:r>
              <a:rPr lang="en-US" dirty="0"/>
              <a:t>, ensuring </a:t>
            </a:r>
            <a:r>
              <a:rPr lang="en-US" b="1" dirty="0"/>
              <a:t>regulatory compliance</a:t>
            </a:r>
            <a:r>
              <a:rPr lang="en-US" dirty="0"/>
              <a:t> with minimal effort.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08DF4-B449-AFD5-FDF6-A63A51CB3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1A7E-E47A-DB49-F9F8-22621B09E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-625843"/>
            <a:ext cx="4179570" cy="1524735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C1DA6-BB51-28B3-BBE9-91749D42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14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3563D-87B0-379E-EB3C-92AB27BB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39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B91C5-C085-9005-19AF-E77A8AF4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36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59A718D-BBCC-DA3D-0220-AAFC9D4CE676}"/>
              </a:ext>
            </a:extLst>
          </p:cNvPr>
          <p:cNvSpPr txBox="1">
            <a:spLocks/>
          </p:cNvSpPr>
          <p:nvPr/>
        </p:nvSpPr>
        <p:spPr>
          <a:xfrm>
            <a:off x="3320865" y="1294231"/>
            <a:ext cx="5318310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Advanced Machine Learning for Anomaly Detection</a:t>
            </a:r>
            <a:endParaRPr lang="en-US" sz="1600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D3B4809-B18C-7372-AA04-3A0BD7F4EE10}"/>
              </a:ext>
            </a:extLst>
          </p:cNvPr>
          <p:cNvSpPr txBox="1">
            <a:spLocks/>
          </p:cNvSpPr>
          <p:nvPr/>
        </p:nvSpPr>
        <p:spPr>
          <a:xfrm>
            <a:off x="3320865" y="1695595"/>
            <a:ext cx="8766360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Incorporate deep learning-based anomaly detection (e.g., Autoencoders, GANs).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Implement ensemble models that combine multiple anomaly detection techniques for better accuracy.</a:t>
            </a:r>
            <a:endParaRPr lang="en-US" noProof="1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79B4C32-8BD6-20ED-9DA8-0483041591A0}"/>
              </a:ext>
            </a:extLst>
          </p:cNvPr>
          <p:cNvSpPr txBox="1">
            <a:spLocks/>
          </p:cNvSpPr>
          <p:nvPr/>
        </p:nvSpPr>
        <p:spPr>
          <a:xfrm>
            <a:off x="3320865" y="2256307"/>
            <a:ext cx="5318310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Real-Time Data Validation &amp; Streaming Support</a:t>
            </a:r>
            <a:endParaRPr lang="en-US" sz="1600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C6FEEE9-5675-7DC8-455F-F75593248EB9}"/>
              </a:ext>
            </a:extLst>
          </p:cNvPr>
          <p:cNvSpPr txBox="1">
            <a:spLocks/>
          </p:cNvSpPr>
          <p:nvPr/>
        </p:nvSpPr>
        <p:spPr>
          <a:xfrm>
            <a:off x="3320865" y="2668263"/>
            <a:ext cx="7128060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Integrate with real-time data sources (Kafka, Spark Streaming).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Perform continuous validation instead of batch processing.</a:t>
            </a:r>
            <a:endParaRPr lang="en-US" noProof="1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3F77F28-3944-95AD-4586-88457E2832B8}"/>
              </a:ext>
            </a:extLst>
          </p:cNvPr>
          <p:cNvSpPr txBox="1">
            <a:spLocks/>
          </p:cNvSpPr>
          <p:nvPr/>
        </p:nvSpPr>
        <p:spPr>
          <a:xfrm>
            <a:off x="3320865" y="3170188"/>
            <a:ext cx="5318310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Automated Data Correction &amp; Compliance Reports</a:t>
            </a:r>
            <a:endParaRPr lang="en-US" sz="1600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8CB2781-6BB8-E605-7418-25C4AA856FC2}"/>
              </a:ext>
            </a:extLst>
          </p:cNvPr>
          <p:cNvSpPr txBox="1">
            <a:spLocks/>
          </p:cNvSpPr>
          <p:nvPr/>
        </p:nvSpPr>
        <p:spPr>
          <a:xfrm>
            <a:off x="3320865" y="3582144"/>
            <a:ext cx="8118660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Instead of just detecting violations, AI can suggest &amp; auto-correct issues in datasets.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Generate automated compliance reports for auditors &amp; regulators.</a:t>
            </a:r>
            <a:endParaRPr lang="en-US" noProof="1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A851668-EB27-37EE-AF2D-957B6035F2BE}"/>
              </a:ext>
            </a:extLst>
          </p:cNvPr>
          <p:cNvSpPr txBox="1">
            <a:spLocks/>
          </p:cNvSpPr>
          <p:nvPr/>
        </p:nvSpPr>
        <p:spPr>
          <a:xfrm>
            <a:off x="3254190" y="4094113"/>
            <a:ext cx="5318310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Adaptive AI-Powered Rule Learning</a:t>
            </a:r>
            <a:endParaRPr lang="en-US" sz="1600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212F554-795E-553D-85FF-1366D8415835}"/>
              </a:ext>
            </a:extLst>
          </p:cNvPr>
          <p:cNvSpPr txBox="1">
            <a:spLocks/>
          </p:cNvSpPr>
          <p:nvPr/>
        </p:nvSpPr>
        <p:spPr>
          <a:xfrm>
            <a:off x="3254189" y="4506069"/>
            <a:ext cx="8118659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Enable AI to dynamically learn new validation rules over time based on past violations.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 reinforcement learning to improve compliance recommendations.</a:t>
            </a:r>
            <a:endParaRPr lang="en-US" noProof="1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02D8BA6-FAAA-0101-73D7-EC9B88DFD6C5}"/>
              </a:ext>
            </a:extLst>
          </p:cNvPr>
          <p:cNvSpPr txBox="1">
            <a:spLocks/>
          </p:cNvSpPr>
          <p:nvPr/>
        </p:nvSpPr>
        <p:spPr>
          <a:xfrm>
            <a:off x="3225615" y="5065663"/>
            <a:ext cx="5318310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 API Integration &amp; Enterprise Deployment</a:t>
            </a:r>
            <a:endParaRPr lang="en-US" sz="1600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7648956-771E-0300-4476-2AED7BC6AF51}"/>
              </a:ext>
            </a:extLst>
          </p:cNvPr>
          <p:cNvSpPr txBox="1">
            <a:spLocks/>
          </p:cNvSpPr>
          <p:nvPr/>
        </p:nvSpPr>
        <p:spPr>
          <a:xfrm>
            <a:off x="3225614" y="5477619"/>
            <a:ext cx="8118659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Develop REST APIs for easy integration with existing banking &amp; enterprise systems.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Deploy as a cloud-based SaaS solution for scalability &amp; security.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45892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0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B3CB000-F3B5-B0A6-C636-5FA159A756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76875" y="2228810"/>
            <a:ext cx="5111750" cy="349914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Google Gemini AI : </a:t>
            </a:r>
            <a:r>
              <a:rPr lang="en-US" dirty="0"/>
              <a:t>Made use of free tier model available directly for the user efficiently</a:t>
            </a: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Intelligent Rule Extraction</a:t>
            </a:r>
            <a:r>
              <a:rPr lang="en-US" dirty="0"/>
              <a:t>: AI-driven approach to extract compliance rules from regulatory documents.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Automated Data Validation</a:t>
            </a:r>
            <a:r>
              <a:rPr lang="en-US" dirty="0"/>
              <a:t>: Ensures data accuracy and integrity using validation rules and anomaly detection.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AI-driven Chat Assistant: </a:t>
            </a:r>
            <a:r>
              <a:rPr lang="en-US" dirty="0"/>
              <a:t>Enable users for an interactive AI-powered chat assistant for compliance queries and refine rules for validation </a:t>
            </a:r>
            <a:r>
              <a:rPr lang="en-US" dirty="0" err="1"/>
              <a:t>effieciency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Scalable &amp; Future-Ready</a:t>
            </a:r>
            <a:r>
              <a:rPr lang="en-US" dirty="0"/>
              <a:t>: Designed for real-time processing and integration with Kafka, Spark, and cloud systems. modify this and give</a:t>
            </a:r>
            <a:endParaRPr 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53931-89A5-04A4-FFDF-046690EAA8B4}"/>
              </a:ext>
            </a:extLst>
          </p:cNvPr>
          <p:cNvSpPr txBox="1"/>
          <p:nvPr/>
        </p:nvSpPr>
        <p:spPr>
          <a:xfrm>
            <a:off x="5476875" y="130548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AI-powered Regulatory Data Profiling &amp; Compliance System automates rule extraction, validation, and Anomaly Detection using Generative AI and Machine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IN" dirty="0"/>
              <a:t>Why This Matters?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EFFICIENCY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US" b="1" dirty="0"/>
              <a:t>Reduces manual effort</a:t>
            </a:r>
            <a:r>
              <a:rPr lang="en-US" dirty="0"/>
              <a:t> in compliance validation.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US" b="1" dirty="0"/>
              <a:t>Improves data accuracy &amp; consistency </a:t>
            </a:r>
            <a:r>
              <a:rPr lang="en-US" dirty="0"/>
              <a:t>in financial datasets.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COMPLIANCE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US" b="1" dirty="0"/>
              <a:t>Ensures regulatory adherence </a:t>
            </a:r>
            <a:r>
              <a:rPr lang="en-US" dirty="0"/>
              <a:t>with AI-powered rule validation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DECISION-MAKING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US" b="1" dirty="0"/>
              <a:t>Speeds up decision-making</a:t>
            </a:r>
            <a:r>
              <a:rPr lang="en-US" dirty="0"/>
              <a:t> by providing real-time compliance insights.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3244"/>
            <a:ext cx="4082142" cy="58578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This System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1481138"/>
            <a:ext cx="1909082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dirty="0"/>
              <a:t>RULE EXTRACTION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7275" y="2557463"/>
            <a:ext cx="1798864" cy="514350"/>
          </a:xfrm>
        </p:spPr>
        <p:txBody>
          <a:bodyPr/>
          <a:lstStyle/>
          <a:p>
            <a:r>
              <a:rPr lang="en-US" dirty="0"/>
              <a:t>VALIDATE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90082" y="4710114"/>
            <a:ext cx="1756682" cy="514350"/>
          </a:xfrm>
        </p:spPr>
        <p:txBody>
          <a:bodyPr/>
          <a:lstStyle/>
          <a:p>
            <a:r>
              <a:rPr lang="en-US" dirty="0"/>
              <a:t>Compliance </a:t>
            </a:r>
            <a:r>
              <a:rPr lang="en-US" dirty="0" err="1"/>
              <a:t>ASSistant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b="1" dirty="0"/>
              <a:t>Extracts validation rules</a:t>
            </a:r>
            <a:r>
              <a:rPr lang="en-US" dirty="0"/>
              <a:t> from regulatory PDFs using AI.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/>
          <a:lstStyle/>
          <a:p>
            <a:r>
              <a:rPr lang="en-US" b="1" dirty="0"/>
              <a:t>Validates datasets</a:t>
            </a:r>
            <a:r>
              <a:rPr lang="en-US" dirty="0"/>
              <a:t> against extracted rules to detect inconsistencies.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IN" b="1" dirty="0"/>
              <a:t>Identifies anomalies</a:t>
            </a:r>
            <a:r>
              <a:rPr lang="en-IN" dirty="0"/>
              <a:t> using ML techniques like Isolation Forest.</a:t>
            </a:r>
            <a:br>
              <a:rPr lang="en-IN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b="1" dirty="0"/>
              <a:t>Provides an interactive AI-powered chat assistant</a:t>
            </a:r>
            <a:r>
              <a:rPr lang="en-US" dirty="0"/>
              <a:t> for compliance queries.</a:t>
            </a:r>
          </a:p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r>
              <a:rPr lang="en-US" dirty="0"/>
              <a:t>STREAMLIT APPLICATION</a:t>
            </a:r>
          </a:p>
          <a:p>
            <a:r>
              <a:rPr lang="en-US" dirty="0"/>
              <a:t>PLOTLY AND ALTAIR FOR DATASET VISUALS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LANGCHAIN SUPPORTED</a:t>
            </a:r>
          </a:p>
          <a:p>
            <a:r>
              <a:rPr lang="en-US" dirty="0"/>
              <a:t>PANDAS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AI AND ML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/>
          <a:lstStyle/>
          <a:p>
            <a:r>
              <a:rPr lang="en-US" dirty="0"/>
              <a:t>GOOGLE GEMINI: gemini-2.0-flash</a:t>
            </a:r>
          </a:p>
          <a:p>
            <a:r>
              <a:rPr lang="en-US" dirty="0"/>
              <a:t>ISOLATION TREE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/>
          <a:lstStyle/>
          <a:p>
            <a:r>
              <a:rPr lang="en-US" dirty="0"/>
              <a:t>CHROMA-DB FOR VECTOR STORAGE</a:t>
            </a:r>
          </a:p>
          <a:p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Rule Extraction (AI-Powered Regulatory Rule Extraction)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929" y="2776936"/>
            <a:ext cx="2882475" cy="823912"/>
          </a:xfrm>
        </p:spPr>
        <p:txBody>
          <a:bodyPr/>
          <a:lstStyle/>
          <a:p>
            <a:r>
              <a:rPr lang="en-US" sz="1800" b="1" dirty="0"/>
              <a:t>PDF Processing &amp; Text Extraction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930" y="3834606"/>
            <a:ext cx="2624046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noProof="1"/>
              <a:t>Loads the PDF document using pdfplumber / PyPDFLoader.</a:t>
            </a:r>
          </a:p>
          <a:p>
            <a:pPr algn="just"/>
            <a:r>
              <a:rPr lang="en-US" noProof="1"/>
              <a:t>Extracts text and tables separately for better accuracy.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87403" y="3017044"/>
            <a:ext cx="2896671" cy="823912"/>
          </a:xfrm>
        </p:spPr>
        <p:txBody>
          <a:bodyPr/>
          <a:lstStyle/>
          <a:p>
            <a:r>
              <a:rPr lang="en-US" sz="1800" b="1" dirty="0"/>
              <a:t>Chunking &amp; Vector Storage (RAG Approach)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87403" y="3808810"/>
            <a:ext cx="2546615" cy="1997867"/>
          </a:xfrm>
        </p:spPr>
        <p:txBody>
          <a:bodyPr/>
          <a:lstStyle/>
          <a:p>
            <a:pPr algn="just"/>
            <a:r>
              <a:rPr lang="en-US" dirty="0"/>
              <a:t>Splits the extracted text into semantic chunks (</a:t>
            </a:r>
            <a:r>
              <a:rPr lang="en-US" dirty="0" err="1"/>
              <a:t>RecursiveCharacterTextSplitter</a:t>
            </a:r>
            <a:r>
              <a:rPr lang="en-US" dirty="0"/>
              <a:t>).</a:t>
            </a:r>
          </a:p>
          <a:p>
            <a:pPr algn="just"/>
            <a:r>
              <a:rPr lang="en-US" dirty="0"/>
              <a:t>Stores these chunks in </a:t>
            </a:r>
            <a:r>
              <a:rPr lang="en-US" dirty="0" err="1"/>
              <a:t>ChromaDB</a:t>
            </a:r>
            <a:r>
              <a:rPr lang="en-US" dirty="0"/>
              <a:t> with embeddings (</a:t>
            </a:r>
            <a:r>
              <a:rPr lang="en-US" dirty="0" err="1"/>
              <a:t>GoogleGenerativeAIEmbeddings</a:t>
            </a:r>
            <a:r>
              <a:rPr lang="en-US" dirty="0"/>
              <a:t>).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361446" y="2982912"/>
            <a:ext cx="2882475" cy="823912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en-US" sz="1800" b="1" dirty="0"/>
              <a:t>Rule Extraction using LLM (Google Gemini API)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61446" y="3806625"/>
            <a:ext cx="2811129" cy="1997867"/>
          </a:xfrm>
        </p:spPr>
        <p:txBody>
          <a:bodyPr/>
          <a:lstStyle/>
          <a:p>
            <a:pPr algn="just"/>
            <a:r>
              <a:rPr lang="en-US" noProof="1"/>
              <a:t>Query: Extract structured validation rules for financial data reporting</a:t>
            </a:r>
          </a:p>
          <a:p>
            <a:pPr algn="just"/>
            <a:r>
              <a:rPr lang="en-US" noProof="1"/>
              <a:t>Generative AI (Gemini) processes text → Outputs JSON-based validation rules (e.g., required format, data types, constraints).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1943DA0-BF51-8866-2804-6AFD665A3BB3}"/>
              </a:ext>
            </a:extLst>
          </p:cNvPr>
          <p:cNvSpPr txBox="1">
            <a:spLocks/>
          </p:cNvSpPr>
          <p:nvPr/>
        </p:nvSpPr>
        <p:spPr>
          <a:xfrm>
            <a:off x="2428875" y="1795068"/>
            <a:ext cx="39243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OVERVIEW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8A8F795-528E-4BAB-B228-6A05F904236A}"/>
              </a:ext>
            </a:extLst>
          </p:cNvPr>
          <p:cNvSpPr txBox="1">
            <a:spLocks/>
          </p:cNvSpPr>
          <p:nvPr/>
        </p:nvSpPr>
        <p:spPr>
          <a:xfrm>
            <a:off x="3905249" y="2121697"/>
            <a:ext cx="5400675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Extracts structured validation rules from regulatory PDFs using Generative AI and RAG (Retrieval-Augmented Generation).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89C4FA3F-B75F-DA34-28CF-27C3ABA8F6E5}"/>
              </a:ext>
            </a:extLst>
          </p:cNvPr>
          <p:cNvSpPr txBox="1">
            <a:spLocks/>
          </p:cNvSpPr>
          <p:nvPr/>
        </p:nvSpPr>
        <p:spPr>
          <a:xfrm>
            <a:off x="9447524" y="2812258"/>
            <a:ext cx="262065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JSON Rule Output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3AB67F8-3CEF-8E42-1168-94BE077BD385}"/>
              </a:ext>
            </a:extLst>
          </p:cNvPr>
          <p:cNvSpPr txBox="1">
            <a:spLocks/>
          </p:cNvSpPr>
          <p:nvPr/>
        </p:nvSpPr>
        <p:spPr>
          <a:xfrm>
            <a:off x="9447524" y="3786586"/>
            <a:ext cx="2286023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noProof="1"/>
              <a:t>AI-generated rules are stored as a structured JSON file.</a:t>
            </a:r>
          </a:p>
          <a:p>
            <a:pPr algn="just"/>
            <a:r>
              <a:rPr lang="en-US" noProof="1"/>
              <a:t>Users can download the extracted rules for dataset validation.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069D3-7B07-95C1-6693-56342A957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AF6A-5EA5-A77F-ED0A-62C85EBC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-209501"/>
            <a:ext cx="8421688" cy="1325563"/>
          </a:xfrm>
        </p:spPr>
        <p:txBody>
          <a:bodyPr/>
          <a:lstStyle/>
          <a:p>
            <a:r>
              <a:rPr lang="en-US" dirty="0"/>
              <a:t>RULE EXTRACTION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3103C-BC51-EFD0-3C1E-82FFD352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6ABEE-0D93-6154-AF79-0E5A5B26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06F3F-6B0A-9D0D-CF82-20817E03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31BA4-EFBA-1612-35CD-3E428D428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60FA55B-551D-8C15-3B2B-F7687800C94B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00A1A2-FAC2-79A4-CA10-C8243AD4CB3A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3EFB479-E650-3D4D-62A9-096E6A581A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967F7A5-A32B-3716-418C-48899C4992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671818EC-B5C4-C744-2FC8-631A2A7BFE0E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6FE7E618-CFA4-979F-6471-F39041FE2B50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F9D77362-A197-466C-BFBC-A52F896DE89B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4C5BFFB5-D069-6C54-2BAE-1A7EBBCB7DAC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172E28-EE74-F70A-3C96-349CD3C9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1" y="976014"/>
            <a:ext cx="6223848" cy="3016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B91F25-8861-1569-1F00-816EA2B41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780" y="3192717"/>
            <a:ext cx="6797482" cy="32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1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186A1-ACEB-7CA8-723B-FE97DF35D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7E9E-2BA3-A389-3148-7293B713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-103253"/>
            <a:ext cx="8421688" cy="1325563"/>
          </a:xfrm>
        </p:spPr>
        <p:txBody>
          <a:bodyPr/>
          <a:lstStyle/>
          <a:p>
            <a:r>
              <a:rPr lang="en-US" dirty="0"/>
              <a:t>RULE EXTRACTION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21ED0-D7E9-3DF2-41A2-AEE0C925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D5DBA-A8E2-F273-D48A-2FAB10E9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EA00B-D91B-BC0A-D9CE-8A94F676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0B152-C8D8-D187-E442-65729AB8B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98C0F06-F401-C3B2-15EB-3075547CEDA6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777E883-DA54-E7AB-D43F-9C83B5A008CA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07BE78A-3ADE-1C7C-6DC8-2B6ADC7388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4E1DA12-9E7B-0980-25B3-3D2BA60BCFB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85D1E332-24AB-EC46-06FE-4DAAF59CF12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95DE4370-C363-95DA-35FD-360E263D751F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A8782506-F31A-F62F-A96C-D183C857D5E2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FD6C5DF5-2DC4-C325-844F-88A2264C85D2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749D55F-86E3-1E68-070A-3B830638A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5" y="1115345"/>
            <a:ext cx="6459840" cy="31008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F17E9B-A26E-8890-B41A-CC830A962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939" y="3474393"/>
            <a:ext cx="6459839" cy="316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3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FD3DF-1E14-916B-4425-7684EFCCB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32F2-DE1D-2B78-8671-C61B3686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Dataset Validation (Automated Compliance Checking)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78F61-FB0C-FCC4-9F57-2921EA407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025" y="3228282"/>
            <a:ext cx="2882475" cy="823912"/>
          </a:xfrm>
        </p:spPr>
        <p:txBody>
          <a:bodyPr/>
          <a:lstStyle/>
          <a:p>
            <a:r>
              <a:rPr lang="en-US" sz="1600" b="1" dirty="0"/>
              <a:t>Uploads Dataset (CSV) &amp; Validation Rules (JSON)</a:t>
            </a:r>
            <a:endParaRPr lang="en-US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976DE7-FEB0-7858-9648-B98EBBF39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026" y="4285952"/>
            <a:ext cx="2624046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noProof="1"/>
              <a:t>Reads dataset using Pandas.Loads validation rules into memory.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535D66-E165-8A5A-ADC9-4D5BB5734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73128" y="3017044"/>
            <a:ext cx="2612221" cy="823912"/>
          </a:xfrm>
        </p:spPr>
        <p:txBody>
          <a:bodyPr/>
          <a:lstStyle/>
          <a:p>
            <a:r>
              <a:rPr lang="en-IN" sz="1600" b="1" dirty="0"/>
              <a:t>Batch Processing for Efficiency</a:t>
            </a:r>
            <a:endParaRPr lang="en-IN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A8AE8-81A3-7D21-84E8-8983BEDE2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73128" y="3808810"/>
            <a:ext cx="2357369" cy="1997867"/>
          </a:xfrm>
        </p:spPr>
        <p:txBody>
          <a:bodyPr/>
          <a:lstStyle/>
          <a:p>
            <a:pPr algn="just"/>
            <a:r>
              <a:rPr lang="en-US" dirty="0"/>
              <a:t>Breaks dataset into batches (to reduce API usage).</a:t>
            </a:r>
          </a:p>
          <a:p>
            <a:pPr algn="just"/>
            <a:r>
              <a:rPr lang="en-US" dirty="0"/>
              <a:t>Sends each batch to Google Gemini for validation.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11DCA-D60C-B441-8910-CE9E01FF1FB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47171" y="2982912"/>
            <a:ext cx="2544429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600" b="1" dirty="0"/>
              <a:t>AI-Powered Validation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A84CEB-E962-3782-335F-6DA34232741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47172" y="3806625"/>
            <a:ext cx="2620652" cy="1997867"/>
          </a:xfrm>
        </p:spPr>
        <p:txBody>
          <a:bodyPr/>
          <a:lstStyle/>
          <a:p>
            <a:pPr algn="just"/>
            <a:r>
              <a:rPr lang="en-US" noProof="1"/>
              <a:t>AI checks each column’s format, constraints, and expected values.</a:t>
            </a:r>
          </a:p>
          <a:p>
            <a:pPr algn="just"/>
            <a:r>
              <a:rPr lang="en-US" noProof="1"/>
              <a:t>Returns violations (e.g., missing values, incorrect types) with suggested fixes.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C62982A-89BC-DA41-B0E6-1E3CDFD8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0A9D63E-5806-801F-B2FD-577018FD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D6C9163-7512-3DB4-04CD-118AF014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07E6FAF-E8BC-F1F0-B2D0-1A3C2D52F176}"/>
              </a:ext>
            </a:extLst>
          </p:cNvPr>
          <p:cNvSpPr txBox="1">
            <a:spLocks/>
          </p:cNvSpPr>
          <p:nvPr/>
        </p:nvSpPr>
        <p:spPr>
          <a:xfrm>
            <a:off x="2428875" y="1795068"/>
            <a:ext cx="39243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OVERVIEW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B907AA21-B09F-4009-25F2-5DDD5C7350D6}"/>
              </a:ext>
            </a:extLst>
          </p:cNvPr>
          <p:cNvSpPr txBox="1">
            <a:spLocks/>
          </p:cNvSpPr>
          <p:nvPr/>
        </p:nvSpPr>
        <p:spPr>
          <a:xfrm>
            <a:off x="3905249" y="2121697"/>
            <a:ext cx="5400675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Validates datasets by applying AI-extracted rules to check data quality, format, and compliance.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33DD99E-101D-E51F-FC44-AC647A56A29D}"/>
              </a:ext>
            </a:extLst>
          </p:cNvPr>
          <p:cNvSpPr txBox="1">
            <a:spLocks/>
          </p:cNvSpPr>
          <p:nvPr/>
        </p:nvSpPr>
        <p:spPr>
          <a:xfrm>
            <a:off x="9329646" y="3017044"/>
            <a:ext cx="262065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/>
              <a:t>Real-time UI &amp; Reporting</a:t>
            </a:r>
            <a:endParaRPr lang="en-IN" sz="1600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8D21B61-6B06-CC6D-4F7A-15ED5A42D6A2}"/>
              </a:ext>
            </a:extLst>
          </p:cNvPr>
          <p:cNvSpPr txBox="1">
            <a:spLocks/>
          </p:cNvSpPr>
          <p:nvPr/>
        </p:nvSpPr>
        <p:spPr>
          <a:xfrm>
            <a:off x="9329646" y="3818537"/>
            <a:ext cx="2286023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noProof="1"/>
              <a:t>Progress bar updates per batch.</a:t>
            </a:r>
          </a:p>
          <a:p>
            <a:pPr algn="just"/>
            <a:r>
              <a:rPr lang="en-US" noProof="1"/>
              <a:t>Validation report (CSV) is generated, with error explanations.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3591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860</TotalTime>
  <Words>1205</Words>
  <Application>Microsoft Office PowerPoint</Application>
  <PresentationFormat>Widescreen</PresentationFormat>
  <Paragraphs>204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Tenorite</vt:lpstr>
      <vt:lpstr>Monoline</vt:lpstr>
      <vt:lpstr>data profiling and regulatory compliance validation uSING GEN-AI</vt:lpstr>
      <vt:lpstr>Introduction</vt:lpstr>
      <vt:lpstr>Why This Matters?</vt:lpstr>
      <vt:lpstr>What This System Does</vt:lpstr>
      <vt:lpstr>TECH STACK</vt:lpstr>
      <vt:lpstr>Rule Extraction (AI-Powered Regulatory Rule Extraction)</vt:lpstr>
      <vt:lpstr>RULE EXTRACTION</vt:lpstr>
      <vt:lpstr>RULE EXTRACTION</vt:lpstr>
      <vt:lpstr>Dataset Validation (Automated Compliance Checking)</vt:lpstr>
      <vt:lpstr>DATASET VALIDATION</vt:lpstr>
      <vt:lpstr>DATASET VALIDATION</vt:lpstr>
      <vt:lpstr>Compliance Chat Assistant (Interactive AI Queries)</vt:lpstr>
      <vt:lpstr>COMPLIANCE CHAT ASSISTANT</vt:lpstr>
      <vt:lpstr>COMPLIANCE CHAT ASSISTANT ( REFINING RULES BY GENAI )</vt:lpstr>
      <vt:lpstr>Anomaly Detection (Machine Learning-Based Outlier Detection)</vt:lpstr>
      <vt:lpstr>ANOMALY DETECTION</vt:lpstr>
      <vt:lpstr>ANOMALY DETECTION</vt:lpstr>
      <vt:lpstr>ANOMALY DETECTION</vt:lpstr>
      <vt:lpstr>CHALLENGES FACED</vt:lpstr>
      <vt:lpstr>FUTURE SCOPE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Sharan Prasath</dc:creator>
  <cp:lastModifiedBy>Sharan Prasath</cp:lastModifiedBy>
  <cp:revision>20</cp:revision>
  <dcterms:created xsi:type="dcterms:W3CDTF">2025-03-24T14:19:32Z</dcterms:created>
  <dcterms:modified xsi:type="dcterms:W3CDTF">2025-03-25T16:49:39Z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