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7" r:id="rId6"/>
    <p:sldId id="289" r:id="rId7"/>
    <p:sldId id="261" r:id="rId8"/>
    <p:sldId id="262" r:id="rId9"/>
    <p:sldId id="316" r:id="rId10"/>
    <p:sldId id="266" r:id="rId11"/>
    <p:sldId id="309" r:id="rId12"/>
    <p:sldId id="310" r:id="rId13"/>
    <p:sldId id="295" r:id="rId14"/>
    <p:sldId id="298" r:id="rId15"/>
    <p:sldId id="299" r:id="rId16"/>
    <p:sldId id="296" r:id="rId17"/>
    <p:sldId id="301" r:id="rId18"/>
    <p:sldId id="302" r:id="rId19"/>
    <p:sldId id="297" r:id="rId20"/>
    <p:sldId id="304" r:id="rId21"/>
    <p:sldId id="305" r:id="rId22"/>
    <p:sldId id="314" r:id="rId23"/>
    <p:sldId id="315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6065" y="4587240"/>
            <a:ext cx="4941771" cy="1122202"/>
          </a:xfrm>
        </p:spPr>
        <p:txBody>
          <a:bodyPr/>
          <a:lstStyle/>
          <a:p>
            <a:r>
              <a:rPr lang="en-US" dirty="0"/>
              <a:t>data profiling and regulatory compliance validation uSING GEN-AI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6066" y="5739290"/>
            <a:ext cx="4941770" cy="396660"/>
          </a:xfrm>
        </p:spPr>
        <p:txBody>
          <a:bodyPr/>
          <a:lstStyle/>
          <a:p>
            <a:r>
              <a:rPr lang="en-US" dirty="0" err="1"/>
              <a:t>Sharanprasath</a:t>
            </a:r>
            <a:r>
              <a:rPr lang="en-US" dirty="0"/>
              <a:t> S – CT(HLT-ORIGINATIONS)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FD3DF-1E14-916B-4425-7684EFCCB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32F2-DE1D-2B78-8671-C61B3686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Dataset Validation (Automated Compliance Checking)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78F61-FB0C-FCC4-9F57-2921EA407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025" y="3228282"/>
            <a:ext cx="2882475" cy="823912"/>
          </a:xfrm>
        </p:spPr>
        <p:txBody>
          <a:bodyPr/>
          <a:lstStyle/>
          <a:p>
            <a:r>
              <a:rPr lang="en-US" sz="1600" b="1" dirty="0"/>
              <a:t>Uploads Dataset (CSV) &amp; Validation Rules (JSON)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976DE7-FEB0-7858-9648-B98EBBF3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026" y="4285952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noProof="1"/>
              <a:t>Reads dataset using Pandas.Loads validation rules into memory.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535D66-E165-8A5A-ADC9-4D5BB5734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73128" y="3017044"/>
            <a:ext cx="2612221" cy="823912"/>
          </a:xfrm>
        </p:spPr>
        <p:txBody>
          <a:bodyPr/>
          <a:lstStyle/>
          <a:p>
            <a:r>
              <a:rPr lang="en-IN" sz="1600" b="1" dirty="0"/>
              <a:t>Batch Processing for Efficiency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A8AE8-81A3-7D21-84E8-8983BEDE2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73128" y="3808810"/>
            <a:ext cx="2357369" cy="1997867"/>
          </a:xfrm>
        </p:spPr>
        <p:txBody>
          <a:bodyPr/>
          <a:lstStyle/>
          <a:p>
            <a:pPr algn="just"/>
            <a:r>
              <a:rPr lang="en-US" dirty="0"/>
              <a:t>Breaks dataset into batches (to reduce API usage).</a:t>
            </a:r>
          </a:p>
          <a:p>
            <a:pPr algn="just"/>
            <a:r>
              <a:rPr lang="en-US" dirty="0"/>
              <a:t>Sends each batch to Google Gemini for validation.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11DCA-D60C-B441-8910-CE9E01FF1FB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47171" y="2982912"/>
            <a:ext cx="2544429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600" b="1" dirty="0"/>
              <a:t>AI-Powered Validation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DA84CEB-E962-3782-335F-6DA34232741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47172" y="3806625"/>
            <a:ext cx="2620652" cy="1997867"/>
          </a:xfrm>
        </p:spPr>
        <p:txBody>
          <a:bodyPr/>
          <a:lstStyle/>
          <a:p>
            <a:pPr algn="just"/>
            <a:r>
              <a:rPr lang="en-US" noProof="1"/>
              <a:t>AI checks each column’s format, constraints, and expected values.</a:t>
            </a:r>
          </a:p>
          <a:p>
            <a:pPr algn="just"/>
            <a:r>
              <a:rPr lang="en-US" noProof="1"/>
              <a:t>Returns violations (e.g., missing values, incorrect types) with suggested fixes.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C62982A-89BC-DA41-B0E6-1E3CDFD8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0A9D63E-5806-801F-B2FD-577018F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6C9163-7512-3DB4-04CD-118AF014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07E6FAF-E8BC-F1F0-B2D0-1A3C2D52F176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B907AA21-B09F-4009-25F2-5DDD5C7350D6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Validates datasets by applying AI-extracted rules to check data quality, format, and compliance.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433DD99E-101D-E51F-FC44-AC647A56A29D}"/>
              </a:ext>
            </a:extLst>
          </p:cNvPr>
          <p:cNvSpPr txBox="1">
            <a:spLocks/>
          </p:cNvSpPr>
          <p:nvPr/>
        </p:nvSpPr>
        <p:spPr>
          <a:xfrm>
            <a:off x="9329646" y="3017044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/>
              <a:t>Real-time UI &amp; Reporting</a:t>
            </a:r>
            <a:endParaRPr lang="en-IN" sz="1600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E8D21B61-6B06-CC6D-4F7A-15ED5A42D6A2}"/>
              </a:ext>
            </a:extLst>
          </p:cNvPr>
          <p:cNvSpPr txBox="1">
            <a:spLocks/>
          </p:cNvSpPr>
          <p:nvPr/>
        </p:nvSpPr>
        <p:spPr>
          <a:xfrm>
            <a:off x="9329646" y="3818537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Progress bar updates per batch.</a:t>
            </a:r>
          </a:p>
          <a:p>
            <a:pPr algn="just"/>
            <a:r>
              <a:rPr lang="en-US" noProof="1"/>
              <a:t>Validation report (CSV) is generated, with error explanations.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3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2360B-0F1C-FE6B-6517-A1BDC411D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84CE-CEA8-1BEE-75FA-225415C8C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13565"/>
            <a:ext cx="8421688" cy="1325563"/>
          </a:xfrm>
        </p:spPr>
        <p:txBody>
          <a:bodyPr/>
          <a:lstStyle/>
          <a:p>
            <a:r>
              <a:rPr lang="en-US" dirty="0"/>
              <a:t>DATASET VALIDATION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A2B582-53CB-5E67-A9B8-F5F2E2C42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901" y="3031809"/>
            <a:ext cx="7188975" cy="35522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537005-34CD-3A84-A9A9-064970B1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11084"/>
            <a:ext cx="6904098" cy="33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7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62C41-4B1A-B3EE-959D-11F3942C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4333-760C-3FF2-7E0F-8DAF3666F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75633"/>
            <a:ext cx="8421688" cy="1325563"/>
          </a:xfrm>
        </p:spPr>
        <p:txBody>
          <a:bodyPr/>
          <a:lstStyle/>
          <a:p>
            <a:r>
              <a:rPr lang="en-US" dirty="0"/>
              <a:t>DATASET VALIDATION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16EF5-5F7F-25F6-0779-28E7C6F1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65F15-F268-CF23-5868-FE59B564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6D95B-FF96-9B48-E692-FE867EF41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5A55C1-5EE7-4CC1-DBDB-DA5A778A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58544"/>
            <a:ext cx="10591800" cy="518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91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5DE6F-5E34-192E-5CB2-6D2F21FAE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F0DE-18FE-9AC9-AF72-3B7F43810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fr-FR" dirty="0"/>
              <a:t>Compliance Chat Assistant (Interactive AI </a:t>
            </a:r>
            <a:r>
              <a:rPr lang="fr-FR" dirty="0" err="1"/>
              <a:t>Queries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B80AD-934B-7DFE-2ACA-5C035CCA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026" y="3040510"/>
            <a:ext cx="2435594" cy="823912"/>
          </a:xfrm>
        </p:spPr>
        <p:txBody>
          <a:bodyPr/>
          <a:lstStyle/>
          <a:p>
            <a:r>
              <a:rPr lang="en-US" sz="1600" b="1" dirty="0"/>
              <a:t>User Query Processing</a:t>
            </a:r>
            <a:endParaRPr lang="en-US" sz="16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1BF466-21FD-D1FC-B68A-DB5A04866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026" y="3864818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dirty="0"/>
              <a:t>User enters a question or rule modification request.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50355D-33FB-77FC-9C92-970DEA1665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73128" y="3017044"/>
            <a:ext cx="2612221" cy="823912"/>
          </a:xfrm>
        </p:spPr>
        <p:txBody>
          <a:bodyPr/>
          <a:lstStyle/>
          <a:p>
            <a:r>
              <a:rPr lang="en-IN" sz="1600" b="1" dirty="0"/>
              <a:t>Retrieval of Relevant Context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D97F-9DF3-5B27-D4D7-892CE9F1E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73128" y="3808810"/>
            <a:ext cx="2357369" cy="1997867"/>
          </a:xfrm>
        </p:spPr>
        <p:txBody>
          <a:bodyPr/>
          <a:lstStyle/>
          <a:p>
            <a:pPr algn="just"/>
            <a:r>
              <a:rPr lang="en-US" dirty="0"/>
              <a:t>Violations &amp; extracted rules stored in FAISS (vector database).</a:t>
            </a:r>
          </a:p>
          <a:p>
            <a:pPr algn="just"/>
            <a:r>
              <a:rPr lang="en-US" dirty="0"/>
              <a:t>AI retrieves most relevant validation errors for the query.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CC41D6-7F57-81F8-077D-57017011BF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23218" y="3017044"/>
            <a:ext cx="317182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sz="1600" b="1" dirty="0"/>
              <a:t>AI Response Generation (Google Gemini API)</a:t>
            </a:r>
            <a:endParaRPr lang="en-US" sz="1600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65F2A2A-7125-7507-30C7-609816BBEAA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75722" y="3806625"/>
            <a:ext cx="2620652" cy="1997867"/>
          </a:xfrm>
        </p:spPr>
        <p:txBody>
          <a:bodyPr/>
          <a:lstStyle/>
          <a:p>
            <a:pPr algn="just"/>
            <a:r>
              <a:rPr lang="en-US" noProof="1"/>
              <a:t>AI explains violations (row_no, column_name, issue).</a:t>
            </a:r>
          </a:p>
          <a:p>
            <a:pPr algn="just"/>
            <a:r>
              <a:rPr lang="en-US" noProof="1"/>
              <a:t>If rule refinement is requested, AI suggests an improved rule definition.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69381FA-3E3E-3E7F-80EE-87861ECA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033332F-8A36-2144-0B91-D40B70B3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FE9BCDB-9B87-81F7-C6D6-69270E0A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2C3B773C-0B23-E77C-E69A-43BC8FDE07A5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3E7C23B-A8D5-9BF4-D8C0-64DD1A8B9DEF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Users can ask compliance-related questions, refine validation rules, or request explanations for errors.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B2E22403-080F-5587-AFA3-909F5A8B5F97}"/>
              </a:ext>
            </a:extLst>
          </p:cNvPr>
          <p:cNvSpPr txBox="1">
            <a:spLocks/>
          </p:cNvSpPr>
          <p:nvPr/>
        </p:nvSpPr>
        <p:spPr>
          <a:xfrm>
            <a:off x="9471972" y="2793508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600" b="1" dirty="0"/>
              <a:t>Interactive Chat UI</a:t>
            </a:r>
            <a:endParaRPr lang="en-IN" sz="1600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FEDE914-A430-B4D7-C161-D9265D7C0E74}"/>
              </a:ext>
            </a:extLst>
          </p:cNvPr>
          <p:cNvSpPr txBox="1">
            <a:spLocks/>
          </p:cNvSpPr>
          <p:nvPr/>
        </p:nvSpPr>
        <p:spPr>
          <a:xfrm>
            <a:off x="9471972" y="3806624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Messages are displayed in chat bubbles.</a:t>
            </a:r>
          </a:p>
          <a:p>
            <a:pPr algn="just"/>
            <a:r>
              <a:rPr lang="en-US" noProof="1"/>
              <a:t>Users can refine rules iteratively with AI feedback.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36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9E8C-2CDF-2DB5-3025-E74E1BF88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3219-0BEF-B656-695A-99A51059C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7" y="136525"/>
            <a:ext cx="8421688" cy="1278327"/>
          </a:xfrm>
        </p:spPr>
        <p:txBody>
          <a:bodyPr/>
          <a:lstStyle/>
          <a:p>
            <a:r>
              <a:rPr lang="en-US" dirty="0"/>
              <a:t>COMPLIANCE CHAT ASSISTANT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B9DEF0-E52E-49D5-4523-32DB8077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4" y="3137369"/>
            <a:ext cx="6879452" cy="3366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F877C0-EE18-3077-D52F-4554A8AA9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24" y="1132550"/>
            <a:ext cx="6660376" cy="321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21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E1F45-4FFE-A72F-3A5E-FF8D52C7B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A2B9-0EF2-B3EC-C1A6-269B5C4C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7" y="136525"/>
            <a:ext cx="8421688" cy="1278327"/>
          </a:xfrm>
        </p:spPr>
        <p:txBody>
          <a:bodyPr/>
          <a:lstStyle/>
          <a:p>
            <a:r>
              <a:rPr lang="en-US" dirty="0"/>
              <a:t>COMPLIANCE CHAT ASSISTANT ( REFINING RULES BY GENAI 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B6F2A-C1B6-CD14-94D6-7C7A35AE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BFC8D-A962-7A23-EFAC-78BEBD232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39ED3-756B-EE8D-616D-AB4E4B08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DFE232-6927-F2BA-D609-A6892F6C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14852"/>
            <a:ext cx="9667875" cy="48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69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E8AC0-FDE1-E553-1932-CCA0D0A9A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C16F-101D-F9EF-3DE8-5805058B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Anomaly Detection (Machine Learning-Based Outlier Detection)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056C5-3093-51F8-0035-ED0669202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026" y="3040510"/>
            <a:ext cx="2435594" cy="823912"/>
          </a:xfrm>
        </p:spPr>
        <p:txBody>
          <a:bodyPr/>
          <a:lstStyle/>
          <a:p>
            <a:r>
              <a:rPr lang="en-IN" sz="1400" b="1" dirty="0"/>
              <a:t>Feature Selection &amp; Preprocessing</a:t>
            </a:r>
            <a:endParaRPr lang="en-IN" sz="1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AC3623-31A2-E760-E12B-CAC9CFC6B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026" y="3864818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dirty="0"/>
              <a:t>Selects numeric columns for anomaly detection. </a:t>
            </a:r>
          </a:p>
          <a:p>
            <a:pPr algn="just"/>
            <a:r>
              <a:rPr lang="en-US" dirty="0"/>
              <a:t>Standardizes features using </a:t>
            </a:r>
            <a:r>
              <a:rPr lang="en-US" dirty="0" err="1"/>
              <a:t>MinMaxScaler</a:t>
            </a:r>
            <a:r>
              <a:rPr lang="en-US" dirty="0"/>
              <a:t>.</a:t>
            </a:r>
            <a:endParaRPr lang="en-US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642ADD-696A-0DE5-4896-67B04FB70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26154" y="3049190"/>
            <a:ext cx="2612221" cy="823912"/>
          </a:xfrm>
        </p:spPr>
        <p:txBody>
          <a:bodyPr/>
          <a:lstStyle/>
          <a:p>
            <a:r>
              <a:rPr lang="en-IN" sz="1600" b="1" dirty="0"/>
              <a:t>ISOLATON TREE MODEL TO DETECT ANOMALIES</a:t>
            </a:r>
            <a:endParaRPr lang="en-IN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821E-F7DA-F204-835F-742738CE9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81400" y="3864818"/>
            <a:ext cx="2357369" cy="199786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works well with high-dimensional financial data without requiring extensive tuning.</a:t>
            </a:r>
          </a:p>
          <a:p>
            <a:pPr algn="just"/>
            <a:r>
              <a:rPr lang="en-US" dirty="0"/>
              <a:t>Instead of profiling normal instances, it isolates anomalies quickly based on how easy they are to separate.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05C2B7-4FEA-FFCA-07E6-1C1B2BAB946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6220" y="3020420"/>
            <a:ext cx="317182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1400" b="1" dirty="0"/>
              <a:t>Auto-Calculated Contamination Rate</a:t>
            </a:r>
            <a:endParaRPr lang="en-IN" sz="14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AAD26AD-FB59-F8E8-E116-DA6DED252E0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452405" y="3844332"/>
            <a:ext cx="2620652" cy="1997867"/>
          </a:xfrm>
        </p:spPr>
        <p:txBody>
          <a:bodyPr/>
          <a:lstStyle/>
          <a:p>
            <a:pPr algn="just"/>
            <a:r>
              <a:rPr lang="en-US" noProof="1"/>
              <a:t>The model estimates the proportion of outliers dynamically.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7F80112-609C-DE1F-A076-6D06638B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2DF983-13F8-2063-AD55-3FFCBA11B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D627B0F-6D20-A9F1-503B-0ED8F536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D4064CE-BAF7-FD2E-8F04-5FF2C52F73D2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DC7DC92B-139A-53E8-4009-7E389224D907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Detects anomalies in datasets using Unsupervised Machine Learning techniques.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06EF201-1E57-686C-0A37-BF4E0CF148AA}"/>
              </a:ext>
            </a:extLst>
          </p:cNvPr>
          <p:cNvSpPr txBox="1">
            <a:spLocks/>
          </p:cNvSpPr>
          <p:nvPr/>
        </p:nvSpPr>
        <p:spPr>
          <a:xfrm>
            <a:off x="9351919" y="2982712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Interactive UI &amp; Visualization</a:t>
            </a:r>
            <a:endParaRPr lang="en-IN" sz="1400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A7FD54F-708A-355B-B705-91C73982F22E}"/>
              </a:ext>
            </a:extLst>
          </p:cNvPr>
          <p:cNvSpPr txBox="1">
            <a:spLocks/>
          </p:cNvSpPr>
          <p:nvPr/>
        </p:nvSpPr>
        <p:spPr>
          <a:xfrm>
            <a:off x="9379802" y="3806624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Scatter plot highlights anomalies in red.Users can download anomaly reports (CSV) with flagged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730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ED257-A6E9-1F9C-D354-88E86EBF2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DBAC-5AE7-C9F1-A91A-75A43456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-48224"/>
            <a:ext cx="8421688" cy="1278327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25704-C5FF-CFE1-4D11-4E5345481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98B6-4CB3-FC34-3522-38F694DD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A93FD-E963-52C1-577E-D3E4D3EF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3CE0DC-F347-3466-6421-69DA7B50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550" y="3216485"/>
            <a:ext cx="6588900" cy="3222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B95DD-16EE-E733-82A6-31EE242DB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50" y="920162"/>
            <a:ext cx="6588900" cy="320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607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5C464-75F0-A8EC-3A96-8B2CEA67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B02D-B7CA-B48B-8E7D-F65A6D8D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76451"/>
            <a:ext cx="8421688" cy="1278327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B63E3A-4A95-CB87-0383-FA3CEBBD1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7825" y="3140389"/>
            <a:ext cx="6800850" cy="33361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BB2970-27F8-16D8-101E-DF1590AF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5" y="884294"/>
            <a:ext cx="6800850" cy="330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6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F88C9-0554-F4BB-1FF1-A745A89B9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1">
            <a:extLst>
              <a:ext uri="{FF2B5EF4-FFF2-40B4-BE49-F238E27FC236}">
                <a16:creationId xmlns:a16="http://schemas.microsoft.com/office/drawing/2014/main" id="{CC4E570A-E72E-4F70-9D3E-E960EBB7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486" y="-47100"/>
            <a:ext cx="8421688" cy="1325563"/>
          </a:xfrm>
        </p:spPr>
        <p:txBody>
          <a:bodyPr/>
          <a:lstStyle/>
          <a:p>
            <a:r>
              <a:rPr lang="fr-FR" dirty="0"/>
              <a:t>CHALLENGES FACED</a:t>
            </a:r>
            <a:endParaRPr lang="en-US" dirty="0"/>
          </a:p>
        </p:txBody>
      </p:sp>
      <p:sp>
        <p:nvSpPr>
          <p:cNvPr id="85" name="Text Placeholder 3">
            <a:extLst>
              <a:ext uri="{FF2B5EF4-FFF2-40B4-BE49-F238E27FC236}">
                <a16:creationId xmlns:a16="http://schemas.microsoft.com/office/drawing/2014/main" id="{B153A78D-1240-1F86-3AD3-F3CE03449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382" y="1218031"/>
            <a:ext cx="3723953" cy="823912"/>
          </a:xfrm>
        </p:spPr>
        <p:txBody>
          <a:bodyPr/>
          <a:lstStyle/>
          <a:p>
            <a:pPr algn="l"/>
            <a:r>
              <a:rPr lang="en-US" sz="1600" b="1" dirty="0"/>
              <a:t>Handling Large Regulatory PDFs Efficiently</a:t>
            </a:r>
            <a:endParaRPr lang="en-US" sz="1600" dirty="0"/>
          </a:p>
        </p:txBody>
      </p:sp>
      <p:sp>
        <p:nvSpPr>
          <p:cNvPr id="86" name="Content Placeholder 6">
            <a:extLst>
              <a:ext uri="{FF2B5EF4-FFF2-40B4-BE49-F238E27FC236}">
                <a16:creationId xmlns:a16="http://schemas.microsoft.com/office/drawing/2014/main" id="{7CE55FF1-B1A8-5BC9-CCEA-87BA69F9AE42}"/>
              </a:ext>
            </a:extLst>
          </p:cNvPr>
          <p:cNvSpPr txBox="1">
            <a:spLocks/>
          </p:cNvSpPr>
          <p:nvPr/>
        </p:nvSpPr>
        <p:spPr>
          <a:xfrm>
            <a:off x="677358" y="3052375"/>
            <a:ext cx="2624046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87" name="Text Placeholder 5">
            <a:extLst>
              <a:ext uri="{FF2B5EF4-FFF2-40B4-BE49-F238E27FC236}">
                <a16:creationId xmlns:a16="http://schemas.microsoft.com/office/drawing/2014/main" id="{DB377C5B-CAC1-F152-E995-9535CC1BCF1D}"/>
              </a:ext>
            </a:extLst>
          </p:cNvPr>
          <p:cNvSpPr txBox="1">
            <a:spLocks/>
          </p:cNvSpPr>
          <p:nvPr/>
        </p:nvSpPr>
        <p:spPr>
          <a:xfrm>
            <a:off x="4778483" y="2441217"/>
            <a:ext cx="2612221" cy="823912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/>
              <a:t>Reducing API Usage &amp; Cost Management</a:t>
            </a:r>
            <a:endParaRPr lang="en-IN" sz="1600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5040E773-15AF-B88B-8EB8-956097BE28DF}"/>
              </a:ext>
            </a:extLst>
          </p:cNvPr>
          <p:cNvSpPr txBox="1">
            <a:spLocks/>
          </p:cNvSpPr>
          <p:nvPr/>
        </p:nvSpPr>
        <p:spPr>
          <a:xfrm>
            <a:off x="886557" y="4248150"/>
            <a:ext cx="2357369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9" name="Content Placeholder 4">
            <a:extLst>
              <a:ext uri="{FF2B5EF4-FFF2-40B4-BE49-F238E27FC236}">
                <a16:creationId xmlns:a16="http://schemas.microsoft.com/office/drawing/2014/main" id="{6D4DD873-9221-76C5-B30A-13E5FFFBB15E}"/>
              </a:ext>
            </a:extLst>
          </p:cNvPr>
          <p:cNvSpPr txBox="1">
            <a:spLocks/>
          </p:cNvSpPr>
          <p:nvPr/>
        </p:nvSpPr>
        <p:spPr>
          <a:xfrm>
            <a:off x="8315668" y="4009227"/>
            <a:ext cx="31718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/>
              <a:t>Ensuring Valid JSON Responses from AI</a:t>
            </a:r>
            <a:endParaRPr lang="it-IT" sz="1600" b="1" dirty="0"/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A95E70A0-9173-44E3-1CF0-5E8DDE2765ED}"/>
              </a:ext>
            </a:extLst>
          </p:cNvPr>
          <p:cNvSpPr txBox="1">
            <a:spLocks/>
          </p:cNvSpPr>
          <p:nvPr/>
        </p:nvSpPr>
        <p:spPr>
          <a:xfrm>
            <a:off x="605707" y="2032599"/>
            <a:ext cx="3400958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PDFs contain complex text + tables → Extracting structured validation rules was difficult.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r>
              <a:rPr lang="en-US" dirty="0"/>
              <a:t> Used </a:t>
            </a:r>
            <a:r>
              <a:rPr lang="en-US" b="1" dirty="0" err="1"/>
              <a:t>LangChain</a:t>
            </a:r>
            <a:r>
              <a:rPr lang="en-US" b="1" dirty="0"/>
              <a:t> chunking</a:t>
            </a:r>
            <a:r>
              <a:rPr lang="en-US" dirty="0"/>
              <a:t> &amp; </a:t>
            </a:r>
            <a:r>
              <a:rPr lang="en-US" b="1" dirty="0"/>
              <a:t>Chroma DB retrieval</a:t>
            </a:r>
            <a:r>
              <a:rPr lang="en-US" dirty="0"/>
              <a:t> to process efficiently.</a:t>
            </a:r>
            <a:endParaRPr lang="en-US" noProof="1"/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3E610C3-4E06-D3F2-FB4E-5FAF712B1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708775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4" name="Text Placeholder 4">
            <a:extLst>
              <a:ext uri="{FF2B5EF4-FFF2-40B4-BE49-F238E27FC236}">
                <a16:creationId xmlns:a16="http://schemas.microsoft.com/office/drawing/2014/main" id="{554888FF-35D5-5B8C-E534-9747EA3404CA}"/>
              </a:ext>
            </a:extLst>
          </p:cNvPr>
          <p:cNvSpPr txBox="1">
            <a:spLocks/>
          </p:cNvSpPr>
          <p:nvPr/>
        </p:nvSpPr>
        <p:spPr>
          <a:xfrm>
            <a:off x="2428875" y="2147493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95" name="Content Placeholder 5">
            <a:extLst>
              <a:ext uri="{FF2B5EF4-FFF2-40B4-BE49-F238E27FC236}">
                <a16:creationId xmlns:a16="http://schemas.microsoft.com/office/drawing/2014/main" id="{62DEC2FD-1845-85FA-5963-13A46D6FEBDB}"/>
              </a:ext>
            </a:extLst>
          </p:cNvPr>
          <p:cNvSpPr txBox="1">
            <a:spLocks/>
          </p:cNvSpPr>
          <p:nvPr/>
        </p:nvSpPr>
        <p:spPr>
          <a:xfrm>
            <a:off x="3905249" y="2474122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1"/>
          </a:p>
        </p:txBody>
      </p:sp>
      <p:sp>
        <p:nvSpPr>
          <p:cNvPr id="96" name="Content Placeholder 4">
            <a:extLst>
              <a:ext uri="{FF2B5EF4-FFF2-40B4-BE49-F238E27FC236}">
                <a16:creationId xmlns:a16="http://schemas.microsoft.com/office/drawing/2014/main" id="{B5FBF962-FC50-3AEF-A982-3AE246B9BE66}"/>
              </a:ext>
            </a:extLst>
          </p:cNvPr>
          <p:cNvSpPr txBox="1">
            <a:spLocks/>
          </p:cNvSpPr>
          <p:nvPr/>
        </p:nvSpPr>
        <p:spPr>
          <a:xfrm>
            <a:off x="551174" y="4009227"/>
            <a:ext cx="29445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/>
              <a:t> Aligning Rule Extraction with Dataset Validation</a:t>
            </a:r>
            <a:endParaRPr lang="en-IN" sz="1400" dirty="0"/>
          </a:p>
        </p:txBody>
      </p:sp>
      <p:sp>
        <p:nvSpPr>
          <p:cNvPr id="98" name="Content Placeholder 4">
            <a:extLst>
              <a:ext uri="{FF2B5EF4-FFF2-40B4-BE49-F238E27FC236}">
                <a16:creationId xmlns:a16="http://schemas.microsoft.com/office/drawing/2014/main" id="{26C2B7A0-426A-E4BC-8647-C16041B7E4EE}"/>
              </a:ext>
            </a:extLst>
          </p:cNvPr>
          <p:cNvSpPr txBox="1">
            <a:spLocks/>
          </p:cNvSpPr>
          <p:nvPr/>
        </p:nvSpPr>
        <p:spPr>
          <a:xfrm>
            <a:off x="8296088" y="1150360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400" b="1" dirty="0"/>
              <a:t>Making UI Interactive &amp; User-Friendly</a:t>
            </a:r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id="{F7E57986-C4E7-A3EF-5E2A-CD3558B8B09A}"/>
              </a:ext>
            </a:extLst>
          </p:cNvPr>
          <p:cNvSpPr txBox="1">
            <a:spLocks/>
          </p:cNvSpPr>
          <p:nvPr/>
        </p:nvSpPr>
        <p:spPr>
          <a:xfrm>
            <a:off x="4778484" y="3231355"/>
            <a:ext cx="2317642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Generative AI API calls can be expensive when processing large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Solution: Implemented batch processing to optimize API usage &amp; reduce costs.</a:t>
            </a:r>
            <a:endParaRPr lang="en-US" noProof="1"/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41382627-9CA5-E3B4-FD5E-9059701556A4}"/>
              </a:ext>
            </a:extLst>
          </p:cNvPr>
          <p:cNvSpPr txBox="1">
            <a:spLocks/>
          </p:cNvSpPr>
          <p:nvPr/>
        </p:nvSpPr>
        <p:spPr>
          <a:xfrm>
            <a:off x="8388803" y="4810519"/>
            <a:ext cx="3289192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AI responses sometimes truncated JSON output, making it unreadable.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Solution: Used regex fixes, error handling, and AI prompt tuning to fix response formatting.</a:t>
            </a:r>
            <a:endParaRPr lang="en-US" noProof="1"/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id="{466F1B79-1AD1-2511-8CA3-F2198172461A}"/>
              </a:ext>
            </a:extLst>
          </p:cNvPr>
          <p:cNvSpPr txBox="1">
            <a:spLocks/>
          </p:cNvSpPr>
          <p:nvPr/>
        </p:nvSpPr>
        <p:spPr>
          <a:xfrm>
            <a:off x="619125" y="4810519"/>
            <a:ext cx="294450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Extracted validation rules sometimes didn’t match the dataset structure.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 Solution: Improved LLM prompts &amp; ensured column mapping consistency.</a:t>
            </a:r>
            <a:endParaRPr lang="en-US" noProof="1"/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3EB6B70C-211D-B5BF-BA69-ECC09B49A1AD}"/>
              </a:ext>
            </a:extLst>
          </p:cNvPr>
          <p:cNvSpPr txBox="1">
            <a:spLocks/>
          </p:cNvSpPr>
          <p:nvPr/>
        </p:nvSpPr>
        <p:spPr>
          <a:xfrm>
            <a:off x="8296088" y="2067341"/>
            <a:ext cx="3400958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Users needed real-time feedback for validation &amp; anomaly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Solution: Used progress bars, collapsible reports, and color-coded chat bubbles for better UX.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21281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3973" y="987424"/>
            <a:ext cx="3171825" cy="13255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505075"/>
            <a:ext cx="3848099" cy="34671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Data validation and compliance in financial institutions is </a:t>
            </a:r>
            <a:r>
              <a:rPr lang="en-US" b="1" dirty="0"/>
              <a:t>complex</a:t>
            </a:r>
            <a:r>
              <a:rPr lang="en-US" dirty="0"/>
              <a:t> and </a:t>
            </a:r>
            <a:r>
              <a:rPr lang="en-US" b="1" dirty="0"/>
              <a:t>time-consuming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Manual rule extraction and anomaly detection</a:t>
            </a:r>
            <a:r>
              <a:rPr lang="en-US" dirty="0"/>
              <a:t> can lead to </a:t>
            </a:r>
            <a:r>
              <a:rPr lang="en-US" b="1" dirty="0"/>
              <a:t>errors</a:t>
            </a:r>
            <a:r>
              <a:rPr lang="en-US" dirty="0"/>
              <a:t> and </a:t>
            </a:r>
            <a:r>
              <a:rPr lang="en-US" b="1" dirty="0"/>
              <a:t>inconsistencies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 This project </a:t>
            </a:r>
            <a:r>
              <a:rPr lang="en-US" b="1" dirty="0"/>
              <a:t>automates data profiling</a:t>
            </a:r>
            <a:r>
              <a:rPr lang="en-US" dirty="0"/>
              <a:t> using </a:t>
            </a:r>
            <a:r>
              <a:rPr lang="en-US" b="1" dirty="0"/>
              <a:t>Generative AI &amp; Machine Learning</a:t>
            </a:r>
            <a:r>
              <a:rPr lang="en-US" dirty="0"/>
              <a:t>, ensuring </a:t>
            </a:r>
            <a:r>
              <a:rPr lang="en-US" b="1" dirty="0"/>
              <a:t>regulatory compliance</a:t>
            </a:r>
            <a:r>
              <a:rPr lang="en-US" dirty="0"/>
              <a:t> with minimal effort.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08DF4-B449-AFD5-FDF6-A63A51CB3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1A7E-E47A-DB49-F9F8-22621B09E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-625843"/>
            <a:ext cx="4179570" cy="1524735"/>
          </a:xfrm>
        </p:spPr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C1DA6-BB51-28B3-BBE9-91749D42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814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3563D-87B0-379E-EB3C-92AB27BB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39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B91C5-C085-9005-19AF-E77A8AF40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36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59A718D-BBCC-DA3D-0220-AAFC9D4CE676}"/>
              </a:ext>
            </a:extLst>
          </p:cNvPr>
          <p:cNvSpPr txBox="1">
            <a:spLocks/>
          </p:cNvSpPr>
          <p:nvPr/>
        </p:nvSpPr>
        <p:spPr>
          <a:xfrm>
            <a:off x="3320865" y="1294231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Advanced Machine Learning for Anomaly Detection</a:t>
            </a:r>
            <a:endParaRPr lang="en-US" sz="1600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D3B4809-B18C-7372-AA04-3A0BD7F4EE10}"/>
              </a:ext>
            </a:extLst>
          </p:cNvPr>
          <p:cNvSpPr txBox="1">
            <a:spLocks/>
          </p:cNvSpPr>
          <p:nvPr/>
        </p:nvSpPr>
        <p:spPr>
          <a:xfrm>
            <a:off x="3320865" y="1695595"/>
            <a:ext cx="876636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Incorporate deep learning-based anomaly detection (e.g., Autoencoders, GANs).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Implement ensemble models that combine multiple anomaly detection techniques for better accuracy.</a:t>
            </a:r>
            <a:endParaRPr lang="en-US" noProof="1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79B4C32-8BD6-20ED-9DA8-0483041591A0}"/>
              </a:ext>
            </a:extLst>
          </p:cNvPr>
          <p:cNvSpPr txBox="1">
            <a:spLocks/>
          </p:cNvSpPr>
          <p:nvPr/>
        </p:nvSpPr>
        <p:spPr>
          <a:xfrm>
            <a:off x="3320865" y="2256307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Real-Time Data Validation &amp; Streaming Support</a:t>
            </a:r>
            <a:endParaRPr lang="en-US" sz="1600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6FEEE9-5675-7DC8-455F-F75593248EB9}"/>
              </a:ext>
            </a:extLst>
          </p:cNvPr>
          <p:cNvSpPr txBox="1">
            <a:spLocks/>
          </p:cNvSpPr>
          <p:nvPr/>
        </p:nvSpPr>
        <p:spPr>
          <a:xfrm>
            <a:off x="3320865" y="2668263"/>
            <a:ext cx="712806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Integrate with real-time data sources (Kafka, Spark Streaming).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Perform continuous validation instead of batch processing.</a:t>
            </a:r>
            <a:endParaRPr lang="en-US" noProof="1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3F77F28-3944-95AD-4586-88457E2832B8}"/>
              </a:ext>
            </a:extLst>
          </p:cNvPr>
          <p:cNvSpPr txBox="1">
            <a:spLocks/>
          </p:cNvSpPr>
          <p:nvPr/>
        </p:nvSpPr>
        <p:spPr>
          <a:xfrm>
            <a:off x="3320865" y="3170188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Automated Data Correction &amp; Compliance Reports</a:t>
            </a:r>
            <a:endParaRPr lang="en-US" sz="1600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8CB2781-6BB8-E605-7418-25C4AA856FC2}"/>
              </a:ext>
            </a:extLst>
          </p:cNvPr>
          <p:cNvSpPr txBox="1">
            <a:spLocks/>
          </p:cNvSpPr>
          <p:nvPr/>
        </p:nvSpPr>
        <p:spPr>
          <a:xfrm>
            <a:off x="3320865" y="3582144"/>
            <a:ext cx="8118660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Instead of just detecting violations, AI can suggest &amp; auto-correct issues in datasets.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Generate automated compliance reports for auditors &amp; regulators.</a:t>
            </a:r>
            <a:endParaRPr lang="en-US" noProof="1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9A851668-EB27-37EE-AF2D-957B6035F2BE}"/>
              </a:ext>
            </a:extLst>
          </p:cNvPr>
          <p:cNvSpPr txBox="1">
            <a:spLocks/>
          </p:cNvSpPr>
          <p:nvPr/>
        </p:nvSpPr>
        <p:spPr>
          <a:xfrm>
            <a:off x="3254190" y="4094113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Adaptive AI-Powered Rule Learning</a:t>
            </a:r>
            <a:endParaRPr lang="en-US" sz="1600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212F554-795E-553D-85FF-1366D8415835}"/>
              </a:ext>
            </a:extLst>
          </p:cNvPr>
          <p:cNvSpPr txBox="1">
            <a:spLocks/>
          </p:cNvSpPr>
          <p:nvPr/>
        </p:nvSpPr>
        <p:spPr>
          <a:xfrm>
            <a:off x="3254189" y="4506069"/>
            <a:ext cx="8118659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Enable AI to dynamically learn new validation rules over time based on past violations.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Use reinforcement learning to improve compliance recommendations.</a:t>
            </a:r>
            <a:endParaRPr lang="en-US" noProof="1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02D8BA6-FAAA-0101-73D7-EC9B88DFD6C5}"/>
              </a:ext>
            </a:extLst>
          </p:cNvPr>
          <p:cNvSpPr txBox="1">
            <a:spLocks/>
          </p:cNvSpPr>
          <p:nvPr/>
        </p:nvSpPr>
        <p:spPr>
          <a:xfrm>
            <a:off x="3225615" y="5065663"/>
            <a:ext cx="5318310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 API Integration &amp; Enterprise Deployment</a:t>
            </a:r>
            <a:endParaRPr lang="en-US" sz="1600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7648956-771E-0300-4476-2AED7BC6AF51}"/>
              </a:ext>
            </a:extLst>
          </p:cNvPr>
          <p:cNvSpPr txBox="1">
            <a:spLocks/>
          </p:cNvSpPr>
          <p:nvPr/>
        </p:nvSpPr>
        <p:spPr>
          <a:xfrm>
            <a:off x="3225614" y="5477619"/>
            <a:ext cx="8118659" cy="19978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Develop REST APIs for easy integration with existing banking &amp; enterprise systems.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Deploy as a cloud-based SaaS solution for scalability &amp; security.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54589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0"/>
            <a:ext cx="5111750" cy="12049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B3CB000-F3B5-B0A6-C636-5FA159A756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875" y="2228810"/>
            <a:ext cx="5111750" cy="349914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Google Gemini AI : </a:t>
            </a:r>
            <a:r>
              <a:rPr lang="en-US" dirty="0"/>
              <a:t>Made use of free tier model available directly for the user efficiently</a:t>
            </a:r>
            <a:endParaRPr lang="en-US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Intelligent Rule Extraction</a:t>
            </a:r>
            <a:r>
              <a:rPr lang="en-US" dirty="0"/>
              <a:t>: AI-driven approach to extract compliance rules from regulatory documents.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Automated Data Validation</a:t>
            </a:r>
            <a:r>
              <a:rPr lang="en-US" dirty="0"/>
              <a:t>: Ensures data accuracy and integrity using validation rules and anomaly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AI-driven Chat Assistant: </a:t>
            </a:r>
            <a:r>
              <a:rPr lang="en-US" dirty="0"/>
              <a:t>Enable users for an interactive AI-powered chat assistant for compliance queries and refine rules for validation </a:t>
            </a:r>
            <a:r>
              <a:rPr lang="en-US" dirty="0" err="1"/>
              <a:t>effieciency</a:t>
            </a: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/>
              <a:t>Scalable &amp; Future-Ready</a:t>
            </a:r>
            <a:r>
              <a:rPr lang="en-US" dirty="0"/>
              <a:t>: Designed for real-time processing and integration with Kafka, Spark, and cloud systems. modify this and give</a:t>
            </a:r>
            <a:endParaRPr lang="en-US" noProof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53931-89A5-04A4-FFDF-046690EAA8B4}"/>
              </a:ext>
            </a:extLst>
          </p:cNvPr>
          <p:cNvSpPr txBox="1"/>
          <p:nvPr/>
        </p:nvSpPr>
        <p:spPr>
          <a:xfrm>
            <a:off x="5476875" y="130548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Our AI-powered Regulatory Data Profiling &amp; Compliance System automates rule extraction, validation, and Anomaly Detection using Generative AI and Machine Learning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/>
          <a:lstStyle/>
          <a:p>
            <a:r>
              <a:rPr lang="en-IN" dirty="0"/>
              <a:t>Why This Matters?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53063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/>
          <a:p>
            <a:r>
              <a:rPr lang="en-US" b="1" dirty="0"/>
              <a:t>Reduces manual effort</a:t>
            </a:r>
            <a:r>
              <a:rPr lang="en-US" dirty="0"/>
              <a:t> in compliance validation.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2630431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ACCURACY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2959856"/>
            <a:ext cx="5431971" cy="557950"/>
          </a:xfrm>
        </p:spPr>
        <p:txBody>
          <a:bodyPr/>
          <a:lstStyle/>
          <a:p>
            <a:r>
              <a:rPr lang="en-US" b="1" dirty="0"/>
              <a:t>Improves data accuracy &amp; consistency </a:t>
            </a:r>
            <a:r>
              <a:rPr lang="en-US" dirty="0"/>
              <a:t>in financial datasets.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3730227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COMPLIANCE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059652"/>
            <a:ext cx="5431971" cy="557950"/>
          </a:xfrm>
        </p:spPr>
        <p:txBody>
          <a:bodyPr/>
          <a:lstStyle/>
          <a:p>
            <a:r>
              <a:rPr lang="en-US" b="1" dirty="0"/>
              <a:t>Ensures regulatory adherence </a:t>
            </a:r>
            <a:r>
              <a:rPr lang="en-US" dirty="0"/>
              <a:t>with AI-powered rule validation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20106" y="4830024"/>
            <a:ext cx="5433204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DECISION-MAKING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919680" y="5159449"/>
            <a:ext cx="5431971" cy="557950"/>
          </a:xfrm>
        </p:spPr>
        <p:txBody>
          <a:bodyPr/>
          <a:lstStyle/>
          <a:p>
            <a:r>
              <a:rPr lang="en-US" b="1" dirty="0"/>
              <a:t>Speeds up decision-making</a:t>
            </a:r>
            <a:r>
              <a:rPr lang="en-US" dirty="0"/>
              <a:t> by providing real-time compliance insights.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33244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This System Does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481138"/>
            <a:ext cx="1909082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dirty="0"/>
              <a:t>RULE EXTRACTION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7275" y="2557463"/>
            <a:ext cx="1798864" cy="514350"/>
          </a:xfrm>
        </p:spPr>
        <p:txBody>
          <a:bodyPr/>
          <a:lstStyle/>
          <a:p>
            <a:r>
              <a:rPr lang="en-US" dirty="0"/>
              <a:t>VALIDATE DATASET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/>
          <a:lstStyle/>
          <a:p>
            <a:r>
              <a:rPr lang="en-US" dirty="0"/>
              <a:t>ANOMALY DETECTION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90082" y="4710114"/>
            <a:ext cx="1756682" cy="514350"/>
          </a:xfrm>
        </p:spPr>
        <p:txBody>
          <a:bodyPr/>
          <a:lstStyle/>
          <a:p>
            <a:r>
              <a:rPr lang="en-US" dirty="0"/>
              <a:t>Compliance </a:t>
            </a:r>
            <a:r>
              <a:rPr lang="en-US" dirty="0" err="1"/>
              <a:t>ASSistant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b="1" dirty="0"/>
              <a:t>Extracts validation rules</a:t>
            </a:r>
            <a:r>
              <a:rPr lang="en-US" dirty="0"/>
              <a:t> from regulatory PDFs using AI.</a:t>
            </a:r>
            <a:br>
              <a:rPr lang="en-US" dirty="0"/>
            </a:b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b="1" dirty="0"/>
              <a:t>Validates datasets</a:t>
            </a:r>
            <a:r>
              <a:rPr lang="en-US" dirty="0"/>
              <a:t> against extracted rules to detect inconsistencies.</a:t>
            </a:r>
            <a:br>
              <a:rPr lang="en-US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IN" b="1" dirty="0"/>
              <a:t>Identifies anomalies</a:t>
            </a:r>
            <a:r>
              <a:rPr lang="en-IN" dirty="0"/>
              <a:t> using ML techniques like Isolation Forest.</a:t>
            </a:r>
            <a:br>
              <a:rPr lang="en-IN" dirty="0"/>
            </a:b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b="1" dirty="0"/>
              <a:t>Provides an interactive AI-powered chat assistant</a:t>
            </a:r>
            <a:r>
              <a:rPr lang="en-US" dirty="0"/>
              <a:t> for compliance queries.</a:t>
            </a:r>
          </a:p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85664" y="3070348"/>
            <a:ext cx="4031030" cy="1057308"/>
          </a:xfrm>
        </p:spPr>
        <p:txBody>
          <a:bodyPr/>
          <a:lstStyle/>
          <a:p>
            <a:r>
              <a:rPr lang="en-US" dirty="0"/>
              <a:t>STREAMLIT APPLICATION</a:t>
            </a:r>
          </a:p>
          <a:p>
            <a:r>
              <a:rPr lang="en-US" dirty="0"/>
              <a:t>PLOTLY AND ALTAIR FOR DATASET VISUALS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73143" y="3070348"/>
            <a:ext cx="4031030" cy="1057308"/>
          </a:xfrm>
        </p:spPr>
        <p:txBody>
          <a:bodyPr/>
          <a:lstStyle/>
          <a:p>
            <a:r>
              <a:rPr lang="en-US" dirty="0"/>
              <a:t>PYTHON</a:t>
            </a:r>
          </a:p>
          <a:p>
            <a:r>
              <a:rPr lang="en-US" dirty="0"/>
              <a:t>LANGCHAIN SUPPORTED</a:t>
            </a:r>
          </a:p>
          <a:p>
            <a:r>
              <a:rPr lang="en-US" dirty="0"/>
              <a:t>PANDAS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AI AND ML MODELS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486412" y="4826656"/>
            <a:ext cx="4031030" cy="1057308"/>
          </a:xfrm>
        </p:spPr>
        <p:txBody>
          <a:bodyPr/>
          <a:lstStyle/>
          <a:p>
            <a:r>
              <a:rPr lang="en-US" dirty="0"/>
              <a:t>GOOGLE GEMINI: gemini-2.0-flash</a:t>
            </a:r>
          </a:p>
          <a:p>
            <a:r>
              <a:rPr lang="en-US" dirty="0"/>
              <a:t>ISOLATION TREE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F39C97C-2DDC-4706-B96C-B02FAE53A42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73143" y="4826656"/>
            <a:ext cx="4031030" cy="1057308"/>
          </a:xfrm>
        </p:spPr>
        <p:txBody>
          <a:bodyPr/>
          <a:lstStyle/>
          <a:p>
            <a:r>
              <a:rPr lang="en-US" dirty="0"/>
              <a:t>CHROMA-DB FOR VECTOR STORAGE</a:t>
            </a:r>
          </a:p>
          <a:p>
            <a:endParaRPr lang="en-US" dirty="0"/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9E86A-03A0-DD80-966A-3C9A4904A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D767-1265-2758-E9CD-B0DF842F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924970" y="2495550"/>
            <a:ext cx="8421688" cy="1325563"/>
          </a:xfrm>
        </p:spPr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D32F5A-C0D4-22C8-150D-A53ED6460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13882"/>
            <a:ext cx="8571187" cy="643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46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Rule Extraction (AI-Powered Regulatory Rule Extraction)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929" y="2776936"/>
            <a:ext cx="2882475" cy="823912"/>
          </a:xfrm>
        </p:spPr>
        <p:txBody>
          <a:bodyPr/>
          <a:lstStyle/>
          <a:p>
            <a:r>
              <a:rPr lang="en-US" sz="1800" b="1" dirty="0"/>
              <a:t>PDF Processing &amp; Text Extraction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4930" y="3834606"/>
            <a:ext cx="2624046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noProof="1"/>
              <a:t>Loads the PDF document using pdfplumber / PyPDFLoader.</a:t>
            </a:r>
          </a:p>
          <a:p>
            <a:pPr algn="just"/>
            <a:r>
              <a:rPr lang="en-US" noProof="1"/>
              <a:t>Extracts text and tables separately for better accuracy.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87403" y="3017044"/>
            <a:ext cx="2896671" cy="823912"/>
          </a:xfrm>
        </p:spPr>
        <p:txBody>
          <a:bodyPr/>
          <a:lstStyle/>
          <a:p>
            <a:r>
              <a:rPr lang="en-US" sz="1800" b="1" dirty="0"/>
              <a:t>Chunking &amp; Vector Storage (RAG Approach)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87403" y="3808810"/>
            <a:ext cx="2546615" cy="1997867"/>
          </a:xfrm>
        </p:spPr>
        <p:txBody>
          <a:bodyPr/>
          <a:lstStyle/>
          <a:p>
            <a:pPr algn="just"/>
            <a:r>
              <a:rPr lang="en-US" dirty="0"/>
              <a:t>Splits the extracted text into semantic chunks (</a:t>
            </a:r>
            <a:r>
              <a:rPr lang="en-US" dirty="0" err="1"/>
              <a:t>RecursiveCharacterTextSplitter</a:t>
            </a:r>
            <a:r>
              <a:rPr lang="en-US" dirty="0"/>
              <a:t>).</a:t>
            </a:r>
          </a:p>
          <a:p>
            <a:pPr algn="just"/>
            <a:r>
              <a:rPr lang="en-US" dirty="0"/>
              <a:t>Stores these chunks in </a:t>
            </a:r>
            <a:r>
              <a:rPr lang="en-US" dirty="0" err="1"/>
              <a:t>ChromaDB</a:t>
            </a:r>
            <a:r>
              <a:rPr lang="en-US" dirty="0"/>
              <a:t> with embeddings (</a:t>
            </a:r>
            <a:r>
              <a:rPr lang="en-US" dirty="0" err="1"/>
              <a:t>GoogleGenerativeAIEmbeddings</a:t>
            </a:r>
            <a:r>
              <a:rPr lang="en-US" dirty="0"/>
              <a:t>).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361446" y="2982912"/>
            <a:ext cx="2882475" cy="823912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en-US" sz="1800" b="1" dirty="0"/>
              <a:t>Rule Extraction using LLM (Google Gemini API)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361446" y="3806625"/>
            <a:ext cx="2811129" cy="1997867"/>
          </a:xfrm>
        </p:spPr>
        <p:txBody>
          <a:bodyPr/>
          <a:lstStyle/>
          <a:p>
            <a:pPr algn="just"/>
            <a:r>
              <a:rPr lang="en-US" noProof="1"/>
              <a:t>Query: Extract structured validation rules for financial data reporting</a:t>
            </a:r>
          </a:p>
          <a:p>
            <a:pPr algn="just"/>
            <a:r>
              <a:rPr lang="en-US" noProof="1"/>
              <a:t>Generative AI (Gemini) processes text → Outputs JSON-based validation rules (e.g., required format, data types, constraints).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1943DA0-BF51-8866-2804-6AFD665A3BB3}"/>
              </a:ext>
            </a:extLst>
          </p:cNvPr>
          <p:cNvSpPr txBox="1">
            <a:spLocks/>
          </p:cNvSpPr>
          <p:nvPr/>
        </p:nvSpPr>
        <p:spPr>
          <a:xfrm>
            <a:off x="2428875" y="1795068"/>
            <a:ext cx="3924300" cy="8239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OVERVIEW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68A8F795-528E-4BAB-B228-6A05F904236A}"/>
              </a:ext>
            </a:extLst>
          </p:cNvPr>
          <p:cNvSpPr txBox="1">
            <a:spLocks/>
          </p:cNvSpPr>
          <p:nvPr/>
        </p:nvSpPr>
        <p:spPr>
          <a:xfrm>
            <a:off x="3905249" y="2121697"/>
            <a:ext cx="5400675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/>
              <a:t>Extracts structured validation rules from regulatory PDFs using Generative AI and RAG (Retrieval-Augmented Generation).</a:t>
            </a: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89C4FA3F-B75F-DA34-28CF-27C3ABA8F6E5}"/>
              </a:ext>
            </a:extLst>
          </p:cNvPr>
          <p:cNvSpPr txBox="1">
            <a:spLocks/>
          </p:cNvSpPr>
          <p:nvPr/>
        </p:nvSpPr>
        <p:spPr>
          <a:xfrm>
            <a:off x="9447524" y="2812258"/>
            <a:ext cx="2620651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JSON Rule Output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3AB67F8-3CEF-8E42-1168-94BE077BD385}"/>
              </a:ext>
            </a:extLst>
          </p:cNvPr>
          <p:cNvSpPr txBox="1">
            <a:spLocks/>
          </p:cNvSpPr>
          <p:nvPr/>
        </p:nvSpPr>
        <p:spPr>
          <a:xfrm>
            <a:off x="9447524" y="3786586"/>
            <a:ext cx="2286023" cy="1997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noProof="1"/>
              <a:t>AI-generated rules are stored as a structured JSON file.</a:t>
            </a:r>
          </a:p>
          <a:p>
            <a:pPr algn="just"/>
            <a:r>
              <a:rPr lang="en-US" noProof="1"/>
              <a:t>Users can download the extracted rules for dataset validation.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069D3-7B07-95C1-6693-56342A957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AF6A-5EA5-A77F-ED0A-62C85EBC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209501"/>
            <a:ext cx="8421688" cy="1325563"/>
          </a:xfrm>
        </p:spPr>
        <p:txBody>
          <a:bodyPr/>
          <a:lstStyle/>
          <a:p>
            <a:r>
              <a:rPr lang="en-US" dirty="0"/>
              <a:t>RULE EXTRACTION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3103C-BC51-EFD0-3C1E-82FFD352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0A9E05A-28E3-D3C0-1F7D-C019DE02E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53" y="992237"/>
            <a:ext cx="6728848" cy="328766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3B89D0E-F5AB-7A1A-0F2C-D31F0015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637" y="3179881"/>
            <a:ext cx="6709930" cy="328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01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186A1-ACEB-7CA8-723B-FE97DF35D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F12D605-45DB-C2A8-7594-BEFDD909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07" y="3245482"/>
            <a:ext cx="6741300" cy="3293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61B64-5FC1-6C38-58C0-6A8C05E87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18" y="1014941"/>
            <a:ext cx="6741300" cy="3286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8C7E9E-2BA3-A389-3148-7293B713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5" y="-103253"/>
            <a:ext cx="8421688" cy="1325563"/>
          </a:xfrm>
        </p:spPr>
        <p:txBody>
          <a:bodyPr/>
          <a:lstStyle/>
          <a:p>
            <a:r>
              <a:rPr lang="en-US" dirty="0"/>
              <a:t>RULE EXTRACTION</a:t>
            </a:r>
          </a:p>
        </p:txBody>
      </p:sp>
    </p:spTree>
    <p:extLst>
      <p:ext uri="{BB962C8B-B14F-4D97-AF65-F5344CB8AC3E}">
        <p14:creationId xmlns:p14="http://schemas.microsoft.com/office/powerpoint/2010/main" val="1695330441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10980D2D-A96C-4E9B-A00E-81C4CAF0ABBD}" vid="{7928933E-F394-4192-9CD9-6D2A259AB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66C46A-DC57-4209-80CD-9FE6C93151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FFFA3F-0FB5-4ED3-8906-A15B16577F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E18436D-DA32-4E27-AC64-8FFEDA5218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867</TotalTime>
  <Words>1181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Tenorite</vt:lpstr>
      <vt:lpstr>Monoline</vt:lpstr>
      <vt:lpstr>data profiling and regulatory compliance validation uSING GEN-AI</vt:lpstr>
      <vt:lpstr>Introduction</vt:lpstr>
      <vt:lpstr>Why This Matters?</vt:lpstr>
      <vt:lpstr>What This System Does</vt:lpstr>
      <vt:lpstr>TECH STACK</vt:lpstr>
      <vt:lpstr>ARCHITECTURE</vt:lpstr>
      <vt:lpstr>Rule Extraction (AI-Powered Regulatory Rule Extraction)</vt:lpstr>
      <vt:lpstr>RULE EXTRACTION</vt:lpstr>
      <vt:lpstr>RULE EXTRACTION</vt:lpstr>
      <vt:lpstr>Dataset Validation (Automated Compliance Checking)</vt:lpstr>
      <vt:lpstr>DATASET VALIDATION</vt:lpstr>
      <vt:lpstr>DATASET VALIDATION</vt:lpstr>
      <vt:lpstr>Compliance Chat Assistant (Interactive AI Queries)</vt:lpstr>
      <vt:lpstr>COMPLIANCE CHAT ASSISTANT</vt:lpstr>
      <vt:lpstr>COMPLIANCE CHAT ASSISTANT ( REFINING RULES BY GENAI )</vt:lpstr>
      <vt:lpstr>Anomaly Detection (Machine Learning-Based Outlier Detection)</vt:lpstr>
      <vt:lpstr>ANOMALY DETECTION</vt:lpstr>
      <vt:lpstr>ANOMALY DETECTION</vt:lpstr>
      <vt:lpstr>CHALLENGES FACED</vt:lpstr>
      <vt:lpstr>FUTURE SCOPE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 Prasath</dc:creator>
  <cp:lastModifiedBy>Sharan Prasath</cp:lastModifiedBy>
  <cp:revision>22</cp:revision>
  <dcterms:created xsi:type="dcterms:W3CDTF">2025-03-24T14:19:32Z</dcterms:created>
  <dcterms:modified xsi:type="dcterms:W3CDTF">2025-03-26T19:52:11Z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