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3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3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11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2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4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25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1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9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3451-371B-4910-B457-23E4DC0D29D3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A2365-0526-4365-A5F1-537C13FA9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85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255" y="2380033"/>
            <a:ext cx="11400818" cy="12531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 AI based Data Profiling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Automating Compliance: Transforming Regulatory Reporting with AI Efficiency.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0987" y="3962399"/>
            <a:ext cx="3320375" cy="648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0987" y="43421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W.W.</a:t>
            </a:r>
          </a:p>
        </p:txBody>
      </p:sp>
    </p:spTree>
    <p:extLst>
      <p:ext uri="{BB962C8B-B14F-4D97-AF65-F5344CB8AC3E}">
        <p14:creationId xmlns:p14="http://schemas.microsoft.com/office/powerpoint/2010/main" val="390448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680" y="142673"/>
            <a:ext cx="4959485" cy="9727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Overview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239" y="1267682"/>
            <a:ext cx="1121761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reporting in banking requires compiling and profiling data to ensure compliance, which is often done manually by defining rules based on complex regulatory documents.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time-consuming and error-prone, making it difficult to meet regulatory standards efficiently.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automates data profiling by parsing regulatory documents using an LLM to generate rules.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rules are then applied to classify customer data into risk types, flagging risks, and suggesting remediation actions, improving compliance accuracy and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Business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in Compliance: False positives reduced from 42% to 9%.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Employee Productivity: 50% reduction in compliance hours (9,660 hours saved/quarter).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Regulatory Penalties: Penalties reduced from $8.2M to $0.3M annually.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Business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 Cost Savings: $4.3M saved annually; 68% of banks plan workforce restructuring.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Penalty Reduction: $7.9M saved annually in penalties ($8.2M → $0.3M).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Regulatory Tech Savings: 70% lower server costs, contributing to $12M annual savings.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72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68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State – Existing Methodology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24" y="1107034"/>
            <a:ext cx="7247602" cy="55564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03051" y="2734574"/>
            <a:ext cx="4091643" cy="29157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46385" y="2247931"/>
            <a:ext cx="192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Manual Process 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5204757" y="1190176"/>
            <a:ext cx="4180783" cy="559018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441704" y="3850471"/>
            <a:ext cx="2307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Automated Process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075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745" y="167910"/>
            <a:ext cx="9995610" cy="6201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011" y="0"/>
            <a:ext cx="7281153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Solution Overview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documents.lucid.app/documents/56ec2afa-5799-4167-b968-1f5354b16b4c/pages/0_0?a=802&amp;x=148&amp;y=588&amp;w=264&amp;h=264&amp;store=1&amp;accept=image%2F*&amp;auth=LCA%20bb68ceb02f1836f6051af002fa8726d6d08882c0d7030f50312263f577fa794b-ts%3D0"/>
          <p:cNvSpPr>
            <a:spLocks noChangeAspect="1" noChangeArrowheads="1"/>
          </p:cNvSpPr>
          <p:nvPr/>
        </p:nvSpPr>
        <p:spPr bwMode="auto">
          <a:xfrm>
            <a:off x="1387745" y="202625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231" y="4808822"/>
            <a:ext cx="6837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profiling platform processes federal Regulatory Reporting Instructions using an LLM to convert them into rules.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rules validate customer data, identifying risks.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second LLM categorizes risks into types like Risk Flagging and Remediation for Flag, ensuring banks comply with regulations efficiently.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9358" y="2222177"/>
            <a:ext cx="1940943" cy="202202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324356" y="1075745"/>
            <a:ext cx="2597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Intelligent Automation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698426" y="2257568"/>
            <a:ext cx="1940943" cy="202202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Brace 11"/>
          <p:cNvSpPr/>
          <p:nvPr/>
        </p:nvSpPr>
        <p:spPr>
          <a:xfrm rot="16200000">
            <a:off x="6569747" y="-113506"/>
            <a:ext cx="444625" cy="3894994"/>
          </a:xfrm>
          <a:prstGeom prst="rightBrace">
            <a:avLst>
              <a:gd name="adj1" fmla="val 8333"/>
              <a:gd name="adj2" fmla="val 50451"/>
            </a:avLst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57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61" y="1825942"/>
            <a:ext cx="9927077" cy="4832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66" y="36463"/>
            <a:ext cx="11106248" cy="1325563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 Implementable in Organization</a:t>
            </a:r>
            <a:endParaRPr lang="en-IN" sz="3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2" descr="https://documents.lucid.app/documents/56ec2afa-5799-4167-b968-1f5354b16b4c/pages/0_0?a=802&amp;x=148&amp;y=588&amp;w=264&amp;h=264&amp;store=1&amp;accept=image%2F*&amp;auth=LCA%20bb68ceb02f1836f6051af002fa8726d6d08882c0d7030f50312263f577fa794b-ts%3D0"/>
          <p:cNvSpPr>
            <a:spLocks noChangeAspect="1" noChangeArrowheads="1"/>
          </p:cNvSpPr>
          <p:nvPr/>
        </p:nvSpPr>
        <p:spPr bwMode="auto">
          <a:xfrm>
            <a:off x="1387745" y="2026258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63166" y="4479970"/>
            <a:ext cx="6335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Alteryx platform ensures banks comply with federal Regulatory Reporting Instructions.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converts these government documents into rules, which are then used to validate customer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identifies risks, categorizing them into types such as Risk Flagging and Remediation for Flag, ensuring efficient regulatory compliance.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4570" y="1912322"/>
            <a:ext cx="4098131" cy="228501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624785" y="1395433"/>
            <a:ext cx="2597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Intelligent Automation</a:t>
            </a:r>
            <a:endParaRPr lang="en-IN" sz="2000" b="1" dirty="0"/>
          </a:p>
        </p:txBody>
      </p:sp>
      <p:sp>
        <p:nvSpPr>
          <p:cNvPr id="9" name="Rectangle 8"/>
          <p:cNvSpPr/>
          <p:nvPr/>
        </p:nvSpPr>
        <p:spPr>
          <a:xfrm>
            <a:off x="8185940" y="1820633"/>
            <a:ext cx="2976641" cy="469066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8495662" y="1357348"/>
            <a:ext cx="3181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Existing Automated Process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42222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647" y="175845"/>
            <a:ext cx="10924196" cy="591766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Instruction to Rule Generation</a:t>
            </a:r>
            <a:endParaRPr lang="en-IN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703" y="1499968"/>
            <a:ext cx="326042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Grok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neural networks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computational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 regulatory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Chunking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 instruction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document fragmentation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647" y="945970"/>
            <a:ext cx="39397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 Validation</a:t>
            </a:r>
            <a:endParaRPr lang="en-IN" sz="30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BA528-4E27-621C-B373-0EE5F12D6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2"/>
          <a:stretch/>
        </p:blipFill>
        <p:spPr>
          <a:xfrm>
            <a:off x="3555124" y="1499968"/>
            <a:ext cx="8635624" cy="46485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48243F7-CD4B-50F6-5756-0E462A1DA528}"/>
              </a:ext>
            </a:extLst>
          </p:cNvPr>
          <p:cNvSpPr/>
          <p:nvPr/>
        </p:nvSpPr>
        <p:spPr>
          <a:xfrm>
            <a:off x="512378" y="4773759"/>
            <a:ext cx="2632841" cy="3153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36267-3404-FF57-AFF2-C89992900BD7}"/>
              </a:ext>
            </a:extLst>
          </p:cNvPr>
          <p:cNvSpPr txBox="1"/>
          <p:nvPr/>
        </p:nvSpPr>
        <p:spPr>
          <a:xfrm>
            <a:off x="294703" y="3948682"/>
            <a:ext cx="6294382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 Mechanics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parsing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rule generation</a:t>
            </a:r>
          </a:p>
        </p:txBody>
      </p:sp>
    </p:spTree>
    <p:extLst>
      <p:ext uri="{BB962C8B-B14F-4D97-AF65-F5344CB8AC3E}">
        <p14:creationId xmlns:p14="http://schemas.microsoft.com/office/powerpoint/2010/main" val="775303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005" y="-189285"/>
            <a:ext cx="11133306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Regulatory Rule Validation Ecosystem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3911" y="1690276"/>
            <a:ext cx="225446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Cross-Model Validation Mechanism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Grok and </a:t>
            </a:r>
            <a:r>
              <a:rPr lang="en-IN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rule cross-referencing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compliance verification</a:t>
            </a:r>
          </a:p>
          <a:p>
            <a:r>
              <a:rPr lang="en-IN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Optimization Strategies</a:t>
            </a: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divergence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rule reconciliation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rule refinement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8005" y="1136278"/>
            <a:ext cx="258609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D63E7A-F10E-067B-C212-BA1997A0E8F7}"/>
              </a:ext>
            </a:extLst>
          </p:cNvPr>
          <p:cNvSpPr/>
          <p:nvPr/>
        </p:nvSpPr>
        <p:spPr>
          <a:xfrm>
            <a:off x="6637283" y="2940269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DC4580-E375-DB38-B768-5A40F9906E4D}"/>
              </a:ext>
            </a:extLst>
          </p:cNvPr>
          <p:cNvSpPr/>
          <p:nvPr/>
        </p:nvSpPr>
        <p:spPr>
          <a:xfrm>
            <a:off x="6637283" y="3633954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2CFFFD-2DBF-61CB-9732-A205AD7A9F12}"/>
              </a:ext>
            </a:extLst>
          </p:cNvPr>
          <p:cNvSpPr/>
          <p:nvPr/>
        </p:nvSpPr>
        <p:spPr>
          <a:xfrm>
            <a:off x="6695089" y="4280343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F2436E-DB65-7D87-35DD-113F0FB48269}"/>
              </a:ext>
            </a:extLst>
          </p:cNvPr>
          <p:cNvSpPr/>
          <p:nvPr/>
        </p:nvSpPr>
        <p:spPr>
          <a:xfrm>
            <a:off x="6622828" y="4951961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6E61DE-97A7-AC7A-0D17-ED034225AADD}"/>
              </a:ext>
            </a:extLst>
          </p:cNvPr>
          <p:cNvSpPr/>
          <p:nvPr/>
        </p:nvSpPr>
        <p:spPr>
          <a:xfrm>
            <a:off x="6637283" y="5609377"/>
            <a:ext cx="638503" cy="141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57F505B-90F8-A049-30F1-A824E5DA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78" y="1136278"/>
            <a:ext cx="9136121" cy="5199146"/>
          </a:xfrm>
          <a:prstGeom prst="rect">
            <a:avLst/>
          </a:prstGeom>
        </p:spPr>
      </p:pic>
      <p:sp>
        <p:nvSpPr>
          <p:cNvPr id="21" name="Right Arrow 20">
            <a:extLst>
              <a:ext uri="{FF2B5EF4-FFF2-40B4-BE49-F238E27FC236}">
                <a16:creationId xmlns:a16="http://schemas.microsoft.com/office/drawing/2014/main" id="{D963352B-52AE-5DA1-47D6-3AC2CC2DFA70}"/>
              </a:ext>
            </a:extLst>
          </p:cNvPr>
          <p:cNvSpPr/>
          <p:nvPr/>
        </p:nvSpPr>
        <p:spPr>
          <a:xfrm>
            <a:off x="294287" y="4951961"/>
            <a:ext cx="2632841" cy="315310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761" y="0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Cybernetic Risk Intelligence Paradigm</a:t>
            </a:r>
          </a:p>
        </p:txBody>
      </p:sp>
      <p:sp>
        <p:nvSpPr>
          <p:cNvPr id="5" name="Rectangle 4"/>
          <p:cNvSpPr/>
          <p:nvPr/>
        </p:nvSpPr>
        <p:spPr>
          <a:xfrm>
            <a:off x="471269" y="1136377"/>
            <a:ext cx="237757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Profiling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8FADB-F30C-F800-25A9-BD0178254A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5"/>
          <a:stretch/>
        </p:blipFill>
        <p:spPr>
          <a:xfrm>
            <a:off x="3045911" y="1325563"/>
            <a:ext cx="8951647" cy="483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07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0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423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Gen AI based Data Profiling Automating Compliance: Transforming Regulatory Reporting with AI Efficiency.</vt:lpstr>
      <vt:lpstr>Executive Overview</vt:lpstr>
      <vt:lpstr>Current State – Existing Methodology</vt:lpstr>
      <vt:lpstr>High Level Solution Overview</vt:lpstr>
      <vt:lpstr>Proposed Methodology Implementable in Organization</vt:lpstr>
      <vt:lpstr>Regulatory Instruction to Rule Generation</vt:lpstr>
      <vt:lpstr>Precision Regulatory Rule Validation Ecosystem</vt:lpstr>
      <vt:lpstr>Cybernetic Risk Intelligence Paradigm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Tanishqa Borse</dc:creator>
  <cp:lastModifiedBy>Sudarssan N</cp:lastModifiedBy>
  <cp:revision>12</cp:revision>
  <dcterms:created xsi:type="dcterms:W3CDTF">2025-03-24T19:20:15Z</dcterms:created>
  <dcterms:modified xsi:type="dcterms:W3CDTF">2025-03-26T15:03:55Z</dcterms:modified>
</cp:coreProperties>
</file>