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54" autoAdjust="0"/>
    <p:restoredTop sz="94660"/>
  </p:normalViewPr>
  <p:slideViewPr>
    <p:cSldViewPr snapToGrid="0">
      <p:cViewPr varScale="1">
        <p:scale>
          <a:sx n="93" d="100"/>
          <a:sy n="93" d="100"/>
        </p:scale>
        <p:origin x="248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A3451-371B-4910-B457-23E4DC0D29D3}" type="datetimeFigureOut">
              <a:rPr lang="en-IN" smtClean="0"/>
              <a:t>27/03/25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A2365-0526-4365-A5F1-537C13FA95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6230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A3451-371B-4910-B457-23E4DC0D29D3}" type="datetimeFigureOut">
              <a:rPr lang="en-IN" smtClean="0"/>
              <a:t>27/03/25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A2365-0526-4365-A5F1-537C13FA95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1335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A3451-371B-4910-B457-23E4DC0D29D3}" type="datetimeFigureOut">
              <a:rPr lang="en-IN" smtClean="0"/>
              <a:t>27/03/25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A2365-0526-4365-A5F1-537C13FA95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5112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A3451-371B-4910-B457-23E4DC0D29D3}" type="datetimeFigureOut">
              <a:rPr lang="en-IN" smtClean="0"/>
              <a:t>27/03/25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A2365-0526-4365-A5F1-537C13FA95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2202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A3451-371B-4910-B457-23E4DC0D29D3}" type="datetimeFigureOut">
              <a:rPr lang="en-IN" smtClean="0"/>
              <a:t>27/03/25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A2365-0526-4365-A5F1-537C13FA95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8644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A3451-371B-4910-B457-23E4DC0D29D3}" type="datetimeFigureOut">
              <a:rPr lang="en-IN" smtClean="0"/>
              <a:t>27/03/25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A2365-0526-4365-A5F1-537C13FA95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2640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A3451-371B-4910-B457-23E4DC0D29D3}" type="datetimeFigureOut">
              <a:rPr lang="en-IN" smtClean="0"/>
              <a:t>27/03/25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A2365-0526-4365-A5F1-537C13FA95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9125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A3451-371B-4910-B457-23E4DC0D29D3}" type="datetimeFigureOut">
              <a:rPr lang="en-IN" smtClean="0"/>
              <a:t>27/03/25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A2365-0526-4365-A5F1-537C13FA95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0818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A3451-371B-4910-B457-23E4DC0D29D3}" type="datetimeFigureOut">
              <a:rPr lang="en-IN" smtClean="0"/>
              <a:t>27/03/25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A2365-0526-4365-A5F1-537C13FA95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3107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A3451-371B-4910-B457-23E4DC0D29D3}" type="datetimeFigureOut">
              <a:rPr lang="en-IN" smtClean="0"/>
              <a:t>27/03/25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A2365-0526-4365-A5F1-537C13FA95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5891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A3451-371B-4910-B457-23E4DC0D29D3}" type="datetimeFigureOut">
              <a:rPr lang="en-IN" smtClean="0"/>
              <a:t>27/03/25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A2365-0526-4365-A5F1-537C13FA95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7803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A3451-371B-4910-B457-23E4DC0D29D3}" type="datetimeFigureOut">
              <a:rPr lang="en-IN" smtClean="0"/>
              <a:t>27/03/25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A2365-0526-4365-A5F1-537C13FA95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1851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rive.google.com/file/d/1uItA6BugbqC8IujQAPtql1u00jzumaOi/view?usp=sharing" TargetMode="External"/><Relationship Id="rId4" Type="http://schemas.openxmlformats.org/officeDocument/2006/relationships/hyperlink" Target="https://drive.google.com/file/d/1DO-Uj6YmKLjXbRI6ugxNdlBsdvWhHYEg/view?usp=shar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4255" y="2380033"/>
            <a:ext cx="11400818" cy="1253145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 AI based Data Profiling</a:t>
            </a:r>
            <a:b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Automating Compliance: Transforming Regulatory Reporting with AI Efficiency.</a:t>
            </a:r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440987" y="3962399"/>
            <a:ext cx="3320375" cy="6486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40987" y="434217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March 2025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W.W.</a:t>
            </a:r>
          </a:p>
        </p:txBody>
      </p:sp>
    </p:spTree>
    <p:extLst>
      <p:ext uri="{BB962C8B-B14F-4D97-AF65-F5344CB8AC3E}">
        <p14:creationId xmlns:p14="http://schemas.microsoft.com/office/powerpoint/2010/main" val="3904486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680" y="142673"/>
            <a:ext cx="4959485" cy="972766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Executive Overview</a:t>
            </a:r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8239" y="1267682"/>
            <a:ext cx="11217614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Regulatory reporting in banking requires compiling and profiling data to ensure compliance, which is often done manually by defining rules based on complex regulatory documents.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process is time-consuming and error-prone, making it difficult to meet regulatory standards efficiently.</a:t>
            </a:r>
          </a:p>
          <a:p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solution automates data profiling by parsing regulatory documents using an LLM to generate rules.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rules are then applied to classify customer data into risk types, flagging risks, and suggesting remediation actions, improving compliance accuracy and efficiency.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Qualitative Business Value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Accuracy in Compliance: False positives reduced from 42% to 9%.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Employee Productivity: 50% reduction in compliance hours (9,660 hours saved/quarter).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Reduced Risk of Regulatory Penalties: Penalties reduced from $8.2M to $0.3M annually.</a:t>
            </a:r>
          </a:p>
          <a:p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Quantitative Business Value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Labor Cost Savings: $4.3M saved annually; 68% of banks plan workforce restructuring.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Regulatory Penalty Reduction: $7.9M saved annually in penalties ($8.2M → $0.3M).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Cloud-Based Regulatory Tech Savings: 70% lower server costs, contributing to $12M annual savings.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729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968" y="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 State – Existing Methodology</a:t>
            </a:r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224" y="1107034"/>
            <a:ext cx="7247602" cy="555649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03051" y="2734574"/>
            <a:ext cx="4091643" cy="2915728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  <a:effectLst>
            <a:glow rad="101600">
              <a:schemeClr val="bg2">
                <a:lumMod val="2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2346385" y="2247931"/>
            <a:ext cx="19207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Manual Process </a:t>
            </a:r>
            <a:endParaRPr lang="en-IN" sz="2000" b="1" dirty="0"/>
          </a:p>
        </p:txBody>
      </p:sp>
      <p:sp>
        <p:nvSpPr>
          <p:cNvPr id="8" name="Rectangle 7"/>
          <p:cNvSpPr/>
          <p:nvPr/>
        </p:nvSpPr>
        <p:spPr>
          <a:xfrm>
            <a:off x="5204757" y="1190176"/>
            <a:ext cx="4180783" cy="5590185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  <a:effectLst>
            <a:glow rad="101600">
              <a:schemeClr val="bg2">
                <a:lumMod val="2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9441704" y="3850471"/>
            <a:ext cx="2307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Automated Process 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2407528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745" y="167910"/>
            <a:ext cx="9995610" cy="62013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011" y="0"/>
            <a:ext cx="7281153" cy="132556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 Level Solution Overview</a:t>
            </a:r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AutoShape 2" descr="https://documents.lucid.app/documents/56ec2afa-5799-4167-b968-1f5354b16b4c/pages/0_0?a=802&amp;x=148&amp;y=588&amp;w=264&amp;h=264&amp;store=1&amp;accept=image%2F*&amp;auth=LCA%20bb68ceb02f1836f6051af002fa8726d6d08882c0d7030f50312263f577fa794b-ts%3D0"/>
          <p:cNvSpPr>
            <a:spLocks noChangeAspect="1" noChangeArrowheads="1"/>
          </p:cNvSpPr>
          <p:nvPr/>
        </p:nvSpPr>
        <p:spPr bwMode="auto">
          <a:xfrm>
            <a:off x="1387745" y="2026258"/>
            <a:ext cx="188595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8231" y="4808822"/>
            <a:ext cx="683718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profiling platform processes federal Regulatory Reporting Instructions using an LLM to convert them into rules.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rules validate customer data, identifying risks.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second LLM categorizes risks into types like Risk Flagging and Remediation for Flag, ensuring banks comply with regulations efficiently.</a:t>
            </a:r>
          </a:p>
        </p:txBody>
      </p:sp>
      <p:sp>
        <p:nvSpPr>
          <p:cNvPr id="8" name="Rectangle 7"/>
          <p:cNvSpPr/>
          <p:nvPr/>
        </p:nvSpPr>
        <p:spPr>
          <a:xfrm>
            <a:off x="3709358" y="2222177"/>
            <a:ext cx="1940943" cy="2022020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5324356" y="1075745"/>
            <a:ext cx="25976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Intelligent Automation</a:t>
            </a:r>
            <a:endParaRPr lang="en-IN" sz="2000" b="1" dirty="0"/>
          </a:p>
        </p:txBody>
      </p:sp>
      <p:sp>
        <p:nvSpPr>
          <p:cNvPr id="10" name="Rectangle 9"/>
          <p:cNvSpPr/>
          <p:nvPr/>
        </p:nvSpPr>
        <p:spPr>
          <a:xfrm>
            <a:off x="7698426" y="2257568"/>
            <a:ext cx="1940943" cy="2022020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ight Brace 11"/>
          <p:cNvSpPr/>
          <p:nvPr/>
        </p:nvSpPr>
        <p:spPr>
          <a:xfrm rot="16200000">
            <a:off x="6569747" y="-113506"/>
            <a:ext cx="444625" cy="3894994"/>
          </a:xfrm>
          <a:prstGeom prst="rightBrace">
            <a:avLst>
              <a:gd name="adj1" fmla="val 8333"/>
              <a:gd name="adj2" fmla="val 50451"/>
            </a:avLst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9572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461" y="1825942"/>
            <a:ext cx="9927077" cy="483255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166" y="36463"/>
            <a:ext cx="11106248" cy="1325563"/>
          </a:xfrm>
        </p:spPr>
        <p:txBody>
          <a:bodyPr>
            <a:normAutofit/>
          </a:bodyPr>
          <a:lstStyle/>
          <a:p>
            <a:r>
              <a:rPr lang="en-US" sz="3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Methodology Implementable in Organization</a:t>
            </a:r>
            <a:endParaRPr lang="en-IN" sz="3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AutoShape 2" descr="https://documents.lucid.app/documents/56ec2afa-5799-4167-b968-1f5354b16b4c/pages/0_0?a=802&amp;x=148&amp;y=588&amp;w=264&amp;h=264&amp;store=1&amp;accept=image%2F*&amp;auth=LCA%20bb68ceb02f1836f6051af002fa8726d6d08882c0d7030f50312263f577fa794b-ts%3D0"/>
          <p:cNvSpPr>
            <a:spLocks noChangeAspect="1" noChangeArrowheads="1"/>
          </p:cNvSpPr>
          <p:nvPr/>
        </p:nvSpPr>
        <p:spPr bwMode="auto">
          <a:xfrm>
            <a:off x="1387745" y="2026258"/>
            <a:ext cx="188595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363166" y="4479970"/>
            <a:ext cx="633594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Alteryx platform ensures banks comply with federal Regulatory Reporting Instructions.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converts these government documents into rules, which are then used to validate customer data.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platform identifies risks, categorizing them into types such as Risk Flagging and Remediation for Flag, ensuring efficient regulatory compliance.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74570" y="1912322"/>
            <a:ext cx="4098131" cy="2285018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  <a:effectLst>
            <a:glow rad="101600">
              <a:schemeClr val="bg2">
                <a:lumMod val="2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3624785" y="1395433"/>
            <a:ext cx="25976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Intelligent Automation</a:t>
            </a:r>
            <a:endParaRPr lang="en-IN" sz="2000" b="1" dirty="0"/>
          </a:p>
        </p:txBody>
      </p:sp>
      <p:sp>
        <p:nvSpPr>
          <p:cNvPr id="9" name="Rectangle 8"/>
          <p:cNvSpPr/>
          <p:nvPr/>
        </p:nvSpPr>
        <p:spPr>
          <a:xfrm>
            <a:off x="8185940" y="1820633"/>
            <a:ext cx="2976641" cy="4690662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  <a:effectLst>
            <a:glow rad="101600">
              <a:schemeClr val="bg2">
                <a:lumMod val="2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8495662" y="1357348"/>
            <a:ext cx="31810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Existing Automated Process 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2742222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647" y="175845"/>
            <a:ext cx="10924196" cy="591766"/>
          </a:xfrm>
        </p:spPr>
        <p:txBody>
          <a:bodyPr>
            <a:noAutofit/>
          </a:bodyPr>
          <a:lstStyle/>
          <a:p>
            <a:r>
              <a:rPr lang="en-US" sz="4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Regulatory Instruction to Rule Generation</a:t>
            </a:r>
            <a:endParaRPr lang="en-IN" sz="4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4703" y="1499968"/>
            <a:ext cx="3260421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1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Engines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Grok</a:t>
            </a:r>
            <a:r>
              <a:rPr lang="en-IN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IN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OpenAI</a:t>
            </a:r>
            <a:r>
              <a:rPr lang="en-IN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neural networks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computational intelligence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Synchronized regulatory processing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Intelligent Chunking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Granular instruction segmentation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Precise document fragmentation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IN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IN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65647" y="945970"/>
            <a:ext cx="393973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 Validation</a:t>
            </a:r>
            <a:endParaRPr lang="en-IN" sz="3000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DBA528-4E27-621C-B373-0EE5F12D6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02"/>
          <a:stretch/>
        </p:blipFill>
        <p:spPr>
          <a:xfrm>
            <a:off x="3555124" y="1499968"/>
            <a:ext cx="8635624" cy="46485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ight Arrow 8">
            <a:extLst>
              <a:ext uri="{FF2B5EF4-FFF2-40B4-BE49-F238E27FC236}">
                <a16:creationId xmlns:a16="http://schemas.microsoft.com/office/drawing/2014/main" id="{B48243F7-CD4B-50F6-5756-0E462A1DA528}"/>
              </a:ext>
            </a:extLst>
          </p:cNvPr>
          <p:cNvSpPr/>
          <p:nvPr/>
        </p:nvSpPr>
        <p:spPr>
          <a:xfrm>
            <a:off x="512378" y="4773759"/>
            <a:ext cx="2632841" cy="315310"/>
          </a:xfrm>
          <a:prstGeom prst="right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236267-3404-FF57-AFF2-C89992900BD7}"/>
              </a:ext>
            </a:extLst>
          </p:cNvPr>
          <p:cNvSpPr txBox="1"/>
          <p:nvPr/>
        </p:nvSpPr>
        <p:spPr>
          <a:xfrm>
            <a:off x="294703" y="3948682"/>
            <a:ext cx="6294382" cy="692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 Extraction Mechanics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Semantic parsing algorithms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Probabilistic rule generation</a:t>
            </a:r>
          </a:p>
        </p:txBody>
      </p:sp>
    </p:spTree>
    <p:extLst>
      <p:ext uri="{BB962C8B-B14F-4D97-AF65-F5344CB8AC3E}">
        <p14:creationId xmlns:p14="http://schemas.microsoft.com/office/powerpoint/2010/main" val="775303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005" y="-189285"/>
            <a:ext cx="11133306" cy="132556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Precision Regulatory Rule Validation</a:t>
            </a:r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43911" y="1690276"/>
            <a:ext cx="2254468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1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Cross-Model Validation Mechanism</a:t>
            </a:r>
            <a:r>
              <a:rPr lang="en-IN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Grok and </a:t>
            </a:r>
            <a:r>
              <a:rPr lang="en-IN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OpenAI</a:t>
            </a:r>
            <a:r>
              <a:rPr lang="en-IN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AI Engines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Simultaneous rule cross-referencing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Probabilistic compliance verification</a:t>
            </a:r>
          </a:p>
          <a:p>
            <a:r>
              <a:rPr lang="en-IN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 Optimization Strategies</a:t>
            </a:r>
            <a:r>
              <a:rPr lang="en-IN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Semantic divergence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Compliance rule reconciliation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 rule refinement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488005" y="1136278"/>
            <a:ext cx="2586093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Rule Validation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4D63E7A-F10E-067B-C212-BA1997A0E8F7}"/>
              </a:ext>
            </a:extLst>
          </p:cNvPr>
          <p:cNvSpPr/>
          <p:nvPr/>
        </p:nvSpPr>
        <p:spPr>
          <a:xfrm>
            <a:off x="6637283" y="2940269"/>
            <a:ext cx="638503" cy="1418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DC4580-E375-DB38-B768-5A40F9906E4D}"/>
              </a:ext>
            </a:extLst>
          </p:cNvPr>
          <p:cNvSpPr/>
          <p:nvPr/>
        </p:nvSpPr>
        <p:spPr>
          <a:xfrm>
            <a:off x="6637283" y="3633954"/>
            <a:ext cx="638503" cy="1418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2CFFFD-2DBF-61CB-9732-A205AD7A9F12}"/>
              </a:ext>
            </a:extLst>
          </p:cNvPr>
          <p:cNvSpPr/>
          <p:nvPr/>
        </p:nvSpPr>
        <p:spPr>
          <a:xfrm>
            <a:off x="6695089" y="4280343"/>
            <a:ext cx="638503" cy="1418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0F2436E-DB65-7D87-35DD-113F0FB48269}"/>
              </a:ext>
            </a:extLst>
          </p:cNvPr>
          <p:cNvSpPr/>
          <p:nvPr/>
        </p:nvSpPr>
        <p:spPr>
          <a:xfrm>
            <a:off x="6622828" y="4951961"/>
            <a:ext cx="638503" cy="1418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E6E61DE-97A7-AC7A-0D17-ED034225AADD}"/>
              </a:ext>
            </a:extLst>
          </p:cNvPr>
          <p:cNvSpPr/>
          <p:nvPr/>
        </p:nvSpPr>
        <p:spPr>
          <a:xfrm>
            <a:off x="6637283" y="5609377"/>
            <a:ext cx="638503" cy="1418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57F505B-90F8-A049-30F1-A824E5DAF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5878" y="1136278"/>
            <a:ext cx="9136121" cy="5199146"/>
          </a:xfrm>
          <a:prstGeom prst="rect">
            <a:avLst/>
          </a:prstGeom>
        </p:spPr>
      </p:pic>
      <p:sp>
        <p:nvSpPr>
          <p:cNvPr id="21" name="Right Arrow 20">
            <a:extLst>
              <a:ext uri="{FF2B5EF4-FFF2-40B4-BE49-F238E27FC236}">
                <a16:creationId xmlns:a16="http://schemas.microsoft.com/office/drawing/2014/main" id="{D963352B-52AE-5DA1-47D6-3AC2CC2DFA70}"/>
              </a:ext>
            </a:extLst>
          </p:cNvPr>
          <p:cNvSpPr/>
          <p:nvPr/>
        </p:nvSpPr>
        <p:spPr>
          <a:xfrm>
            <a:off x="294287" y="4951961"/>
            <a:ext cx="2632841" cy="315310"/>
          </a:xfrm>
          <a:prstGeom prst="right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397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761" y="0"/>
            <a:ext cx="10515600" cy="1325563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Profiling and Remediation Actions </a:t>
            </a:r>
          </a:p>
        </p:txBody>
      </p:sp>
      <p:sp>
        <p:nvSpPr>
          <p:cNvPr id="5" name="Rectangle 4"/>
          <p:cNvSpPr/>
          <p:nvPr/>
        </p:nvSpPr>
        <p:spPr>
          <a:xfrm>
            <a:off x="471269" y="1136377"/>
            <a:ext cx="2377574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Profiling</a:t>
            </a:r>
            <a:endParaRPr lang="en-IN" sz="3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D8FADB-F30C-F800-25A9-BD0178254A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45"/>
          <a:stretch/>
        </p:blipFill>
        <p:spPr>
          <a:xfrm>
            <a:off x="3045911" y="1325563"/>
            <a:ext cx="8951647" cy="483160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DFA998C-8E6E-A2A9-6B1E-8F2141F7181B}"/>
              </a:ext>
            </a:extLst>
          </p:cNvPr>
          <p:cNvSpPr/>
          <p:nvPr/>
        </p:nvSpPr>
        <p:spPr>
          <a:xfrm>
            <a:off x="543911" y="1690276"/>
            <a:ext cx="250200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1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Profiling &amp; Validation Mechanism</a:t>
            </a:r>
            <a:r>
              <a:rPr lang="en-IN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Grok AI Engines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Simultaneous rule cross-referencing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Probabilistic rule compliance verification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D03E947C-0EBD-500B-CBDF-E6D20A2C8534}"/>
              </a:ext>
            </a:extLst>
          </p:cNvPr>
          <p:cNvSpPr/>
          <p:nvPr/>
        </p:nvSpPr>
        <p:spPr>
          <a:xfrm>
            <a:off x="413070" y="3590105"/>
            <a:ext cx="2632841" cy="315310"/>
          </a:xfrm>
          <a:prstGeom prst="right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907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593" y="144788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endParaRPr lang="en-IN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Graphic 3" descr="Presentation with pie chart">
            <a:extLst>
              <a:ext uri="{FF2B5EF4-FFF2-40B4-BE49-F238E27FC236}">
                <a16:creationId xmlns:a16="http://schemas.microsoft.com/office/drawing/2014/main" id="{787FC48B-F975-EED3-3B9F-2B3019CF8A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96290" y="1357745"/>
            <a:ext cx="3290455" cy="3290455"/>
          </a:xfrm>
          <a:prstGeom prst="rect">
            <a:avLst/>
          </a:prstGeom>
        </p:spPr>
      </p:pic>
      <p:pic>
        <p:nvPicPr>
          <p:cNvPr id="5" name="Graphic 4" descr="Presentation with pie chart">
            <a:extLst>
              <a:ext uri="{FF2B5EF4-FFF2-40B4-BE49-F238E27FC236}">
                <a16:creationId xmlns:a16="http://schemas.microsoft.com/office/drawing/2014/main" id="{B316DAE4-2BE4-BC91-164A-DDE6E80BE8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10400" y="1357745"/>
            <a:ext cx="3290455" cy="32904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938922E-8A5B-5669-3F8B-331E2BDBB782}"/>
              </a:ext>
            </a:extLst>
          </p:cNvPr>
          <p:cNvSpPr txBox="1"/>
          <p:nvPr/>
        </p:nvSpPr>
        <p:spPr>
          <a:xfrm>
            <a:off x="-34634" y="4853923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b="0" i="0" u="sng" dirty="0">
                <a:effectLst/>
                <a:latin typeface="-apple-system"/>
                <a:hlinkClick r:id="rId4"/>
              </a:rPr>
              <a:t>https://drive.google.com/file/d/1DO-Uj6YmKLjXbRI6ugxNdlBsdvWhHYEg/view?usp=sharing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044ACF-47FB-EBEC-1C7A-36BD1C0D626A}"/>
              </a:ext>
            </a:extLst>
          </p:cNvPr>
          <p:cNvSpPr txBox="1"/>
          <p:nvPr/>
        </p:nvSpPr>
        <p:spPr>
          <a:xfrm>
            <a:off x="6061366" y="4853923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b="0" i="0" u="sng" dirty="0">
                <a:effectLst/>
                <a:latin typeface="-apple-system"/>
                <a:hlinkClick r:id="rId5"/>
              </a:rPr>
              <a:t>https://drive.google.com/file/d/1uItA6BugbqC8IujQAPtql1u00jzumaOi/view?usp=sharing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9D3253-5762-1B52-CABF-1505A0AF8513}"/>
              </a:ext>
            </a:extLst>
          </p:cNvPr>
          <p:cNvSpPr/>
          <p:nvPr/>
        </p:nvSpPr>
        <p:spPr>
          <a:xfrm>
            <a:off x="5879502" y="623455"/>
            <a:ext cx="216498" cy="623454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033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476</Words>
  <Application>Microsoft Macintosh PowerPoint</Application>
  <PresentationFormat>Widescreen</PresentationFormat>
  <Paragraphs>69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-apple-system</vt:lpstr>
      <vt:lpstr>Arial</vt:lpstr>
      <vt:lpstr>Calibri</vt:lpstr>
      <vt:lpstr>Calibri Light</vt:lpstr>
      <vt:lpstr>Times New Roman</vt:lpstr>
      <vt:lpstr>Office Theme</vt:lpstr>
      <vt:lpstr>Gen AI based Data Profiling Automating Compliance: Transforming Regulatory Reporting with AI Efficiency.</vt:lpstr>
      <vt:lpstr>Executive Overview</vt:lpstr>
      <vt:lpstr>Current State – Existing Methodology</vt:lpstr>
      <vt:lpstr>High Level Solution Overview</vt:lpstr>
      <vt:lpstr>Proposed Methodology Implementable in Organization</vt:lpstr>
      <vt:lpstr>Regulatory Instruction to Rule Generation</vt:lpstr>
      <vt:lpstr>Precision Regulatory Rule Validation</vt:lpstr>
      <vt:lpstr>Data Profiling and Remediation Actions 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Tanishqa Borse</dc:creator>
  <cp:lastModifiedBy>Sudarssan N</cp:lastModifiedBy>
  <cp:revision>13</cp:revision>
  <dcterms:created xsi:type="dcterms:W3CDTF">2025-03-24T19:20:15Z</dcterms:created>
  <dcterms:modified xsi:type="dcterms:W3CDTF">2025-03-26T20:57:09Z</dcterms:modified>
</cp:coreProperties>
</file>