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2" r:id="rId7"/>
    <p:sldId id="263" r:id="rId8"/>
    <p:sldId id="265" r:id="rId9"/>
    <p:sldId id="267" r:id="rId10"/>
    <p:sldId id="268" r:id="rId11"/>
    <p:sldId id="269" r:id="rId12"/>
    <p:sldId id="270"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739543"/>
          </a:xfrm>
        </p:spPr>
        <p:txBody>
          <a:bodyPr>
            <a:normAutofit/>
          </a:bodyPr>
          <a:lstStyle/>
          <a:p>
            <a:r>
              <a:rPr lang="en-US" dirty="0"/>
              <a:t>Data Profiling Application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51921" y="1952687"/>
            <a:ext cx="10993546" cy="1427649"/>
          </a:xfrm>
        </p:spPr>
        <p:txBody>
          <a:bodyPr>
            <a:normAutofit fontScale="92500" lnSpcReduction="20000"/>
          </a:bodyPr>
          <a:lstStyle/>
          <a:p>
            <a:r>
              <a:rPr lang="en-US" dirty="0"/>
              <a:t>Team : TRAFFICCITYWARRIORS</a:t>
            </a:r>
          </a:p>
          <a:p>
            <a:r>
              <a:rPr lang="en-US" dirty="0"/>
              <a:t>Anoop Velappan</a:t>
            </a:r>
          </a:p>
          <a:p>
            <a:r>
              <a:rPr lang="en-US" dirty="0"/>
              <a:t>Anoop Thakur</a:t>
            </a:r>
          </a:p>
          <a:p>
            <a:r>
              <a:rPr lang="en-US" dirty="0"/>
              <a:t>Abhishek Gupta</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1921" y="3477665"/>
            <a:ext cx="10002957" cy="294071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CD446-DF6A-2A25-E32A-2DA0325C8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2481B-2517-D102-21CD-43B5677E8AB7}"/>
              </a:ext>
            </a:extLst>
          </p:cNvPr>
          <p:cNvSpPr>
            <a:spLocks noGrp="1"/>
          </p:cNvSpPr>
          <p:nvPr>
            <p:ph type="title"/>
          </p:nvPr>
        </p:nvSpPr>
        <p:spPr>
          <a:xfrm>
            <a:off x="581192" y="464031"/>
            <a:ext cx="11029616" cy="546541"/>
          </a:xfrm>
        </p:spPr>
        <p:txBody>
          <a:bodyPr/>
          <a:lstStyle/>
          <a:p>
            <a:r>
              <a:rPr lang="en-US"/>
              <a:t>Test Results</a:t>
            </a:r>
            <a:endParaRPr lang="en-US" dirty="0"/>
          </a:p>
        </p:txBody>
      </p:sp>
      <p:pic>
        <p:nvPicPr>
          <p:cNvPr id="5" name="Picture 4">
            <a:extLst>
              <a:ext uri="{FF2B5EF4-FFF2-40B4-BE49-F238E27FC236}">
                <a16:creationId xmlns:a16="http://schemas.microsoft.com/office/drawing/2014/main" id="{7BAD2914-1888-9C0A-251E-E863049BB349}"/>
              </a:ext>
            </a:extLst>
          </p:cNvPr>
          <p:cNvPicPr>
            <a:picLocks noChangeAspect="1"/>
          </p:cNvPicPr>
          <p:nvPr/>
        </p:nvPicPr>
        <p:blipFill>
          <a:blip r:embed="rId2"/>
          <a:stretch>
            <a:fillRect/>
          </a:stretch>
        </p:blipFill>
        <p:spPr>
          <a:xfrm>
            <a:off x="658762" y="1175341"/>
            <a:ext cx="9556955" cy="5311279"/>
          </a:xfrm>
          <a:prstGeom prst="rect">
            <a:avLst/>
          </a:prstGeom>
        </p:spPr>
      </p:pic>
    </p:spTree>
    <p:extLst>
      <p:ext uri="{BB962C8B-B14F-4D97-AF65-F5344CB8AC3E}">
        <p14:creationId xmlns:p14="http://schemas.microsoft.com/office/powerpoint/2010/main" val="2947199372"/>
      </p:ext>
    </p:extLst>
  </p:cSld>
  <p:clrMapOvr>
    <a:masterClrMapping/>
  </p:clrMapOvr>
  <mc:AlternateContent xmlns:mc="http://schemas.openxmlformats.org/markup-compatibility/2006">
    <mc:Choice xmlns:p14="http://schemas.microsoft.com/office/powerpoint/2010/main" Requires="p14">
      <p:transition spd="slow" p14:dur="2000" advTm="3981"/>
    </mc:Choice>
    <mc:Fallback>
      <p:transition spd="slow" advTm="39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EC930-883B-D2BA-4E69-8EEF7C772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56A63-F1F0-624F-FF54-6A660EE1973A}"/>
              </a:ext>
            </a:extLst>
          </p:cNvPr>
          <p:cNvSpPr>
            <a:spLocks noGrp="1"/>
          </p:cNvSpPr>
          <p:nvPr>
            <p:ph type="title"/>
          </p:nvPr>
        </p:nvSpPr>
        <p:spPr>
          <a:xfrm>
            <a:off x="836831" y="2882459"/>
            <a:ext cx="11029616" cy="546541"/>
          </a:xfrm>
        </p:spPr>
        <p:txBody>
          <a:bodyPr/>
          <a:lstStyle/>
          <a:p>
            <a:r>
              <a:rPr lang="en-US"/>
              <a:t>Thank You…!</a:t>
            </a:r>
            <a:endParaRPr lang="en-US" dirty="0"/>
          </a:p>
        </p:txBody>
      </p:sp>
    </p:spTree>
    <p:extLst>
      <p:ext uri="{BB962C8B-B14F-4D97-AF65-F5344CB8AC3E}">
        <p14:creationId xmlns:p14="http://schemas.microsoft.com/office/powerpoint/2010/main" val="503004630"/>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70B1-20B4-F0AE-86E5-2380051F2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71C2-C579-46FA-02B9-ECA4A3CEA773}"/>
              </a:ext>
            </a:extLst>
          </p:cNvPr>
          <p:cNvSpPr>
            <a:spLocks noGrp="1"/>
          </p:cNvSpPr>
          <p:nvPr>
            <p:ph type="title"/>
          </p:nvPr>
        </p:nvSpPr>
        <p:spPr>
          <a:xfrm>
            <a:off x="581192" y="702156"/>
            <a:ext cx="11029616" cy="546541"/>
          </a:xfrm>
        </p:spPr>
        <p:txBody>
          <a:bodyPr/>
          <a:lstStyle/>
          <a:p>
            <a:r>
              <a:rPr lang="en-US" dirty="0"/>
              <a:t>Technology STACK</a:t>
            </a:r>
          </a:p>
        </p:txBody>
      </p:sp>
      <p:sp>
        <p:nvSpPr>
          <p:cNvPr id="5" name="Content Placeholder 4">
            <a:extLst>
              <a:ext uri="{FF2B5EF4-FFF2-40B4-BE49-F238E27FC236}">
                <a16:creationId xmlns:a16="http://schemas.microsoft.com/office/drawing/2014/main" id="{F4C7E9A6-89CD-DD62-C3B8-75D613F4540B}"/>
              </a:ext>
            </a:extLst>
          </p:cNvPr>
          <p:cNvSpPr>
            <a:spLocks noGrp="1"/>
          </p:cNvSpPr>
          <p:nvPr>
            <p:ph idx="1"/>
          </p:nvPr>
        </p:nvSpPr>
        <p:spPr>
          <a:xfrm>
            <a:off x="699178" y="1336453"/>
            <a:ext cx="11029615" cy="3634486"/>
          </a:xfrm>
        </p:spPr>
        <p:txBody>
          <a:bodyPr/>
          <a:lstStyle/>
          <a:p>
            <a:pPr marL="342900" indent="-342900">
              <a:buFont typeface="+mj-lt"/>
              <a:buAutoNum type="arabicPeriod"/>
            </a:pPr>
            <a:r>
              <a:rPr lang="en-IN" b="1" dirty="0"/>
              <a:t>Python</a:t>
            </a:r>
            <a:r>
              <a:rPr lang="en-IN" dirty="0"/>
              <a:t> </a:t>
            </a:r>
          </a:p>
          <a:p>
            <a:pPr marL="342900" indent="-342900">
              <a:buFont typeface="+mj-lt"/>
              <a:buAutoNum type="arabicPeriod"/>
            </a:pPr>
            <a:r>
              <a:rPr lang="en-US" b="1" dirty="0"/>
              <a:t>Streamlit</a:t>
            </a:r>
            <a:r>
              <a:rPr lang="en-US" dirty="0"/>
              <a:t> is for visualization and creating interactive webpages</a:t>
            </a:r>
          </a:p>
          <a:p>
            <a:pPr marL="342900" indent="-342900">
              <a:buFont typeface="+mj-lt"/>
              <a:buAutoNum type="arabicPeriod"/>
            </a:pPr>
            <a:r>
              <a:rPr lang="en-US" b="1" i="0" dirty="0">
                <a:solidFill>
                  <a:srgbClr val="242424"/>
                </a:solidFill>
                <a:effectLst/>
                <a:latin typeface="source-serif-pro"/>
              </a:rPr>
              <a:t>Bard API </a:t>
            </a:r>
            <a:r>
              <a:rPr lang="en-US" b="0" i="0" dirty="0">
                <a:solidFill>
                  <a:srgbClr val="242424"/>
                </a:solidFill>
                <a:effectLst/>
                <a:latin typeface="source-serif-pro"/>
              </a:rPr>
              <a:t>is a powerful tool that allows developers to access the capabilities of Google’s large language model. Bard to generate text, translate languages, write different kinds of creative content, and answer questions in an informative way.</a:t>
            </a:r>
          </a:p>
          <a:p>
            <a:pPr marL="342900" indent="-342900">
              <a:buFont typeface="+mj-lt"/>
              <a:buAutoNum type="arabicPeriod"/>
            </a:pPr>
            <a:r>
              <a:rPr lang="en-US" dirty="0"/>
              <a:t>Pandas is a powerful and popular Python library used for data manipulation and analysis</a:t>
            </a:r>
          </a:p>
          <a:p>
            <a:pPr marL="342900" indent="-342900">
              <a:buFont typeface="+mj-lt"/>
              <a:buAutoNum type="arabicPeriod"/>
            </a:pPr>
            <a:r>
              <a:rPr lang="en-US" b="1" dirty="0"/>
              <a:t>PyCharm</a:t>
            </a:r>
            <a:r>
              <a:rPr lang="en-US" dirty="0"/>
              <a:t> is a popular integrated development environment (IDE) developed by </a:t>
            </a:r>
            <a:r>
              <a:rPr lang="en-US" b="1" dirty="0"/>
              <a:t>JetBrains</a:t>
            </a:r>
            <a:r>
              <a:rPr lang="en-US" dirty="0"/>
              <a:t>, specifically designed for Python development</a:t>
            </a:r>
            <a:endParaRPr lang="en-IN" dirty="0"/>
          </a:p>
        </p:txBody>
      </p:sp>
    </p:spTree>
    <p:extLst>
      <p:ext uri="{BB962C8B-B14F-4D97-AF65-F5344CB8AC3E}">
        <p14:creationId xmlns:p14="http://schemas.microsoft.com/office/powerpoint/2010/main" val="86427869"/>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70B1-20B4-F0AE-86E5-2380051F2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71C2-C579-46FA-02B9-ECA4A3CEA773}"/>
              </a:ext>
            </a:extLst>
          </p:cNvPr>
          <p:cNvSpPr>
            <a:spLocks noGrp="1"/>
          </p:cNvSpPr>
          <p:nvPr>
            <p:ph type="title"/>
          </p:nvPr>
        </p:nvSpPr>
        <p:spPr>
          <a:xfrm>
            <a:off x="581192" y="464031"/>
            <a:ext cx="11029616" cy="546541"/>
          </a:xfrm>
        </p:spPr>
        <p:txBody>
          <a:bodyPr/>
          <a:lstStyle/>
          <a:p>
            <a:r>
              <a:rPr lang="en-US" dirty="0"/>
              <a:t>Code</a:t>
            </a:r>
          </a:p>
        </p:txBody>
      </p:sp>
      <p:sp>
        <p:nvSpPr>
          <p:cNvPr id="6" name="Content Placeholder 5">
            <a:extLst>
              <a:ext uri="{FF2B5EF4-FFF2-40B4-BE49-F238E27FC236}">
                <a16:creationId xmlns:a16="http://schemas.microsoft.com/office/drawing/2014/main" id="{D13B4A1C-BC56-919D-890A-12B9D4FDB828}"/>
              </a:ext>
            </a:extLst>
          </p:cNvPr>
          <p:cNvSpPr>
            <a:spLocks noGrp="1"/>
          </p:cNvSpPr>
          <p:nvPr>
            <p:ph idx="1"/>
          </p:nvPr>
        </p:nvSpPr>
        <p:spPr/>
        <p:txBody>
          <a:bodyPr/>
          <a:lstStyle/>
          <a:p>
            <a:endParaRPr lang="en-IN"/>
          </a:p>
        </p:txBody>
      </p:sp>
      <p:sp>
        <p:nvSpPr>
          <p:cNvPr id="7" name="Rectangle 3">
            <a:extLst>
              <a:ext uri="{FF2B5EF4-FFF2-40B4-BE49-F238E27FC236}">
                <a16:creationId xmlns:a16="http://schemas.microsoft.com/office/drawing/2014/main" id="{FCF586DD-B77D-614D-C32A-34329DD50EF2}"/>
              </a:ext>
            </a:extLst>
          </p:cNvPr>
          <p:cNvSpPr>
            <a:spLocks noChangeArrowheads="1"/>
          </p:cNvSpPr>
          <p:nvPr/>
        </p:nvSpPr>
        <p:spPr bwMode="auto">
          <a:xfrm>
            <a:off x="471948" y="882650"/>
            <a:ext cx="11385755" cy="589177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CF8E6D"/>
                </a:solidFill>
                <a:effectLst/>
                <a:latin typeface="JetBrains Mono"/>
              </a:rPr>
              <a:t>from </a:t>
            </a:r>
            <a:r>
              <a:rPr kumimoji="0" lang="en-US" altLang="en-US" sz="800" b="0" i="0" u="none" strike="noStrike" cap="none" normalizeH="0" baseline="0" dirty="0" err="1">
                <a:ln>
                  <a:noFill/>
                </a:ln>
                <a:solidFill>
                  <a:srgbClr val="BCBEC4"/>
                </a:solidFill>
                <a:effectLst/>
                <a:latin typeface="JetBrains Mono"/>
              </a:rPr>
              <a:t>nbformat</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a:ln>
                  <a:noFill/>
                </a:ln>
                <a:solidFill>
                  <a:srgbClr val="BCBEC4"/>
                </a:solidFill>
                <a:effectLst/>
                <a:latin typeface="JetBrains Mono"/>
              </a:rPr>
              <a:t>write</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from </a:t>
            </a:r>
            <a:r>
              <a:rPr kumimoji="0" lang="en-US" altLang="en-US" sz="800" b="0" i="0" u="none" strike="noStrike" cap="none" normalizeH="0" baseline="0" dirty="0" err="1">
                <a:ln>
                  <a:noFill/>
                </a:ln>
                <a:solidFill>
                  <a:srgbClr val="BCBEC4"/>
                </a:solidFill>
                <a:effectLst/>
                <a:latin typeface="JetBrains Mono"/>
              </a:rPr>
              <a:t>bardapi</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a:ln>
                  <a:noFill/>
                </a:ln>
                <a:solidFill>
                  <a:srgbClr val="BCBEC4"/>
                </a:solidFill>
                <a:effectLst/>
                <a:latin typeface="JetBrains Mono"/>
              </a:rPr>
              <a:t>Bard</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os</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streamlit</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as </a:t>
            </a:r>
            <a:r>
              <a:rPr kumimoji="0" lang="en-US" altLang="en-US" sz="800" b="0" i="0" u="none" strike="noStrike" cap="none" normalizeH="0" baseline="0" dirty="0" err="1">
                <a:ln>
                  <a:noFill/>
                </a:ln>
                <a:solidFill>
                  <a:srgbClr val="BCBEC4"/>
                </a:solidFill>
                <a:effectLst/>
                <a:latin typeface="JetBrains Mono"/>
              </a:rPr>
              <a:t>st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a:ln>
                  <a:noFill/>
                </a:ln>
                <a:solidFill>
                  <a:srgbClr val="BCBEC4"/>
                </a:solidFill>
                <a:effectLst/>
                <a:latin typeface="JetBrains Mono"/>
              </a:rPr>
              <a:t>pandas </a:t>
            </a:r>
            <a:r>
              <a:rPr kumimoji="0" lang="en-US" altLang="en-US" sz="800" b="0" i="0" u="none" strike="noStrike" cap="none" normalizeH="0" baseline="0" dirty="0">
                <a:ln>
                  <a:noFill/>
                </a:ln>
                <a:solidFill>
                  <a:srgbClr val="CF8E6D"/>
                </a:solidFill>
                <a:effectLst/>
                <a:latin typeface="JetBrains Mono"/>
              </a:rPr>
              <a:t>as </a:t>
            </a:r>
            <a:r>
              <a:rPr kumimoji="0" lang="en-US" altLang="en-US" sz="800" b="0" i="0" u="none" strike="noStrike" cap="none" normalizeH="0" baseline="0" dirty="0">
                <a:ln>
                  <a:noFill/>
                </a:ln>
                <a:solidFill>
                  <a:srgbClr val="BCBEC4"/>
                </a:solidFill>
                <a:effectLst/>
                <a:latin typeface="JetBrains Mono"/>
              </a:rPr>
              <a:t>pd</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numpy</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as </a:t>
            </a:r>
            <a:r>
              <a:rPr kumimoji="0" lang="en-US" altLang="en-US" sz="800" b="0" i="0" u="none" strike="noStrike" cap="none" normalizeH="0" baseline="0" dirty="0">
                <a:ln>
                  <a:noFill/>
                </a:ln>
                <a:solidFill>
                  <a:srgbClr val="BCBEC4"/>
                </a:solidFill>
                <a:effectLst/>
                <a:latin typeface="JetBrains Mono"/>
              </a:rPr>
              <a:t>np</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ydata_profiling</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from </a:t>
            </a:r>
            <a:r>
              <a:rPr kumimoji="0" lang="en-US" altLang="en-US" sz="800" b="0" i="0" u="none" strike="noStrike" cap="none" normalizeH="0" baseline="0" dirty="0" err="1">
                <a:ln>
                  <a:noFill/>
                </a:ln>
                <a:solidFill>
                  <a:srgbClr val="BCBEC4"/>
                </a:solidFill>
                <a:effectLst/>
                <a:latin typeface="JetBrains Mono"/>
              </a:rPr>
              <a:t>streamlit_pandas_profiling</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st_profile_report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from </a:t>
            </a:r>
            <a:r>
              <a:rPr kumimoji="0" lang="en-US" altLang="en-US" sz="800" b="0" i="0" u="none" strike="noStrike" cap="none" normalizeH="0" baseline="0" dirty="0" err="1">
                <a:ln>
                  <a:noFill/>
                </a:ln>
                <a:solidFill>
                  <a:srgbClr val="BCBEC4"/>
                </a:solidFill>
                <a:effectLst/>
                <a:latin typeface="JetBrains Mono"/>
              </a:rPr>
              <a:t>ydata_profiling</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err="1">
                <a:ln>
                  <a:noFill/>
                </a:ln>
                <a:solidFill>
                  <a:srgbClr val="BCBEC4"/>
                </a:solidFill>
                <a:effectLst/>
                <a:latin typeface="JetBrains Mono"/>
              </a:rPr>
              <a:t>ProfileReport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from </a:t>
            </a:r>
            <a:r>
              <a:rPr kumimoji="0" lang="en-US" altLang="en-US" sz="800" b="0" i="0" u="none" strike="noStrike" cap="none" normalizeH="0" baseline="0" dirty="0">
                <a:ln>
                  <a:noFill/>
                </a:ln>
                <a:solidFill>
                  <a:srgbClr val="BCBEC4"/>
                </a:solidFill>
                <a:effectLst/>
                <a:latin typeface="JetBrains Mono"/>
              </a:rPr>
              <a:t>transformers </a:t>
            </a:r>
            <a:r>
              <a:rPr kumimoji="0" lang="en-US" altLang="en-US" sz="800" b="0" i="0" u="none" strike="noStrike" cap="none" normalizeH="0" baseline="0" dirty="0">
                <a:ln>
                  <a:noFill/>
                </a:ln>
                <a:solidFill>
                  <a:srgbClr val="CF8E6D"/>
                </a:solidFill>
                <a:effectLst/>
                <a:latin typeface="JetBrains Mono"/>
              </a:rPr>
              <a:t>import </a:t>
            </a:r>
            <a:r>
              <a:rPr kumimoji="0" lang="en-US" altLang="en-US" sz="800" b="0" i="0" u="none" strike="noStrike" cap="none" normalizeH="0" baseline="0" dirty="0">
                <a:ln>
                  <a:noFill/>
                </a:ln>
                <a:solidFill>
                  <a:srgbClr val="BCBEC4"/>
                </a:solidFill>
                <a:effectLst/>
                <a:latin typeface="JetBrains Mono"/>
              </a:rPr>
              <a:t>pipeline</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8888C6"/>
                </a:solidFill>
                <a:effectLst/>
                <a:latin typeface="JetBrains Mono"/>
              </a:rPr>
              <a:t>print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"Hello, PyCharm!"</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err="1">
                <a:ln>
                  <a:noFill/>
                </a:ln>
                <a:solidFill>
                  <a:srgbClr val="BCBEC4"/>
                </a:solidFill>
                <a:effectLst/>
                <a:latin typeface="JetBrains Mono"/>
              </a:rPr>
              <a:t>st.title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"Data Profiling App"</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err="1">
                <a:ln>
                  <a:noFill/>
                </a:ln>
                <a:solidFill>
                  <a:srgbClr val="BCBEC4"/>
                </a:solidFill>
                <a:effectLst/>
                <a:latin typeface="JetBrains Mono"/>
              </a:rPr>
              <a:t>st.subheader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"This app will help you to do Data Exploration"</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err="1">
                <a:ln>
                  <a:noFill/>
                </a:ln>
                <a:solidFill>
                  <a:srgbClr val="BCBEC4"/>
                </a:solidFill>
                <a:effectLst/>
                <a:latin typeface="JetBrains Mono"/>
              </a:rPr>
              <a:t>st.sidebar.header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"User Input Features"</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err="1">
                <a:ln>
                  <a:noFill/>
                </a:ln>
                <a:solidFill>
                  <a:srgbClr val="BCBEC4"/>
                </a:solidFill>
                <a:effectLst/>
                <a:latin typeface="JetBrains Mono"/>
              </a:rPr>
              <a:t>uploaded_file</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err="1">
                <a:ln>
                  <a:noFill/>
                </a:ln>
                <a:solidFill>
                  <a:srgbClr val="BCBEC4"/>
                </a:solidFill>
                <a:effectLst/>
                <a:latin typeface="JetBrains Mono"/>
              </a:rPr>
              <a:t>st.</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sidebar.file_uploader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"upload your input Excel file"</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type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"csv"</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if </a:t>
            </a:r>
            <a:r>
              <a:rPr kumimoji="0" lang="en-US" altLang="en-US" sz="800" b="0" i="0" u="none" strike="noStrike" cap="none" normalizeH="0" baseline="0" dirty="0" err="1">
                <a:ln>
                  <a:noFill/>
                </a:ln>
                <a:solidFill>
                  <a:srgbClr val="BCBEC4"/>
                </a:solidFill>
                <a:effectLst/>
                <a:latin typeface="JetBrains Mono"/>
              </a:rPr>
              <a:t>uploaded_file</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CF8E6D"/>
                </a:solidFill>
                <a:effectLst/>
                <a:latin typeface="JetBrains Mono"/>
              </a:rPr>
              <a:t>is not None</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a:t>
            </a:r>
            <a:r>
              <a:rPr kumimoji="0" lang="en-US" altLang="en-US" sz="800" b="0" i="0" u="none" strike="noStrike" cap="none" normalizeH="0" baseline="0" dirty="0">
                <a:ln>
                  <a:noFill/>
                </a:ln>
                <a:solidFill>
                  <a:srgbClr val="BCBEC4"/>
                </a:solidFill>
                <a:effectLst/>
                <a:latin typeface="JetBrains Mono"/>
              </a:rPr>
              <a:t> .markdown(</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my_data</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err="1">
                <a:ln>
                  <a:noFill/>
                </a:ln>
                <a:solidFill>
                  <a:srgbClr val="BCBEC4"/>
                </a:solidFill>
                <a:effectLst/>
                <a:latin typeface="JetBrains Mono"/>
              </a:rPr>
              <a:t>pd.read_csv</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uploaded_file</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AA4926"/>
                </a:solidFill>
                <a:effectLst/>
                <a:latin typeface="JetBrains Mono"/>
              </a:rPr>
              <a:t>index_col</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CF8E6D"/>
                </a:solidFill>
                <a:effectLst/>
                <a:latin typeface="JetBrains Mono"/>
              </a:rPr>
              <a:t>None</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st.subheader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"Uploaded CSV File- Sample Dataset"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st.write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my_data</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st.subheader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"OpenAI Analysis"</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os.environ</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'_BARD_API_KEY'</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a:ln>
                  <a:noFill/>
                </a:ln>
                <a:solidFill>
                  <a:srgbClr val="6AAB73"/>
                </a:solidFill>
                <a:effectLst/>
                <a:latin typeface="JetBrains Mono"/>
              </a:rPr>
              <a:t>"Your Key"</a:t>
            </a:r>
            <a:br>
              <a:rPr kumimoji="0" lang="en-US" altLang="en-US" sz="800" b="0" i="0" u="none" strike="noStrike" cap="none" normalizeH="0" baseline="0" dirty="0">
                <a:ln>
                  <a:noFill/>
                </a:ln>
                <a:solidFill>
                  <a:srgbClr val="6AAB73"/>
                </a:solidFill>
                <a:effectLst/>
                <a:latin typeface="JetBrains Mono"/>
              </a:rPr>
            </a:br>
            <a:r>
              <a:rPr kumimoji="0" lang="en-US" altLang="en-US" sz="800" b="0" i="0" u="none" strike="noStrike" cap="none" normalizeH="0" baseline="0" dirty="0">
                <a:ln>
                  <a:noFill/>
                </a:ln>
                <a:solidFill>
                  <a:srgbClr val="6AAB73"/>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api_key</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err="1">
                <a:ln>
                  <a:noFill/>
                </a:ln>
                <a:solidFill>
                  <a:srgbClr val="BCBEC4"/>
                </a:solidFill>
                <a:effectLst/>
                <a:latin typeface="JetBrains Mono"/>
              </a:rPr>
              <a:t>os.environ.get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"_BARD_API_KEY"</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default_multiline_text</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a:ln>
                  <a:noFill/>
                </a:ln>
                <a:solidFill>
                  <a:srgbClr val="6AAB73"/>
                </a:solidFill>
                <a:effectLst/>
                <a:latin typeface="JetBrains Mono"/>
              </a:rPr>
              <a:t>"""Transaction Amount should always match Reported Amount, except when the transaction involves cross-currency conversions, in which case a permissible deviation of up to 1% is allowed.</a:t>
            </a:r>
            <a:br>
              <a:rPr kumimoji="0" lang="en-US" altLang="en-US" sz="800" b="0" i="0" u="none" strike="noStrike" cap="none" normalizeH="0" baseline="0" dirty="0">
                <a:ln>
                  <a:noFill/>
                </a:ln>
                <a:solidFill>
                  <a:srgbClr val="6AAB73"/>
                </a:solidFill>
                <a:effectLst/>
                <a:latin typeface="JetBrains Mono"/>
              </a:rPr>
            </a:br>
            <a:r>
              <a:rPr kumimoji="0" lang="en-US" altLang="en-US" sz="800" b="0" i="0" u="none" strike="noStrike" cap="none" normalizeH="0" baseline="0" dirty="0">
                <a:ln>
                  <a:noFill/>
                </a:ln>
                <a:solidFill>
                  <a:srgbClr val="6AAB73"/>
                </a:solidFill>
                <a:effectLst/>
                <a:latin typeface="JetBrains Mono"/>
              </a:rPr>
              <a:t>Account Balance should never be negative, except in cases of overdraft accounts explicitly marked with an "OD" flag.</a:t>
            </a:r>
            <a:br>
              <a:rPr kumimoji="0" lang="en-US" altLang="en-US" sz="800" b="0" i="0" u="none" strike="noStrike" cap="none" normalizeH="0" baseline="0" dirty="0">
                <a:ln>
                  <a:noFill/>
                </a:ln>
                <a:solidFill>
                  <a:srgbClr val="6AAB73"/>
                </a:solidFill>
                <a:effectLst/>
                <a:latin typeface="JetBrains Mono"/>
              </a:rPr>
            </a:br>
            <a:r>
              <a:rPr kumimoji="0" lang="en-US" altLang="en-US" sz="800" b="0" i="0" u="none" strike="noStrike" cap="none" normalizeH="0" baseline="0" dirty="0">
                <a:ln>
                  <a:noFill/>
                </a:ln>
                <a:solidFill>
                  <a:srgbClr val="6AAB73"/>
                </a:solidFill>
                <a:effectLst/>
                <a:latin typeface="JetBrains Mono"/>
              </a:rPr>
              <a:t>Currency should be a valid ISO 4217 currency code, and the transaction must adhere to cross-border transaction limits as per regulatory guidelines.</a:t>
            </a:r>
            <a:br>
              <a:rPr kumimoji="0" lang="en-US" altLang="en-US" sz="800" b="0" i="0" u="none" strike="noStrike" cap="none" normalizeH="0" baseline="0" dirty="0">
                <a:ln>
                  <a:noFill/>
                </a:ln>
                <a:solidFill>
                  <a:srgbClr val="6AAB73"/>
                </a:solidFill>
                <a:effectLst/>
                <a:latin typeface="JetBrains Mono"/>
              </a:rPr>
            </a:br>
            <a:r>
              <a:rPr kumimoji="0" lang="en-US" altLang="en-US" sz="800" b="0" i="0" u="none" strike="noStrike" cap="none" normalizeH="0" baseline="0" dirty="0">
                <a:ln>
                  <a:noFill/>
                </a:ln>
                <a:solidFill>
                  <a:srgbClr val="6AAB73"/>
                </a:solidFill>
                <a:effectLst/>
                <a:latin typeface="JetBrains Mono"/>
              </a:rPr>
              <a:t>Country should be an accepted jurisdiction based on bank regulations, and cross-border transactions should include mandatory transaction remarks if the amount exceeds $10,000.Display Row Level Transaction Details"""</a:t>
            </a:r>
            <a:br>
              <a:rPr kumimoji="0" lang="en-US" altLang="en-US" sz="800" b="0" i="0" u="none" strike="noStrike" cap="none" normalizeH="0" baseline="0" dirty="0">
                <a:ln>
                  <a:noFill/>
                </a:ln>
                <a:solidFill>
                  <a:srgbClr val="6AAB73"/>
                </a:solidFill>
                <a:effectLst/>
                <a:latin typeface="JetBrains Mono"/>
              </a:rPr>
            </a:br>
            <a:br>
              <a:rPr kumimoji="0" lang="en-US" altLang="en-US" sz="800" b="0" i="0" u="none" strike="noStrike" cap="none" normalizeH="0" baseline="0" dirty="0">
                <a:ln>
                  <a:noFill/>
                </a:ln>
                <a:solidFill>
                  <a:srgbClr val="6AAB73"/>
                </a:solidFill>
                <a:effectLst/>
                <a:latin typeface="JetBrains Mono"/>
              </a:rPr>
            </a:br>
            <a:r>
              <a:rPr kumimoji="0" lang="en-US" altLang="en-US" sz="800" b="0" i="0" u="none" strike="noStrike" cap="none" normalizeH="0" baseline="0" dirty="0">
                <a:ln>
                  <a:noFill/>
                </a:ln>
                <a:solidFill>
                  <a:srgbClr val="6AAB73"/>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input_text</a:t>
            </a:r>
            <a:r>
              <a:rPr kumimoji="0" lang="en-US" altLang="en-US" sz="800" b="0" i="0" u="none" strike="noStrike" cap="none" normalizeH="0" baseline="0" dirty="0">
                <a:ln>
                  <a:noFill/>
                </a:ln>
                <a:solidFill>
                  <a:srgbClr val="BCBEC4"/>
                </a:solidFill>
                <a:effectLst/>
                <a:latin typeface="JetBrains Mono"/>
              </a:rPr>
              <a:t> = </a:t>
            </a:r>
            <a:r>
              <a:rPr kumimoji="0" lang="en-US" altLang="en-US" sz="800" b="0" i="0" u="none" strike="noStrike" cap="none" normalizeH="0" baseline="0" dirty="0" err="1">
                <a:ln>
                  <a:noFill/>
                </a:ln>
                <a:solidFill>
                  <a:srgbClr val="BCBEC4"/>
                </a:solidFill>
                <a:effectLst/>
                <a:latin typeface="JetBrains Mono"/>
              </a:rPr>
              <a:t>st.text_area</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"Regulatory Reporting Instruction"</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height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2AACB8"/>
                </a:solidFill>
                <a:effectLst/>
                <a:latin typeface="JetBrains Mono"/>
              </a:rPr>
              <a:t>250</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AA4926"/>
                </a:solidFill>
                <a:effectLst/>
                <a:latin typeface="JetBrains Mono"/>
              </a:rPr>
              <a:t>value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default_multiline_text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answer = Bard(</a:t>
            </a:r>
            <a:r>
              <a:rPr kumimoji="0" lang="en-US" altLang="en-US" sz="800" b="0" i="0" u="none" strike="noStrike" cap="none" normalizeH="0" baseline="0" dirty="0">
                <a:ln>
                  <a:noFill/>
                </a:ln>
                <a:solidFill>
                  <a:srgbClr val="AA4926"/>
                </a:solidFill>
                <a:effectLst/>
                <a:latin typeface="JetBrains Mono"/>
              </a:rPr>
              <a:t>token</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api_key</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get_answer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f'</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input_text</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 this data </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my_data</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'content'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st.write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f'</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answer</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input_text2 = </a:t>
            </a:r>
            <a:r>
              <a:rPr kumimoji="0" lang="en-US" altLang="en-US" sz="800" b="0" i="0" u="none" strike="noStrike" cap="none" normalizeH="0" baseline="0" dirty="0" err="1">
                <a:ln>
                  <a:noFill/>
                </a:ln>
                <a:solidFill>
                  <a:srgbClr val="BCBEC4"/>
                </a:solidFill>
                <a:effectLst/>
                <a:latin typeface="JetBrains Mono"/>
              </a:rPr>
              <a:t>st.text_area</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err="1">
                <a:ln>
                  <a:noFill/>
                </a:ln>
                <a:solidFill>
                  <a:srgbClr val="6AAB73"/>
                </a:solidFill>
                <a:effectLst/>
                <a:latin typeface="JetBrains Mono"/>
              </a:rPr>
              <a:t>ChatBot</a:t>
            </a:r>
            <a:r>
              <a:rPr kumimoji="0" lang="en-US" altLang="en-US" sz="800" b="0" i="0" u="none" strike="noStrike" cap="none" normalizeH="0" baseline="0" dirty="0">
                <a:ln>
                  <a:noFill/>
                </a:ln>
                <a:solidFill>
                  <a:srgbClr val="6AAB73"/>
                </a:solidFill>
                <a:effectLst/>
                <a:latin typeface="JetBrains Mono"/>
              </a:rPr>
              <a:t> - Raise Your Question"</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answer2 = Bard(</a:t>
            </a:r>
            <a:r>
              <a:rPr kumimoji="0" lang="en-US" altLang="en-US" sz="800" b="0" i="0" u="none" strike="noStrike" cap="none" normalizeH="0" baseline="0" dirty="0">
                <a:ln>
                  <a:noFill/>
                </a:ln>
                <a:solidFill>
                  <a:srgbClr val="AA4926"/>
                </a:solidFill>
                <a:effectLst/>
                <a:latin typeface="JetBrains Mono"/>
              </a:rPr>
              <a:t>token</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api_key</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get_answer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f'</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input_text2</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 this data </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my_data</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'content'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st.write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f'</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answer2</a:t>
            </a:r>
            <a:r>
              <a:rPr kumimoji="0" lang="en-US" altLang="en-US" sz="800" b="0" i="0" u="none" strike="noStrike" cap="none" normalizeH="0" baseline="0" dirty="0">
                <a:ln>
                  <a:noFill/>
                </a:ln>
                <a:solidFill>
                  <a:srgbClr val="CF8E6D"/>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st.subheader</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"Pandas Review"</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profile = </a:t>
            </a:r>
            <a:r>
              <a:rPr kumimoji="0" lang="en-US" altLang="en-US" sz="800" b="0" i="0" u="none" strike="noStrike" cap="none" normalizeH="0" baseline="0" dirty="0" err="1">
                <a:ln>
                  <a:noFill/>
                </a:ln>
                <a:solidFill>
                  <a:srgbClr val="BCBEC4"/>
                </a:solidFill>
                <a:effectLst/>
                <a:latin typeface="JetBrains Mono"/>
              </a:rPr>
              <a:t>ProfileReport</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err="1">
                <a:ln>
                  <a:noFill/>
                </a:ln>
                <a:solidFill>
                  <a:srgbClr val="BCBEC4"/>
                </a:solidFill>
                <a:effectLst/>
                <a:latin typeface="JetBrains Mono"/>
              </a:rPr>
              <a:t>my_data</a:t>
            </a: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a:ln>
                  <a:noFill/>
                </a:ln>
                <a:solidFill>
                  <a:srgbClr val="AA4926"/>
                </a:solidFill>
                <a:effectLst/>
                <a:latin typeface="JetBrains Mono"/>
              </a:rPr>
              <a:t>title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"Summary of the Data"</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st_profile_report</a:t>
            </a:r>
            <a:r>
              <a:rPr kumimoji="0" lang="en-US" altLang="en-US" sz="800" b="0" i="0" u="none" strike="noStrike" cap="none" normalizeH="0" baseline="0" dirty="0">
                <a:ln>
                  <a:noFill/>
                </a:ln>
                <a:solidFill>
                  <a:srgbClr val="BCBEC4"/>
                </a:solidFill>
                <a:effectLst/>
                <a:latin typeface="JetBrains Mono"/>
              </a:rPr>
              <a:t>(profile)</a:t>
            </a:r>
            <a:br>
              <a:rPr kumimoji="0" lang="en-US" altLang="en-US" sz="800" b="0" i="0" u="none" strike="noStrike" cap="none" normalizeH="0" baseline="0" dirty="0">
                <a:ln>
                  <a:noFill/>
                </a:ln>
                <a:solidFill>
                  <a:srgbClr val="BCBEC4"/>
                </a:solidFill>
                <a:effectLst/>
                <a:latin typeface="JetBrains Mono"/>
              </a:rPr>
            </a:b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CF8E6D"/>
                </a:solidFill>
                <a:effectLst/>
                <a:latin typeface="JetBrains Mono"/>
              </a:rPr>
              <a:t>else</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a:t>
            </a:r>
            <a:r>
              <a:rPr kumimoji="0" lang="en-US" altLang="en-US" sz="800" b="0" i="0" u="none" strike="noStrike" cap="none" normalizeH="0" baseline="0" dirty="0">
                <a:ln>
                  <a:noFill/>
                </a:ln>
                <a:solidFill>
                  <a:srgbClr val="BCBEC4"/>
                </a:solidFill>
                <a:effectLst/>
                <a:latin typeface="JetBrains Mono"/>
              </a:rPr>
              <a:t> markdown(</a:t>
            </a:r>
            <a:r>
              <a:rPr kumimoji="0" lang="en-US" altLang="en-US" sz="800" b="0" i="0" u="none" strike="noStrike" cap="none" normalizeH="0" baseline="0" dirty="0">
                <a:ln>
                  <a:noFill/>
                </a:ln>
                <a:solidFill>
                  <a:srgbClr val="6AAB73"/>
                </a:solidFill>
                <a:effectLst/>
                <a:latin typeface="JetBrains Mono"/>
              </a:rPr>
              <a:t>'----'</a:t>
            </a:r>
            <a:r>
              <a:rPr kumimoji="0" lang="en-US" altLang="en-US" sz="800" b="0" i="0" u="none" strike="noStrike" cap="none" normalizeH="0" baseline="0" dirty="0">
                <a:ln>
                  <a:noFill/>
                </a:ln>
                <a:solidFill>
                  <a:srgbClr val="BCBEC4"/>
                </a:solidFill>
                <a:effectLst/>
                <a:latin typeface="JetBrains Mono"/>
              </a:rPr>
              <a:t>)</a:t>
            </a:r>
            <a:br>
              <a:rPr kumimoji="0" lang="en-US" altLang="en-US" sz="800" b="0" i="0" u="none" strike="noStrike" cap="none" normalizeH="0" baseline="0" dirty="0">
                <a:ln>
                  <a:noFill/>
                </a:ln>
                <a:solidFill>
                  <a:srgbClr val="BCBEC4"/>
                </a:solidFill>
                <a:effectLst/>
                <a:latin typeface="JetBrains Mono"/>
              </a:rPr>
            </a:br>
            <a:r>
              <a:rPr kumimoji="0" lang="en-US" altLang="en-US" sz="800" b="0" i="0" u="none" strike="noStrike" cap="none" normalizeH="0" baseline="0" dirty="0">
                <a:ln>
                  <a:noFill/>
                </a:ln>
                <a:solidFill>
                  <a:srgbClr val="BCBEC4"/>
                </a:solidFill>
                <a:effectLst/>
                <a:latin typeface="JetBrains Mono"/>
              </a:rPr>
              <a:t>    </a:t>
            </a:r>
            <a:r>
              <a:rPr kumimoji="0" lang="en-US" altLang="en-US" sz="800" b="0" i="0" u="none" strike="noStrike" cap="none" normalizeH="0" baseline="0" dirty="0" err="1">
                <a:ln>
                  <a:noFill/>
                </a:ln>
                <a:solidFill>
                  <a:srgbClr val="BCBEC4"/>
                </a:solidFill>
                <a:effectLst/>
                <a:latin typeface="JetBrains Mono"/>
              </a:rPr>
              <a:t>st.write</a:t>
            </a:r>
            <a:r>
              <a:rPr kumimoji="0" lang="en-US" altLang="en-US" sz="800" b="0" i="0" u="none" strike="noStrike" cap="none" normalizeH="0" baseline="0" dirty="0">
                <a:ln>
                  <a:noFill/>
                </a:ln>
                <a:solidFill>
                  <a:srgbClr val="BCBEC4"/>
                </a:solidFill>
                <a:effectLst/>
                <a:latin typeface="JetBrains Mono"/>
              </a:rPr>
              <a:t>(</a:t>
            </a:r>
            <a:r>
              <a:rPr kumimoji="0" lang="en-US" altLang="en-US" sz="800" b="0" i="0" u="none" strike="noStrike" cap="none" normalizeH="0" baseline="0" dirty="0">
                <a:ln>
                  <a:noFill/>
                </a:ln>
                <a:solidFill>
                  <a:srgbClr val="6AAB73"/>
                </a:solidFill>
                <a:effectLst/>
                <a:latin typeface="JetBrains Mono"/>
              </a:rPr>
              <a:t>"You did not upload a new file"</a:t>
            </a:r>
            <a:r>
              <a:rPr kumimoji="0" lang="en-US" altLang="en-US" sz="800" b="0" i="0" u="none" strike="noStrike" cap="none" normalizeH="0" baseline="0" dirty="0">
                <a:ln>
                  <a:noFill/>
                </a:ln>
                <a:solidFill>
                  <a:srgbClr val="BCBEC4"/>
                </a:solidFill>
                <a:effectLst/>
                <a:latin typeface="JetBrains Mono"/>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9951787"/>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47D97-3AAC-B04E-14D5-71519160A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619A4-EDEB-FB8A-EA7F-63CC27912A6D}"/>
              </a:ext>
            </a:extLst>
          </p:cNvPr>
          <p:cNvSpPr>
            <a:spLocks noGrp="1"/>
          </p:cNvSpPr>
          <p:nvPr>
            <p:ph type="title"/>
          </p:nvPr>
        </p:nvSpPr>
        <p:spPr>
          <a:xfrm>
            <a:off x="581192" y="464031"/>
            <a:ext cx="11029616" cy="546541"/>
          </a:xfrm>
        </p:spPr>
        <p:txBody>
          <a:bodyPr/>
          <a:lstStyle/>
          <a:p>
            <a:r>
              <a:rPr lang="en-US" dirty="0"/>
              <a:t>Initial PAGE</a:t>
            </a:r>
          </a:p>
        </p:txBody>
      </p:sp>
      <p:pic>
        <p:nvPicPr>
          <p:cNvPr id="5" name="Picture 4">
            <a:extLst>
              <a:ext uri="{FF2B5EF4-FFF2-40B4-BE49-F238E27FC236}">
                <a16:creationId xmlns:a16="http://schemas.microsoft.com/office/drawing/2014/main" id="{C0AEBFC6-8FD4-60A0-2587-3B93A110618C}"/>
              </a:ext>
            </a:extLst>
          </p:cNvPr>
          <p:cNvPicPr>
            <a:picLocks noChangeAspect="1"/>
          </p:cNvPicPr>
          <p:nvPr/>
        </p:nvPicPr>
        <p:blipFill>
          <a:blip r:embed="rId2"/>
          <a:stretch>
            <a:fillRect/>
          </a:stretch>
        </p:blipFill>
        <p:spPr>
          <a:xfrm>
            <a:off x="492240" y="1173472"/>
            <a:ext cx="11207519" cy="4511056"/>
          </a:xfrm>
          <a:prstGeom prst="rect">
            <a:avLst/>
          </a:prstGeom>
        </p:spPr>
      </p:pic>
    </p:spTree>
    <p:extLst>
      <p:ext uri="{BB962C8B-B14F-4D97-AF65-F5344CB8AC3E}">
        <p14:creationId xmlns:p14="http://schemas.microsoft.com/office/powerpoint/2010/main" val="1745281607"/>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394FA-E666-9AA5-1639-8F78D52AB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AB425-46F1-23E7-FA2D-FFBE38024FD2}"/>
              </a:ext>
            </a:extLst>
          </p:cNvPr>
          <p:cNvSpPr>
            <a:spLocks noGrp="1"/>
          </p:cNvSpPr>
          <p:nvPr>
            <p:ph type="title"/>
          </p:nvPr>
        </p:nvSpPr>
        <p:spPr>
          <a:xfrm>
            <a:off x="581192" y="464031"/>
            <a:ext cx="11029616" cy="546541"/>
          </a:xfrm>
        </p:spPr>
        <p:txBody>
          <a:bodyPr/>
          <a:lstStyle/>
          <a:p>
            <a:r>
              <a:rPr lang="en-US" dirty="0"/>
              <a:t>UPLOADED CSV FILE – Default REGULATORY INSTRUCTION</a:t>
            </a:r>
          </a:p>
        </p:txBody>
      </p:sp>
      <p:pic>
        <p:nvPicPr>
          <p:cNvPr id="9" name="Picture 8">
            <a:extLst>
              <a:ext uri="{FF2B5EF4-FFF2-40B4-BE49-F238E27FC236}">
                <a16:creationId xmlns:a16="http://schemas.microsoft.com/office/drawing/2014/main" id="{F951078A-367B-E85C-EF93-3EB3ACB3ECFE}"/>
              </a:ext>
            </a:extLst>
          </p:cNvPr>
          <p:cNvPicPr>
            <a:picLocks noChangeAspect="1"/>
          </p:cNvPicPr>
          <p:nvPr/>
        </p:nvPicPr>
        <p:blipFill>
          <a:blip r:embed="rId2"/>
          <a:stretch>
            <a:fillRect/>
          </a:stretch>
        </p:blipFill>
        <p:spPr>
          <a:xfrm>
            <a:off x="132468" y="1010572"/>
            <a:ext cx="11927063" cy="5383397"/>
          </a:xfrm>
          <a:prstGeom prst="rect">
            <a:avLst/>
          </a:prstGeom>
        </p:spPr>
      </p:pic>
    </p:spTree>
    <p:extLst>
      <p:ext uri="{BB962C8B-B14F-4D97-AF65-F5344CB8AC3E}">
        <p14:creationId xmlns:p14="http://schemas.microsoft.com/office/powerpoint/2010/main" val="3207932592"/>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0E92E-4BE2-0EA1-3AC6-AF7DC489C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B5718-7A7F-FB4A-273E-9D117060F59E}"/>
              </a:ext>
            </a:extLst>
          </p:cNvPr>
          <p:cNvSpPr>
            <a:spLocks noGrp="1"/>
          </p:cNvSpPr>
          <p:nvPr>
            <p:ph type="title"/>
          </p:nvPr>
        </p:nvSpPr>
        <p:spPr>
          <a:xfrm>
            <a:off x="581192" y="464031"/>
            <a:ext cx="11029616" cy="546541"/>
          </a:xfrm>
        </p:spPr>
        <p:txBody>
          <a:bodyPr/>
          <a:lstStyle/>
          <a:p>
            <a:r>
              <a:rPr lang="en-US" dirty="0"/>
              <a:t>Bard API – Response (Customer 1001)</a:t>
            </a:r>
          </a:p>
        </p:txBody>
      </p:sp>
      <p:pic>
        <p:nvPicPr>
          <p:cNvPr id="4" name="Picture 3">
            <a:extLst>
              <a:ext uri="{FF2B5EF4-FFF2-40B4-BE49-F238E27FC236}">
                <a16:creationId xmlns:a16="http://schemas.microsoft.com/office/drawing/2014/main" id="{E453CC1A-CDF9-16E8-FBD9-C06650CEBC95}"/>
              </a:ext>
            </a:extLst>
          </p:cNvPr>
          <p:cNvPicPr>
            <a:picLocks noChangeAspect="1"/>
          </p:cNvPicPr>
          <p:nvPr/>
        </p:nvPicPr>
        <p:blipFill>
          <a:blip r:embed="rId2"/>
          <a:stretch>
            <a:fillRect/>
          </a:stretch>
        </p:blipFill>
        <p:spPr>
          <a:xfrm>
            <a:off x="0" y="1051013"/>
            <a:ext cx="12192000" cy="4755973"/>
          </a:xfrm>
          <a:prstGeom prst="rect">
            <a:avLst/>
          </a:prstGeom>
        </p:spPr>
      </p:pic>
    </p:spTree>
    <p:extLst>
      <p:ext uri="{BB962C8B-B14F-4D97-AF65-F5344CB8AC3E}">
        <p14:creationId xmlns:p14="http://schemas.microsoft.com/office/powerpoint/2010/main" val="831567328"/>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1127-43CD-353E-D82A-5598274ED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210B3-C31A-6FBA-502B-B22BEF1A8FCE}"/>
              </a:ext>
            </a:extLst>
          </p:cNvPr>
          <p:cNvSpPr>
            <a:spLocks noGrp="1"/>
          </p:cNvSpPr>
          <p:nvPr>
            <p:ph type="title"/>
          </p:nvPr>
        </p:nvSpPr>
        <p:spPr>
          <a:xfrm>
            <a:off x="581192" y="464031"/>
            <a:ext cx="11029616" cy="546541"/>
          </a:xfrm>
        </p:spPr>
        <p:txBody>
          <a:bodyPr/>
          <a:lstStyle/>
          <a:p>
            <a:r>
              <a:rPr lang="en-US" dirty="0"/>
              <a:t>Bard API – Response (Customer 1002 &amp; 1003)</a:t>
            </a:r>
          </a:p>
        </p:txBody>
      </p:sp>
      <p:pic>
        <p:nvPicPr>
          <p:cNvPr id="5" name="Picture 4">
            <a:extLst>
              <a:ext uri="{FF2B5EF4-FFF2-40B4-BE49-F238E27FC236}">
                <a16:creationId xmlns:a16="http://schemas.microsoft.com/office/drawing/2014/main" id="{7207F8B1-16A7-6899-87FC-C266CA0E807D}"/>
              </a:ext>
            </a:extLst>
          </p:cNvPr>
          <p:cNvPicPr>
            <a:picLocks noChangeAspect="1"/>
          </p:cNvPicPr>
          <p:nvPr/>
        </p:nvPicPr>
        <p:blipFill>
          <a:blip r:embed="rId2"/>
          <a:stretch>
            <a:fillRect/>
          </a:stretch>
        </p:blipFill>
        <p:spPr>
          <a:xfrm>
            <a:off x="257175" y="1295263"/>
            <a:ext cx="11437798" cy="5098706"/>
          </a:xfrm>
          <a:prstGeom prst="rect">
            <a:avLst/>
          </a:prstGeom>
        </p:spPr>
      </p:pic>
    </p:spTree>
    <p:extLst>
      <p:ext uri="{BB962C8B-B14F-4D97-AF65-F5344CB8AC3E}">
        <p14:creationId xmlns:p14="http://schemas.microsoft.com/office/powerpoint/2010/main" val="3736344861"/>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8155-B80C-0E48-F41A-40986D605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A75FE-A7D1-5F1B-34DE-BC28820DA6FD}"/>
              </a:ext>
            </a:extLst>
          </p:cNvPr>
          <p:cNvSpPr>
            <a:spLocks noGrp="1"/>
          </p:cNvSpPr>
          <p:nvPr>
            <p:ph type="title"/>
          </p:nvPr>
        </p:nvSpPr>
        <p:spPr>
          <a:xfrm>
            <a:off x="581192" y="464031"/>
            <a:ext cx="11029616" cy="546541"/>
          </a:xfrm>
        </p:spPr>
        <p:txBody>
          <a:bodyPr/>
          <a:lstStyle/>
          <a:p>
            <a:r>
              <a:rPr lang="en-US" dirty="0"/>
              <a:t>Bard API – Response (Customer 1004)</a:t>
            </a:r>
          </a:p>
        </p:txBody>
      </p:sp>
      <p:pic>
        <p:nvPicPr>
          <p:cNvPr id="4" name="Picture 3">
            <a:extLst>
              <a:ext uri="{FF2B5EF4-FFF2-40B4-BE49-F238E27FC236}">
                <a16:creationId xmlns:a16="http://schemas.microsoft.com/office/drawing/2014/main" id="{4D6FFEE7-0CE0-C323-58DF-CC1D5EF8CCDB}"/>
              </a:ext>
            </a:extLst>
          </p:cNvPr>
          <p:cNvPicPr>
            <a:picLocks noChangeAspect="1"/>
          </p:cNvPicPr>
          <p:nvPr/>
        </p:nvPicPr>
        <p:blipFill>
          <a:blip r:embed="rId2"/>
          <a:stretch>
            <a:fillRect/>
          </a:stretch>
        </p:blipFill>
        <p:spPr>
          <a:xfrm>
            <a:off x="0" y="1817596"/>
            <a:ext cx="12192000" cy="3222807"/>
          </a:xfrm>
          <a:prstGeom prst="rect">
            <a:avLst/>
          </a:prstGeom>
        </p:spPr>
      </p:pic>
    </p:spTree>
    <p:extLst>
      <p:ext uri="{BB962C8B-B14F-4D97-AF65-F5344CB8AC3E}">
        <p14:creationId xmlns:p14="http://schemas.microsoft.com/office/powerpoint/2010/main" val="3593616964"/>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2FF18-400D-F7E3-97C9-7A9005CD5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FC242-5215-A16E-0CEA-6D2C00F4E2B6}"/>
              </a:ext>
            </a:extLst>
          </p:cNvPr>
          <p:cNvSpPr>
            <a:spLocks noGrp="1"/>
          </p:cNvSpPr>
          <p:nvPr>
            <p:ph type="title"/>
          </p:nvPr>
        </p:nvSpPr>
        <p:spPr>
          <a:xfrm>
            <a:off x="581192" y="464031"/>
            <a:ext cx="11029616" cy="546541"/>
          </a:xfrm>
        </p:spPr>
        <p:txBody>
          <a:bodyPr/>
          <a:lstStyle/>
          <a:p>
            <a:r>
              <a:rPr lang="en-US" dirty="0"/>
              <a:t>Raise Your QUESTION</a:t>
            </a:r>
          </a:p>
        </p:txBody>
      </p:sp>
      <p:pic>
        <p:nvPicPr>
          <p:cNvPr id="4" name="Picture 3">
            <a:extLst>
              <a:ext uri="{FF2B5EF4-FFF2-40B4-BE49-F238E27FC236}">
                <a16:creationId xmlns:a16="http://schemas.microsoft.com/office/drawing/2014/main" id="{16213D45-7A25-82A8-2E20-3ED5A1379BD2}"/>
              </a:ext>
            </a:extLst>
          </p:cNvPr>
          <p:cNvPicPr>
            <a:picLocks noChangeAspect="1"/>
          </p:cNvPicPr>
          <p:nvPr/>
        </p:nvPicPr>
        <p:blipFill>
          <a:blip r:embed="rId2"/>
          <a:stretch>
            <a:fillRect/>
          </a:stretch>
        </p:blipFill>
        <p:spPr>
          <a:xfrm>
            <a:off x="581192" y="1235421"/>
            <a:ext cx="7125317" cy="2872989"/>
          </a:xfrm>
          <a:prstGeom prst="rect">
            <a:avLst/>
          </a:prstGeom>
        </p:spPr>
      </p:pic>
    </p:spTree>
    <p:extLst>
      <p:ext uri="{BB962C8B-B14F-4D97-AF65-F5344CB8AC3E}">
        <p14:creationId xmlns:p14="http://schemas.microsoft.com/office/powerpoint/2010/main" val="2181102829"/>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{DA91EA9E-BE5A-49E5-ACCA-610BC9E8E4C2}tf33552983_win32</Template>
  <TotalTime>357</TotalTime>
  <Words>682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Franklin Gothic Book</vt:lpstr>
      <vt:lpstr>Franklin Gothic Demi</vt:lpstr>
      <vt:lpstr>JetBrains Mono</vt:lpstr>
      <vt:lpstr>source-serif-pro</vt:lpstr>
      <vt:lpstr>Wingdings 2</vt:lpstr>
      <vt:lpstr>DividendVTI</vt:lpstr>
      <vt:lpstr>Data Profiling Application</vt:lpstr>
      <vt:lpstr>Technology STACK</vt:lpstr>
      <vt:lpstr>Code</vt:lpstr>
      <vt:lpstr>Initial PAGE</vt:lpstr>
      <vt:lpstr>UPLOADED CSV FILE – Default REGULATORY INSTRUCTION</vt:lpstr>
      <vt:lpstr>Bard API – Response (Customer 1001)</vt:lpstr>
      <vt:lpstr>Bard API – Response (Customer 1002 &amp; 1003)</vt:lpstr>
      <vt:lpstr>Bard API – Response (Customer 1004)</vt:lpstr>
      <vt:lpstr>Raise Your QUESTION</vt:lpstr>
      <vt:lpstr>Test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Anoop V</dc:creator>
  <cp:lastModifiedBy>Anoop V</cp:lastModifiedBy>
  <cp:revision>5</cp:revision>
  <dcterms:created xsi:type="dcterms:W3CDTF">2025-03-22T08:54:37Z</dcterms:created>
  <dcterms:modified xsi:type="dcterms:W3CDTF">2025-03-24T02:19:38Z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