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7" r:id="rId5"/>
    <p:sldId id="259" r:id="rId6"/>
    <p:sldId id="262" r:id="rId7"/>
    <p:sldId id="263" r:id="rId8"/>
    <p:sldId id="265" r:id="rId9"/>
    <p:sldId id="267" r:id="rId10"/>
    <p:sldId id="268" r:id="rId11"/>
    <p:sldId id="269" r:id="rId12"/>
    <p:sldId id="270" r:id="rId13"/>
    <p:sldId id="27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E1C6C7-BE54-4361-AAA6-CBF473D1E264}" type="datetimeFigureOut">
              <a:rPr lang="en-IN" smtClean="0"/>
              <a:t>26-03-2025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062978-832B-4B46-9B4A-5200148330B8}" type="slidenum">
              <a:rPr lang="en-IN" smtClean="0"/>
              <a:t>‹#›</a:t>
            </a:fld>
            <a:endParaRPr lang="en-IN"/>
          </a:p>
        </p:txBody>
      </p:sp>
    </p:spTree>
    <p:extLst>
      <p:ext uri="{BB962C8B-B14F-4D97-AF65-F5344CB8AC3E}">
        <p14:creationId xmlns:p14="http://schemas.microsoft.com/office/powerpoint/2010/main" val="9903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1062978-832B-4B46-9B4A-5200148330B8}" type="slidenum">
              <a:rPr lang="en-IN" smtClean="0"/>
              <a:t>3</a:t>
            </a:fld>
            <a:endParaRPr lang="en-IN"/>
          </a:p>
        </p:txBody>
      </p:sp>
    </p:spTree>
    <p:extLst>
      <p:ext uri="{BB962C8B-B14F-4D97-AF65-F5344CB8AC3E}">
        <p14:creationId xmlns:p14="http://schemas.microsoft.com/office/powerpoint/2010/main" val="2747457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3/26/2025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3/26/2025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3/26/2025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3/26/2025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3/26/2025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3/26/2025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3/26/2025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739543"/>
          </a:xfrm>
        </p:spPr>
        <p:txBody>
          <a:bodyPr>
            <a:normAutofit/>
          </a:bodyPr>
          <a:lstStyle/>
          <a:p>
            <a:r>
              <a:rPr lang="en-US" dirty="0"/>
              <a:t>Data Profiling Application</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751921" y="1952687"/>
            <a:ext cx="10993546" cy="1427649"/>
          </a:xfrm>
        </p:spPr>
        <p:txBody>
          <a:bodyPr>
            <a:normAutofit fontScale="92500" lnSpcReduction="20000"/>
          </a:bodyPr>
          <a:lstStyle/>
          <a:p>
            <a:r>
              <a:rPr lang="en-US" dirty="0"/>
              <a:t>Team : TRAFFICCITYWARRIORS</a:t>
            </a:r>
          </a:p>
          <a:p>
            <a:r>
              <a:rPr lang="en-US" dirty="0"/>
              <a:t>Anoop Velappan</a:t>
            </a:r>
          </a:p>
          <a:p>
            <a:r>
              <a:rPr lang="en-US" dirty="0"/>
              <a:t>Anoop Thakur</a:t>
            </a:r>
          </a:p>
          <a:p>
            <a:r>
              <a:rPr lang="en-US" dirty="0"/>
              <a:t>Abhishek Gupta</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1921" y="3477665"/>
            <a:ext cx="10002957" cy="2940718"/>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CD446-DF6A-2A25-E32A-2DA0325C81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22481B-2517-D102-21CD-43B5677E8AB7}"/>
              </a:ext>
            </a:extLst>
          </p:cNvPr>
          <p:cNvSpPr>
            <a:spLocks noGrp="1"/>
          </p:cNvSpPr>
          <p:nvPr>
            <p:ph type="title"/>
          </p:nvPr>
        </p:nvSpPr>
        <p:spPr>
          <a:xfrm>
            <a:off x="581192" y="464031"/>
            <a:ext cx="11029616" cy="546541"/>
          </a:xfrm>
        </p:spPr>
        <p:txBody>
          <a:bodyPr/>
          <a:lstStyle/>
          <a:p>
            <a:r>
              <a:rPr lang="en-US"/>
              <a:t>Test Results</a:t>
            </a:r>
            <a:endParaRPr lang="en-US" dirty="0"/>
          </a:p>
        </p:txBody>
      </p:sp>
      <p:pic>
        <p:nvPicPr>
          <p:cNvPr id="5" name="Picture 4">
            <a:extLst>
              <a:ext uri="{FF2B5EF4-FFF2-40B4-BE49-F238E27FC236}">
                <a16:creationId xmlns:a16="http://schemas.microsoft.com/office/drawing/2014/main" id="{7BAD2914-1888-9C0A-251E-E863049BB349}"/>
              </a:ext>
            </a:extLst>
          </p:cNvPr>
          <p:cNvPicPr>
            <a:picLocks noChangeAspect="1"/>
          </p:cNvPicPr>
          <p:nvPr/>
        </p:nvPicPr>
        <p:blipFill>
          <a:blip r:embed="rId2"/>
          <a:stretch>
            <a:fillRect/>
          </a:stretch>
        </p:blipFill>
        <p:spPr>
          <a:xfrm>
            <a:off x="658762" y="1175341"/>
            <a:ext cx="9556955" cy="5311279"/>
          </a:xfrm>
          <a:prstGeom prst="rect">
            <a:avLst/>
          </a:prstGeom>
        </p:spPr>
      </p:pic>
    </p:spTree>
    <p:extLst>
      <p:ext uri="{BB962C8B-B14F-4D97-AF65-F5344CB8AC3E}">
        <p14:creationId xmlns:p14="http://schemas.microsoft.com/office/powerpoint/2010/main" val="2947199372"/>
      </p:ext>
    </p:extLst>
  </p:cSld>
  <p:clrMapOvr>
    <a:masterClrMapping/>
  </p:clrMapOvr>
  <mc:AlternateContent xmlns:mc="http://schemas.openxmlformats.org/markup-compatibility/2006" xmlns:p14="http://schemas.microsoft.com/office/powerpoint/2010/main">
    <mc:Choice Requires="p14">
      <p:transition spd="slow" p14:dur="2000" advTm="3981"/>
    </mc:Choice>
    <mc:Fallback xmlns="">
      <p:transition spd="slow" advTm="398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EC930-883B-D2BA-4E69-8EEF7C7721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56A63-F1F0-624F-FF54-6A660EE1973A}"/>
              </a:ext>
            </a:extLst>
          </p:cNvPr>
          <p:cNvSpPr>
            <a:spLocks noGrp="1"/>
          </p:cNvSpPr>
          <p:nvPr>
            <p:ph type="title"/>
          </p:nvPr>
        </p:nvSpPr>
        <p:spPr>
          <a:xfrm>
            <a:off x="836831" y="2882459"/>
            <a:ext cx="11029616" cy="546541"/>
          </a:xfrm>
        </p:spPr>
        <p:txBody>
          <a:bodyPr/>
          <a:lstStyle/>
          <a:p>
            <a:r>
              <a:rPr lang="en-US"/>
              <a:t>Thank You…!</a:t>
            </a:r>
            <a:endParaRPr lang="en-US" dirty="0"/>
          </a:p>
        </p:txBody>
      </p:sp>
    </p:spTree>
    <p:extLst>
      <p:ext uri="{BB962C8B-B14F-4D97-AF65-F5344CB8AC3E}">
        <p14:creationId xmlns:p14="http://schemas.microsoft.com/office/powerpoint/2010/main" val="503004630"/>
      </p:ext>
    </p:extLst>
  </p:cSld>
  <p:clrMapOvr>
    <a:masterClrMapping/>
  </p:clrMapOvr>
  <mc:AlternateContent xmlns:mc="http://schemas.openxmlformats.org/markup-compatibility/2006" xmlns:p14="http://schemas.microsoft.com/office/powerpoint/2010/main">
    <mc:Choice Requires="p14">
      <p:transition spd="slow" p14:dur="2000" advTm="3981"/>
    </mc:Choice>
    <mc:Fallback xmlns="">
      <p:transition spd="slow" advTm="398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370B1-20B4-F0AE-86E5-2380051F29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E71C2-C579-46FA-02B9-ECA4A3CEA773}"/>
              </a:ext>
            </a:extLst>
          </p:cNvPr>
          <p:cNvSpPr>
            <a:spLocks noGrp="1"/>
          </p:cNvSpPr>
          <p:nvPr>
            <p:ph type="title"/>
          </p:nvPr>
        </p:nvSpPr>
        <p:spPr>
          <a:xfrm>
            <a:off x="581192" y="702156"/>
            <a:ext cx="11029616" cy="546541"/>
          </a:xfrm>
        </p:spPr>
        <p:txBody>
          <a:bodyPr/>
          <a:lstStyle/>
          <a:p>
            <a:r>
              <a:rPr lang="en-US" dirty="0"/>
              <a:t>Technology STACK</a:t>
            </a:r>
          </a:p>
        </p:txBody>
      </p:sp>
      <p:sp>
        <p:nvSpPr>
          <p:cNvPr id="5" name="Content Placeholder 4">
            <a:extLst>
              <a:ext uri="{FF2B5EF4-FFF2-40B4-BE49-F238E27FC236}">
                <a16:creationId xmlns:a16="http://schemas.microsoft.com/office/drawing/2014/main" id="{F4C7E9A6-89CD-DD62-C3B8-75D613F4540B}"/>
              </a:ext>
            </a:extLst>
          </p:cNvPr>
          <p:cNvSpPr>
            <a:spLocks noGrp="1"/>
          </p:cNvSpPr>
          <p:nvPr>
            <p:ph idx="1"/>
          </p:nvPr>
        </p:nvSpPr>
        <p:spPr>
          <a:xfrm>
            <a:off x="699178" y="1336453"/>
            <a:ext cx="11029615" cy="3634486"/>
          </a:xfrm>
        </p:spPr>
        <p:txBody>
          <a:bodyPr/>
          <a:lstStyle/>
          <a:p>
            <a:pPr marL="342900" indent="-342900">
              <a:buFont typeface="+mj-lt"/>
              <a:buAutoNum type="arabicPeriod"/>
            </a:pPr>
            <a:r>
              <a:rPr lang="en-IN" b="1" dirty="0"/>
              <a:t>Python</a:t>
            </a:r>
            <a:r>
              <a:rPr lang="en-IN" dirty="0"/>
              <a:t> </a:t>
            </a:r>
          </a:p>
          <a:p>
            <a:pPr marL="342900" indent="-342900">
              <a:buFont typeface="+mj-lt"/>
              <a:buAutoNum type="arabicPeriod"/>
            </a:pPr>
            <a:r>
              <a:rPr lang="en-US" b="1" dirty="0"/>
              <a:t>Streamlit</a:t>
            </a:r>
            <a:r>
              <a:rPr lang="en-US" dirty="0"/>
              <a:t> is for visualization and creating interactive webpages</a:t>
            </a:r>
          </a:p>
          <a:p>
            <a:pPr marL="342900" indent="-342900">
              <a:buFont typeface="+mj-lt"/>
              <a:buAutoNum type="arabicPeriod"/>
            </a:pPr>
            <a:r>
              <a:rPr lang="en-US" b="1" i="0" dirty="0">
                <a:solidFill>
                  <a:srgbClr val="242424"/>
                </a:solidFill>
                <a:effectLst/>
                <a:latin typeface="source-serif-pro"/>
              </a:rPr>
              <a:t>Bard API </a:t>
            </a:r>
            <a:r>
              <a:rPr lang="en-US" b="0" i="0" dirty="0">
                <a:solidFill>
                  <a:srgbClr val="242424"/>
                </a:solidFill>
                <a:effectLst/>
                <a:latin typeface="source-serif-pro"/>
              </a:rPr>
              <a:t>is a powerful tool that allows developers to access the capabilities of Google’s large language model. Bard to generate text, translate languages, write different kinds of creative content, and answer questions in an informative way.</a:t>
            </a:r>
          </a:p>
          <a:p>
            <a:pPr marL="342900" indent="-342900">
              <a:buFont typeface="+mj-lt"/>
              <a:buAutoNum type="arabicPeriod"/>
            </a:pPr>
            <a:r>
              <a:rPr lang="en-US" dirty="0"/>
              <a:t>Pandas is a powerful and popular Python library used for data manipulation and analysis</a:t>
            </a:r>
          </a:p>
          <a:p>
            <a:pPr marL="342900" indent="-342900">
              <a:buFont typeface="+mj-lt"/>
              <a:buAutoNum type="arabicPeriod"/>
            </a:pPr>
            <a:r>
              <a:rPr lang="en-US" b="1" dirty="0"/>
              <a:t>PyCharm</a:t>
            </a:r>
            <a:r>
              <a:rPr lang="en-US" dirty="0"/>
              <a:t> is a popular integrated development environment (IDE) developed by </a:t>
            </a:r>
            <a:r>
              <a:rPr lang="en-US" b="1" dirty="0"/>
              <a:t>JetBrains</a:t>
            </a:r>
            <a:r>
              <a:rPr lang="en-US" dirty="0"/>
              <a:t>, specifically designed for Python development</a:t>
            </a:r>
            <a:endParaRPr lang="en-IN" dirty="0"/>
          </a:p>
        </p:txBody>
      </p:sp>
    </p:spTree>
    <p:extLst>
      <p:ext uri="{BB962C8B-B14F-4D97-AF65-F5344CB8AC3E}">
        <p14:creationId xmlns:p14="http://schemas.microsoft.com/office/powerpoint/2010/main" val="86427869"/>
      </p:ext>
    </p:extLst>
  </p:cSld>
  <p:clrMapOvr>
    <a:masterClrMapping/>
  </p:clrMapOvr>
  <mc:AlternateContent xmlns:mc="http://schemas.openxmlformats.org/markup-compatibility/2006" xmlns:p14="http://schemas.microsoft.com/office/powerpoint/2010/main">
    <mc:Choice Requires="p14">
      <p:transition spd="slow" p14:dur="2000" advTm="3981"/>
    </mc:Choice>
    <mc:Fallback xmlns="">
      <p:transition spd="slow" advTm="398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370B1-20B4-F0AE-86E5-2380051F29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E71C2-C579-46FA-02B9-ECA4A3CEA773}"/>
              </a:ext>
            </a:extLst>
          </p:cNvPr>
          <p:cNvSpPr>
            <a:spLocks noGrp="1"/>
          </p:cNvSpPr>
          <p:nvPr>
            <p:ph type="title"/>
          </p:nvPr>
        </p:nvSpPr>
        <p:spPr>
          <a:xfrm>
            <a:off x="581192" y="464032"/>
            <a:ext cx="11029616" cy="489698"/>
          </a:xfrm>
        </p:spPr>
        <p:txBody>
          <a:bodyPr>
            <a:normAutofit fontScale="90000"/>
          </a:bodyPr>
          <a:lstStyle/>
          <a:p>
            <a:r>
              <a:rPr lang="en-US" dirty="0"/>
              <a:t>Code</a:t>
            </a:r>
          </a:p>
        </p:txBody>
      </p:sp>
      <p:pic>
        <p:nvPicPr>
          <p:cNvPr id="8" name="Picture 7">
            <a:extLst>
              <a:ext uri="{FF2B5EF4-FFF2-40B4-BE49-F238E27FC236}">
                <a16:creationId xmlns:a16="http://schemas.microsoft.com/office/drawing/2014/main" id="{974705FE-C9C1-919D-0013-A741CC79DDB6}"/>
              </a:ext>
            </a:extLst>
          </p:cNvPr>
          <p:cNvPicPr>
            <a:picLocks noChangeAspect="1"/>
          </p:cNvPicPr>
          <p:nvPr/>
        </p:nvPicPr>
        <p:blipFill>
          <a:blip r:embed="rId3"/>
          <a:stretch>
            <a:fillRect/>
          </a:stretch>
        </p:blipFill>
        <p:spPr>
          <a:xfrm>
            <a:off x="581192" y="874449"/>
            <a:ext cx="5278834" cy="3870522"/>
          </a:xfrm>
          <a:prstGeom prst="rect">
            <a:avLst/>
          </a:prstGeom>
        </p:spPr>
      </p:pic>
      <p:pic>
        <p:nvPicPr>
          <p:cNvPr id="9" name="Picture 8">
            <a:extLst>
              <a:ext uri="{FF2B5EF4-FFF2-40B4-BE49-F238E27FC236}">
                <a16:creationId xmlns:a16="http://schemas.microsoft.com/office/drawing/2014/main" id="{315A2F10-5D15-84AA-4D11-DDB46839461A}"/>
              </a:ext>
            </a:extLst>
          </p:cNvPr>
          <p:cNvPicPr>
            <a:picLocks noChangeAspect="1"/>
          </p:cNvPicPr>
          <p:nvPr/>
        </p:nvPicPr>
        <p:blipFill>
          <a:blip r:embed="rId4"/>
          <a:stretch>
            <a:fillRect/>
          </a:stretch>
        </p:blipFill>
        <p:spPr>
          <a:xfrm>
            <a:off x="581192" y="4834538"/>
            <a:ext cx="5278834" cy="1859815"/>
          </a:xfrm>
          <a:prstGeom prst="rect">
            <a:avLst/>
          </a:prstGeom>
        </p:spPr>
      </p:pic>
      <p:pic>
        <p:nvPicPr>
          <p:cNvPr id="10" name="Picture 9">
            <a:extLst>
              <a:ext uri="{FF2B5EF4-FFF2-40B4-BE49-F238E27FC236}">
                <a16:creationId xmlns:a16="http://schemas.microsoft.com/office/drawing/2014/main" id="{C6FB14D4-C319-17D6-F7ED-88A9A3872CC2}"/>
              </a:ext>
            </a:extLst>
          </p:cNvPr>
          <p:cNvPicPr>
            <a:picLocks noChangeAspect="1"/>
          </p:cNvPicPr>
          <p:nvPr/>
        </p:nvPicPr>
        <p:blipFill>
          <a:blip r:embed="rId5"/>
          <a:stretch>
            <a:fillRect/>
          </a:stretch>
        </p:blipFill>
        <p:spPr>
          <a:xfrm>
            <a:off x="6096000" y="874449"/>
            <a:ext cx="6050754" cy="2743822"/>
          </a:xfrm>
          <a:prstGeom prst="rect">
            <a:avLst/>
          </a:prstGeom>
        </p:spPr>
      </p:pic>
    </p:spTree>
    <p:extLst>
      <p:ext uri="{BB962C8B-B14F-4D97-AF65-F5344CB8AC3E}">
        <p14:creationId xmlns:p14="http://schemas.microsoft.com/office/powerpoint/2010/main" val="2759951787"/>
      </p:ext>
    </p:extLst>
  </p:cSld>
  <p:clrMapOvr>
    <a:masterClrMapping/>
  </p:clrMapOvr>
  <mc:AlternateContent xmlns:mc="http://schemas.openxmlformats.org/markup-compatibility/2006" xmlns:p14="http://schemas.microsoft.com/office/powerpoint/2010/main">
    <mc:Choice Requires="p14">
      <p:transition spd="slow" p14:dur="2000" advTm="3981"/>
    </mc:Choice>
    <mc:Fallback xmlns="">
      <p:transition spd="slow" advTm="398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47D97-3AAC-B04E-14D5-71519160AD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619A4-EDEB-FB8A-EA7F-63CC27912A6D}"/>
              </a:ext>
            </a:extLst>
          </p:cNvPr>
          <p:cNvSpPr>
            <a:spLocks noGrp="1"/>
          </p:cNvSpPr>
          <p:nvPr>
            <p:ph type="title"/>
          </p:nvPr>
        </p:nvSpPr>
        <p:spPr>
          <a:xfrm>
            <a:off x="581192" y="464031"/>
            <a:ext cx="11029616" cy="546541"/>
          </a:xfrm>
        </p:spPr>
        <p:txBody>
          <a:bodyPr/>
          <a:lstStyle/>
          <a:p>
            <a:r>
              <a:rPr lang="en-US" dirty="0"/>
              <a:t>Initial PAGE</a:t>
            </a:r>
          </a:p>
        </p:txBody>
      </p:sp>
      <p:pic>
        <p:nvPicPr>
          <p:cNvPr id="4" name="Picture 3">
            <a:extLst>
              <a:ext uri="{FF2B5EF4-FFF2-40B4-BE49-F238E27FC236}">
                <a16:creationId xmlns:a16="http://schemas.microsoft.com/office/drawing/2014/main" id="{47B5474E-684D-A8DE-B656-B467EBF95414}"/>
              </a:ext>
            </a:extLst>
          </p:cNvPr>
          <p:cNvPicPr>
            <a:picLocks noChangeAspect="1"/>
          </p:cNvPicPr>
          <p:nvPr/>
        </p:nvPicPr>
        <p:blipFill>
          <a:blip r:embed="rId2"/>
          <a:stretch>
            <a:fillRect/>
          </a:stretch>
        </p:blipFill>
        <p:spPr>
          <a:xfrm>
            <a:off x="294968" y="1426056"/>
            <a:ext cx="11727980" cy="3096784"/>
          </a:xfrm>
          <a:prstGeom prst="rect">
            <a:avLst/>
          </a:prstGeom>
        </p:spPr>
      </p:pic>
    </p:spTree>
    <p:extLst>
      <p:ext uri="{BB962C8B-B14F-4D97-AF65-F5344CB8AC3E}">
        <p14:creationId xmlns:p14="http://schemas.microsoft.com/office/powerpoint/2010/main" val="1745281607"/>
      </p:ext>
    </p:extLst>
  </p:cSld>
  <p:clrMapOvr>
    <a:masterClrMapping/>
  </p:clrMapOvr>
  <mc:AlternateContent xmlns:mc="http://schemas.openxmlformats.org/markup-compatibility/2006" xmlns:p14="http://schemas.microsoft.com/office/powerpoint/2010/main">
    <mc:Choice Requires="p14">
      <p:transition spd="slow" p14:dur="2000" advTm="3981"/>
    </mc:Choice>
    <mc:Fallback xmlns="">
      <p:transition spd="slow" advTm="398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394FA-E666-9AA5-1639-8F78D52AB2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BAB425-46F1-23E7-FA2D-FFBE38024FD2}"/>
              </a:ext>
            </a:extLst>
          </p:cNvPr>
          <p:cNvSpPr>
            <a:spLocks noGrp="1"/>
          </p:cNvSpPr>
          <p:nvPr>
            <p:ph type="title"/>
          </p:nvPr>
        </p:nvSpPr>
        <p:spPr>
          <a:xfrm>
            <a:off x="581192" y="464031"/>
            <a:ext cx="11029616" cy="546541"/>
          </a:xfrm>
        </p:spPr>
        <p:txBody>
          <a:bodyPr/>
          <a:lstStyle/>
          <a:p>
            <a:r>
              <a:rPr lang="en-US" dirty="0"/>
              <a:t>UPLOADED CSV FILE – Default REGULATORY INSTRUCTION</a:t>
            </a:r>
          </a:p>
        </p:txBody>
      </p:sp>
      <p:pic>
        <p:nvPicPr>
          <p:cNvPr id="4" name="Picture 3">
            <a:extLst>
              <a:ext uri="{FF2B5EF4-FFF2-40B4-BE49-F238E27FC236}">
                <a16:creationId xmlns:a16="http://schemas.microsoft.com/office/drawing/2014/main" id="{F1F6F9A5-718E-3861-6DD2-38EF8BF88E80}"/>
              </a:ext>
            </a:extLst>
          </p:cNvPr>
          <p:cNvPicPr>
            <a:picLocks noChangeAspect="1"/>
          </p:cNvPicPr>
          <p:nvPr/>
        </p:nvPicPr>
        <p:blipFill>
          <a:blip r:embed="rId2"/>
          <a:stretch>
            <a:fillRect/>
          </a:stretch>
        </p:blipFill>
        <p:spPr>
          <a:xfrm>
            <a:off x="581192" y="1010572"/>
            <a:ext cx="10340873" cy="5443144"/>
          </a:xfrm>
          <a:prstGeom prst="rect">
            <a:avLst/>
          </a:prstGeom>
        </p:spPr>
      </p:pic>
    </p:spTree>
    <p:extLst>
      <p:ext uri="{BB962C8B-B14F-4D97-AF65-F5344CB8AC3E}">
        <p14:creationId xmlns:p14="http://schemas.microsoft.com/office/powerpoint/2010/main" val="3207932592"/>
      </p:ext>
    </p:extLst>
  </p:cSld>
  <p:clrMapOvr>
    <a:masterClrMapping/>
  </p:clrMapOvr>
  <mc:AlternateContent xmlns:mc="http://schemas.openxmlformats.org/markup-compatibility/2006" xmlns:p14="http://schemas.microsoft.com/office/powerpoint/2010/main">
    <mc:Choice Requires="p14">
      <p:transition spd="slow" p14:dur="2000" advTm="3981"/>
    </mc:Choice>
    <mc:Fallback xmlns="">
      <p:transition spd="slow" advTm="39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0E92E-4BE2-0EA1-3AC6-AF7DC489CC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FB5718-7A7F-FB4A-273E-9D117060F59E}"/>
              </a:ext>
            </a:extLst>
          </p:cNvPr>
          <p:cNvSpPr>
            <a:spLocks noGrp="1"/>
          </p:cNvSpPr>
          <p:nvPr>
            <p:ph type="title"/>
          </p:nvPr>
        </p:nvSpPr>
        <p:spPr>
          <a:xfrm>
            <a:off x="581192" y="464031"/>
            <a:ext cx="11029616" cy="546541"/>
          </a:xfrm>
        </p:spPr>
        <p:txBody>
          <a:bodyPr/>
          <a:lstStyle/>
          <a:p>
            <a:r>
              <a:rPr lang="en-US" dirty="0"/>
              <a:t>Bard API – Response (Customer 1001)</a:t>
            </a:r>
          </a:p>
        </p:txBody>
      </p:sp>
      <p:pic>
        <p:nvPicPr>
          <p:cNvPr id="4" name="Picture 3">
            <a:extLst>
              <a:ext uri="{FF2B5EF4-FFF2-40B4-BE49-F238E27FC236}">
                <a16:creationId xmlns:a16="http://schemas.microsoft.com/office/drawing/2014/main" id="{E453CC1A-CDF9-16E8-FBD9-C06650CEBC95}"/>
              </a:ext>
            </a:extLst>
          </p:cNvPr>
          <p:cNvPicPr>
            <a:picLocks noChangeAspect="1"/>
          </p:cNvPicPr>
          <p:nvPr/>
        </p:nvPicPr>
        <p:blipFill>
          <a:blip r:embed="rId2"/>
          <a:stretch>
            <a:fillRect/>
          </a:stretch>
        </p:blipFill>
        <p:spPr>
          <a:xfrm>
            <a:off x="0" y="1051013"/>
            <a:ext cx="12192000" cy="4755973"/>
          </a:xfrm>
          <a:prstGeom prst="rect">
            <a:avLst/>
          </a:prstGeom>
        </p:spPr>
      </p:pic>
    </p:spTree>
    <p:extLst>
      <p:ext uri="{BB962C8B-B14F-4D97-AF65-F5344CB8AC3E}">
        <p14:creationId xmlns:p14="http://schemas.microsoft.com/office/powerpoint/2010/main" val="831567328"/>
      </p:ext>
    </p:extLst>
  </p:cSld>
  <p:clrMapOvr>
    <a:masterClrMapping/>
  </p:clrMapOvr>
  <mc:AlternateContent xmlns:mc="http://schemas.openxmlformats.org/markup-compatibility/2006" xmlns:p14="http://schemas.microsoft.com/office/powerpoint/2010/main">
    <mc:Choice Requires="p14">
      <p:transition spd="slow" p14:dur="2000" advTm="3981"/>
    </mc:Choice>
    <mc:Fallback xmlns="">
      <p:transition spd="slow" advTm="398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71127-43CD-353E-D82A-5598274ED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210B3-C31A-6FBA-502B-B22BEF1A8FCE}"/>
              </a:ext>
            </a:extLst>
          </p:cNvPr>
          <p:cNvSpPr>
            <a:spLocks noGrp="1"/>
          </p:cNvSpPr>
          <p:nvPr>
            <p:ph type="title"/>
          </p:nvPr>
        </p:nvSpPr>
        <p:spPr>
          <a:xfrm>
            <a:off x="581192" y="464031"/>
            <a:ext cx="11029616" cy="546541"/>
          </a:xfrm>
        </p:spPr>
        <p:txBody>
          <a:bodyPr/>
          <a:lstStyle/>
          <a:p>
            <a:r>
              <a:rPr lang="en-US" dirty="0"/>
              <a:t>Bard API – Response (Customer 1002 &amp; 1003)</a:t>
            </a:r>
          </a:p>
        </p:txBody>
      </p:sp>
      <p:pic>
        <p:nvPicPr>
          <p:cNvPr id="5" name="Picture 4">
            <a:extLst>
              <a:ext uri="{FF2B5EF4-FFF2-40B4-BE49-F238E27FC236}">
                <a16:creationId xmlns:a16="http://schemas.microsoft.com/office/drawing/2014/main" id="{7207F8B1-16A7-6899-87FC-C266CA0E807D}"/>
              </a:ext>
            </a:extLst>
          </p:cNvPr>
          <p:cNvPicPr>
            <a:picLocks noChangeAspect="1"/>
          </p:cNvPicPr>
          <p:nvPr/>
        </p:nvPicPr>
        <p:blipFill>
          <a:blip r:embed="rId2"/>
          <a:stretch>
            <a:fillRect/>
          </a:stretch>
        </p:blipFill>
        <p:spPr>
          <a:xfrm>
            <a:off x="257175" y="1295263"/>
            <a:ext cx="11437798" cy="5098706"/>
          </a:xfrm>
          <a:prstGeom prst="rect">
            <a:avLst/>
          </a:prstGeom>
        </p:spPr>
      </p:pic>
    </p:spTree>
    <p:extLst>
      <p:ext uri="{BB962C8B-B14F-4D97-AF65-F5344CB8AC3E}">
        <p14:creationId xmlns:p14="http://schemas.microsoft.com/office/powerpoint/2010/main" val="3736344861"/>
      </p:ext>
    </p:extLst>
  </p:cSld>
  <p:clrMapOvr>
    <a:masterClrMapping/>
  </p:clrMapOvr>
  <mc:AlternateContent xmlns:mc="http://schemas.openxmlformats.org/markup-compatibility/2006" xmlns:p14="http://schemas.microsoft.com/office/powerpoint/2010/main">
    <mc:Choice Requires="p14">
      <p:transition spd="slow" p14:dur="2000" advTm="3981"/>
    </mc:Choice>
    <mc:Fallback xmlns="">
      <p:transition spd="slow" advTm="398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08155-B80C-0E48-F41A-40986D6059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AA75FE-A7D1-5F1B-34DE-BC28820DA6FD}"/>
              </a:ext>
            </a:extLst>
          </p:cNvPr>
          <p:cNvSpPr>
            <a:spLocks noGrp="1"/>
          </p:cNvSpPr>
          <p:nvPr>
            <p:ph type="title"/>
          </p:nvPr>
        </p:nvSpPr>
        <p:spPr>
          <a:xfrm>
            <a:off x="581192" y="464031"/>
            <a:ext cx="11029616" cy="546541"/>
          </a:xfrm>
        </p:spPr>
        <p:txBody>
          <a:bodyPr/>
          <a:lstStyle/>
          <a:p>
            <a:r>
              <a:rPr lang="en-US" dirty="0"/>
              <a:t>Bard API – Response (Customer 1004)</a:t>
            </a:r>
          </a:p>
        </p:txBody>
      </p:sp>
      <p:pic>
        <p:nvPicPr>
          <p:cNvPr id="4" name="Picture 3">
            <a:extLst>
              <a:ext uri="{FF2B5EF4-FFF2-40B4-BE49-F238E27FC236}">
                <a16:creationId xmlns:a16="http://schemas.microsoft.com/office/drawing/2014/main" id="{4D6FFEE7-0CE0-C323-58DF-CC1D5EF8CCDB}"/>
              </a:ext>
            </a:extLst>
          </p:cNvPr>
          <p:cNvPicPr>
            <a:picLocks noChangeAspect="1"/>
          </p:cNvPicPr>
          <p:nvPr/>
        </p:nvPicPr>
        <p:blipFill>
          <a:blip r:embed="rId2"/>
          <a:stretch>
            <a:fillRect/>
          </a:stretch>
        </p:blipFill>
        <p:spPr>
          <a:xfrm>
            <a:off x="0" y="1817596"/>
            <a:ext cx="12192000" cy="3222807"/>
          </a:xfrm>
          <a:prstGeom prst="rect">
            <a:avLst/>
          </a:prstGeom>
        </p:spPr>
      </p:pic>
    </p:spTree>
    <p:extLst>
      <p:ext uri="{BB962C8B-B14F-4D97-AF65-F5344CB8AC3E}">
        <p14:creationId xmlns:p14="http://schemas.microsoft.com/office/powerpoint/2010/main" val="3593616964"/>
      </p:ext>
    </p:extLst>
  </p:cSld>
  <p:clrMapOvr>
    <a:masterClrMapping/>
  </p:clrMapOvr>
  <mc:AlternateContent xmlns:mc="http://schemas.openxmlformats.org/markup-compatibility/2006" xmlns:p14="http://schemas.microsoft.com/office/powerpoint/2010/main">
    <mc:Choice Requires="p14">
      <p:transition spd="slow" p14:dur="2000" advTm="3981"/>
    </mc:Choice>
    <mc:Fallback xmlns="">
      <p:transition spd="slow" advTm="398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2FF18-400D-F7E3-97C9-7A9005CD58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3FC242-5215-A16E-0CEA-6D2C00F4E2B6}"/>
              </a:ext>
            </a:extLst>
          </p:cNvPr>
          <p:cNvSpPr>
            <a:spLocks noGrp="1"/>
          </p:cNvSpPr>
          <p:nvPr>
            <p:ph type="title"/>
          </p:nvPr>
        </p:nvSpPr>
        <p:spPr>
          <a:xfrm>
            <a:off x="581192" y="464031"/>
            <a:ext cx="11029616" cy="546541"/>
          </a:xfrm>
        </p:spPr>
        <p:txBody>
          <a:bodyPr/>
          <a:lstStyle/>
          <a:p>
            <a:r>
              <a:rPr lang="en-US" dirty="0"/>
              <a:t>Raise Your QUESTION</a:t>
            </a:r>
          </a:p>
        </p:txBody>
      </p:sp>
      <p:pic>
        <p:nvPicPr>
          <p:cNvPr id="4" name="Picture 3">
            <a:extLst>
              <a:ext uri="{FF2B5EF4-FFF2-40B4-BE49-F238E27FC236}">
                <a16:creationId xmlns:a16="http://schemas.microsoft.com/office/drawing/2014/main" id="{16213D45-7A25-82A8-2E20-3ED5A1379BD2}"/>
              </a:ext>
            </a:extLst>
          </p:cNvPr>
          <p:cNvPicPr>
            <a:picLocks noChangeAspect="1"/>
          </p:cNvPicPr>
          <p:nvPr/>
        </p:nvPicPr>
        <p:blipFill>
          <a:blip r:embed="rId2"/>
          <a:stretch>
            <a:fillRect/>
          </a:stretch>
        </p:blipFill>
        <p:spPr>
          <a:xfrm>
            <a:off x="581192" y="1235421"/>
            <a:ext cx="7125317" cy="2872989"/>
          </a:xfrm>
          <a:prstGeom prst="rect">
            <a:avLst/>
          </a:prstGeom>
        </p:spPr>
      </p:pic>
    </p:spTree>
    <p:extLst>
      <p:ext uri="{BB962C8B-B14F-4D97-AF65-F5344CB8AC3E}">
        <p14:creationId xmlns:p14="http://schemas.microsoft.com/office/powerpoint/2010/main" val="2181102829"/>
      </p:ext>
    </p:extLst>
  </p:cSld>
  <p:clrMapOvr>
    <a:masterClrMapping/>
  </p:clrMapOvr>
  <mc:AlternateContent xmlns:mc="http://schemas.openxmlformats.org/markup-compatibility/2006" xmlns:p14="http://schemas.microsoft.com/office/powerpoint/2010/main">
    <mc:Choice Requires="p14">
      <p:transition spd="slow" p14:dur="2000" advTm="3981"/>
    </mc:Choice>
    <mc:Fallback xmlns="">
      <p:transition spd="slow" advTm="3981"/>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{DA91EA9E-BE5A-49E5-ACCA-610BC9E8E4C2}tf33552983_win32</Template>
  <TotalTime>435</TotalTime>
  <Words>143</Words>
  <Application>Microsoft Office PowerPoint</Application>
  <PresentationFormat>Widescreen</PresentationFormat>
  <Paragraphs>21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Franklin Gothic Book</vt:lpstr>
      <vt:lpstr>Franklin Gothic Demi</vt:lpstr>
      <vt:lpstr>source-serif-pro</vt:lpstr>
      <vt:lpstr>Wingdings 2</vt:lpstr>
      <vt:lpstr>DividendVTI</vt:lpstr>
      <vt:lpstr>Data Profiling Application</vt:lpstr>
      <vt:lpstr>Technology STACK</vt:lpstr>
      <vt:lpstr>Code</vt:lpstr>
      <vt:lpstr>Initial PAGE</vt:lpstr>
      <vt:lpstr>UPLOADED CSV FILE – Default REGULATORY INSTRUCTION</vt:lpstr>
      <vt:lpstr>Bard API – Response (Customer 1001)</vt:lpstr>
      <vt:lpstr>Bard API – Response (Customer 1002 &amp; 1003)</vt:lpstr>
      <vt:lpstr>Bard API – Response (Customer 1004)</vt:lpstr>
      <vt:lpstr>Raise Your QUESTION</vt:lpstr>
      <vt:lpstr>Test Results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Anoop V</dc:creator>
  <cp:lastModifiedBy>Anoop V</cp:lastModifiedBy>
  <cp:revision>8</cp:revision>
  <dcterms:created xsi:type="dcterms:W3CDTF">2025-03-22T08:54:37Z</dcterms:created>
  <dcterms:modified xsi:type="dcterms:W3CDTF">2025-03-26T03:54:41Z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